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6858000" cy="9906000" type="A4"/>
  <p:notesSz cx="6858000" cy="9144000"/>
  <p:defaultTextStyle>
    <a:defPPr>
      <a:defRPr lang="ru-RU"/>
    </a:defPPr>
    <a:lvl1pPr marL="0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1pPr>
    <a:lvl2pPr marL="931316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2pPr>
    <a:lvl3pPr marL="1862633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3pPr>
    <a:lvl4pPr marL="2793949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4pPr>
    <a:lvl5pPr marL="3725266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5pPr>
    <a:lvl6pPr marL="4656582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6pPr>
    <a:lvl7pPr marL="5587898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7pPr>
    <a:lvl8pPr marL="6519215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8pPr>
    <a:lvl9pPr marL="7450531" algn="l" defTabSz="1862633" rtl="0" eaLnBrk="1" latinLnBrk="0" hangingPunct="1">
      <a:defRPr sz="36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4660"/>
  </p:normalViewPr>
  <p:slideViewPr>
    <p:cSldViewPr snapToGrid="0">
      <p:cViewPr>
        <p:scale>
          <a:sx n="110" d="100"/>
          <a:sy n="110" d="100"/>
        </p:scale>
        <p:origin x="78" y="-2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86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446" indent="0" algn="ctr">
              <a:buNone/>
              <a:defRPr sz="2889"/>
            </a:lvl2pPr>
            <a:lvl3pPr marL="1320889" indent="0" algn="ctr">
              <a:buNone/>
              <a:defRPr sz="2600"/>
            </a:lvl3pPr>
            <a:lvl4pPr marL="1981335" indent="0" algn="ctr">
              <a:buNone/>
              <a:defRPr sz="2312"/>
            </a:lvl4pPr>
            <a:lvl5pPr marL="2641780" indent="0" algn="ctr">
              <a:buNone/>
              <a:defRPr sz="2312"/>
            </a:lvl5pPr>
            <a:lvl6pPr marL="3302226" indent="0" algn="ctr">
              <a:buNone/>
              <a:defRPr sz="2312"/>
            </a:lvl6pPr>
            <a:lvl7pPr marL="3962671" indent="0" algn="ctr">
              <a:buNone/>
              <a:defRPr sz="2312"/>
            </a:lvl7pPr>
            <a:lvl8pPr marL="4623116" indent="0" algn="ctr">
              <a:buNone/>
              <a:defRPr sz="2312"/>
            </a:lvl8pPr>
            <a:lvl9pPr marL="5283562" indent="0" algn="ctr">
              <a:buNone/>
              <a:defRPr sz="23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6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3" y="527403"/>
            <a:ext cx="1478760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1" y="527403"/>
            <a:ext cx="4350548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9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8" y="2469623"/>
            <a:ext cx="5915025" cy="4120619"/>
          </a:xfrm>
        </p:spPr>
        <p:txBody>
          <a:bodyPr anchor="b"/>
          <a:lstStyle>
            <a:lvl1pPr>
              <a:defRPr sz="86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6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446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88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335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4pPr>
            <a:lvl5pPr marL="2641780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5pPr>
            <a:lvl6pPr marL="3302226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6pPr>
            <a:lvl7pPr marL="3962671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7pPr>
            <a:lvl8pPr marL="4623116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8pPr>
            <a:lvl9pPr marL="5283562" indent="0">
              <a:buNone/>
              <a:defRPr sz="2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7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0" y="527403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0" y="2428348"/>
            <a:ext cx="2901255" cy="1190094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446" indent="0">
              <a:buNone/>
              <a:defRPr sz="2889" b="1"/>
            </a:lvl2pPr>
            <a:lvl3pPr marL="1320889" indent="0">
              <a:buNone/>
              <a:defRPr sz="2600" b="1"/>
            </a:lvl3pPr>
            <a:lvl4pPr marL="1981335" indent="0">
              <a:buNone/>
              <a:defRPr sz="2312" b="1"/>
            </a:lvl4pPr>
            <a:lvl5pPr marL="2641780" indent="0">
              <a:buNone/>
              <a:defRPr sz="2312" b="1"/>
            </a:lvl5pPr>
            <a:lvl6pPr marL="3302226" indent="0">
              <a:buNone/>
              <a:defRPr sz="2312" b="1"/>
            </a:lvl6pPr>
            <a:lvl7pPr marL="3962671" indent="0">
              <a:buNone/>
              <a:defRPr sz="2312" b="1"/>
            </a:lvl7pPr>
            <a:lvl8pPr marL="4623116" indent="0">
              <a:buNone/>
              <a:defRPr sz="2312" b="1"/>
            </a:lvl8pPr>
            <a:lvl9pPr marL="5283562" indent="0">
              <a:buNone/>
              <a:defRPr sz="23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0" y="3618444"/>
            <a:ext cx="2901255" cy="5322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6" y="2428348"/>
            <a:ext cx="2915543" cy="1190094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446" indent="0">
              <a:buNone/>
              <a:defRPr sz="2889" b="1"/>
            </a:lvl2pPr>
            <a:lvl3pPr marL="1320889" indent="0">
              <a:buNone/>
              <a:defRPr sz="2600" b="1"/>
            </a:lvl3pPr>
            <a:lvl4pPr marL="1981335" indent="0">
              <a:buNone/>
              <a:defRPr sz="2312" b="1"/>
            </a:lvl4pPr>
            <a:lvl5pPr marL="2641780" indent="0">
              <a:buNone/>
              <a:defRPr sz="2312" b="1"/>
            </a:lvl5pPr>
            <a:lvl6pPr marL="3302226" indent="0">
              <a:buNone/>
              <a:defRPr sz="2312" b="1"/>
            </a:lvl6pPr>
            <a:lvl7pPr marL="3962671" indent="0">
              <a:buNone/>
              <a:defRPr sz="2312" b="1"/>
            </a:lvl7pPr>
            <a:lvl8pPr marL="4623116" indent="0">
              <a:buNone/>
              <a:defRPr sz="2312" b="1"/>
            </a:lvl8pPr>
            <a:lvl9pPr marL="5283562" indent="0">
              <a:buNone/>
              <a:defRPr sz="23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6" y="3618444"/>
            <a:ext cx="2915543" cy="5322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5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6" y="1426282"/>
            <a:ext cx="3471863" cy="7039680"/>
          </a:xfrm>
        </p:spPr>
        <p:txBody>
          <a:bodyPr/>
          <a:lstStyle>
            <a:lvl1pPr>
              <a:defRPr sz="4622"/>
            </a:lvl1pPr>
            <a:lvl2pPr>
              <a:defRPr sz="4045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5" cy="5505627"/>
          </a:xfrm>
        </p:spPr>
        <p:txBody>
          <a:bodyPr/>
          <a:lstStyle>
            <a:lvl1pPr marL="0" indent="0">
              <a:buNone/>
              <a:defRPr sz="2312"/>
            </a:lvl1pPr>
            <a:lvl2pPr marL="660446" indent="0">
              <a:buNone/>
              <a:defRPr sz="2022"/>
            </a:lvl2pPr>
            <a:lvl3pPr marL="1320889" indent="0">
              <a:buNone/>
              <a:defRPr sz="1733"/>
            </a:lvl3pPr>
            <a:lvl4pPr marL="1981335" indent="0">
              <a:buNone/>
              <a:defRPr sz="1445"/>
            </a:lvl4pPr>
            <a:lvl5pPr marL="2641780" indent="0">
              <a:buNone/>
              <a:defRPr sz="1445"/>
            </a:lvl5pPr>
            <a:lvl6pPr marL="3302226" indent="0">
              <a:buNone/>
              <a:defRPr sz="1445"/>
            </a:lvl6pPr>
            <a:lvl7pPr marL="3962671" indent="0">
              <a:buNone/>
              <a:defRPr sz="1445"/>
            </a:lvl7pPr>
            <a:lvl8pPr marL="4623116" indent="0">
              <a:buNone/>
              <a:defRPr sz="1445"/>
            </a:lvl8pPr>
            <a:lvl9pPr marL="5283562" indent="0">
              <a:buNone/>
              <a:defRPr sz="14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7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5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6" y="1426282"/>
            <a:ext cx="3471863" cy="7039680"/>
          </a:xfrm>
        </p:spPr>
        <p:txBody>
          <a:bodyPr/>
          <a:lstStyle>
            <a:lvl1pPr marL="0" indent="0">
              <a:buNone/>
              <a:defRPr sz="4622"/>
            </a:lvl1pPr>
            <a:lvl2pPr marL="660446" indent="0">
              <a:buNone/>
              <a:defRPr sz="4045"/>
            </a:lvl2pPr>
            <a:lvl3pPr marL="1320889" indent="0">
              <a:buNone/>
              <a:defRPr sz="3467"/>
            </a:lvl3pPr>
            <a:lvl4pPr marL="1981335" indent="0">
              <a:buNone/>
              <a:defRPr sz="2889"/>
            </a:lvl4pPr>
            <a:lvl5pPr marL="2641780" indent="0">
              <a:buNone/>
              <a:defRPr sz="2889"/>
            </a:lvl5pPr>
            <a:lvl6pPr marL="3302226" indent="0">
              <a:buNone/>
              <a:defRPr sz="2889"/>
            </a:lvl6pPr>
            <a:lvl7pPr marL="3962671" indent="0">
              <a:buNone/>
              <a:defRPr sz="2889"/>
            </a:lvl7pPr>
            <a:lvl8pPr marL="4623116" indent="0">
              <a:buNone/>
              <a:defRPr sz="2889"/>
            </a:lvl8pPr>
            <a:lvl9pPr marL="5283562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5" cy="5505627"/>
          </a:xfrm>
        </p:spPr>
        <p:txBody>
          <a:bodyPr/>
          <a:lstStyle>
            <a:lvl1pPr marL="0" indent="0">
              <a:buNone/>
              <a:defRPr sz="2312"/>
            </a:lvl1pPr>
            <a:lvl2pPr marL="660446" indent="0">
              <a:buNone/>
              <a:defRPr sz="2022"/>
            </a:lvl2pPr>
            <a:lvl3pPr marL="1320889" indent="0">
              <a:buNone/>
              <a:defRPr sz="1733"/>
            </a:lvl3pPr>
            <a:lvl4pPr marL="1981335" indent="0">
              <a:buNone/>
              <a:defRPr sz="1445"/>
            </a:lvl4pPr>
            <a:lvl5pPr marL="2641780" indent="0">
              <a:buNone/>
              <a:defRPr sz="1445"/>
            </a:lvl5pPr>
            <a:lvl6pPr marL="3302226" indent="0">
              <a:buNone/>
              <a:defRPr sz="1445"/>
            </a:lvl6pPr>
            <a:lvl7pPr marL="3962671" indent="0">
              <a:buNone/>
              <a:defRPr sz="1445"/>
            </a:lvl7pPr>
            <a:lvl8pPr marL="4623116" indent="0">
              <a:buNone/>
              <a:defRPr sz="1445"/>
            </a:lvl8pPr>
            <a:lvl9pPr marL="5283562" indent="0">
              <a:buNone/>
              <a:defRPr sz="14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1DBD-C4D3-4CBC-874C-079F696BAC6B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ADBB-C11E-4B5F-A41D-529D7497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88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23" indent="-330223" algn="l" defTabSz="1320889" rtl="0" eaLnBrk="1" latinLnBrk="0" hangingPunct="1">
        <a:lnSpc>
          <a:spcPct val="90000"/>
        </a:lnSpc>
        <a:spcBef>
          <a:spcPts val="1445"/>
        </a:spcBef>
        <a:buFont typeface="Arial" panose="020B0604020202020204" pitchFamily="34" charset="0"/>
        <a:buChar char="•"/>
        <a:defRPr sz="4045" kern="1200">
          <a:solidFill>
            <a:schemeClr val="tx1"/>
          </a:solidFill>
          <a:latin typeface="+mn-lt"/>
          <a:ea typeface="+mn-ea"/>
          <a:cs typeface="+mn-cs"/>
        </a:defRPr>
      </a:lvl1pPr>
      <a:lvl2pPr marL="990666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1112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558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2003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449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894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3339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783" indent="-330223" algn="l" defTabSz="132088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46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889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335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780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2226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671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3116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562" algn="l" defTabSz="132088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forms/d/e/1FAIpQLSeGfWRWImx7FoeyqrmnBkQXb20AtFymcRYG_TB_qwpeU7b3ow/viewform?vc=0&amp;c=0&amp;w=1&amp;flr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s.google.com/forms/d/e/1FAIpQLSeGfWRWImx7FoeyqrmnBkQXb20AtFymcRYG_TB_qwpeU7b3ow/viewform?vc=0&amp;c=0&amp;w=1&amp;flr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ocs.google.com/forms/d/e/1FAIpQLSeGfWRWImx7FoeyqrmnBkQXb20AtFymcRYG_TB_qwpeU7b3ow/viewform?vc=0&amp;c=0&amp;w=1&amp;flr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forms/d/e/1FAIpQLSeGfWRWImx7FoeyqrmnBkQXb20AtFymcRYG_TB_qwpeU7b3ow/viewform?vc=0&amp;c=0&amp;w=1&amp;flr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ocs.google.com/forms/d/e/1FAIpQLSeGfWRWImx7FoeyqrmnBkQXb20AtFymcRYG_TB_qwpeU7b3ow/viewform?vc=0&amp;c=0&amp;w=1&amp;flr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forms/d/e/1FAIpQLSeGfWRWImx7FoeyqrmnBkQXb20AtFymcRYG_TB_qwpeU7b3ow/viewform?vc=0&amp;c=0&amp;w=1&amp;fl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937" y="438502"/>
            <a:ext cx="2690812" cy="8827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8487" y="2870200"/>
            <a:ext cx="2525712" cy="2190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«Студентке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бағытталған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оқытудың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интеграцияланған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үдерісінің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трансформациясы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24200" y="2717800"/>
            <a:ext cx="3262313" cy="6548120"/>
          </a:xfrm>
          <a:noFill/>
          <a:ln w="63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Мақсатты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аудитория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беруді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ұйымдастырушылар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декандар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бағдарламаларының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үйлестірушілері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оқытушылар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Оқыту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бағдарламасы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бағдарламасына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модульдік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тәсілді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енгізу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жаңа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стандартына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сәйкес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оқыту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кестесі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мен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процесін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өзгерту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арқылы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оқытудың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интеграцияланған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тәсілі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мәселелерімен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байланысты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тақырыптардың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кең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ауқымын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қамтитын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болады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Жекелеген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жоғары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оқу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орындарының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академиялық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мәселелерін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оларды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тәжірибе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алмасу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арқылы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шешу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жолдарын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талқылауға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мүмкіндіктер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болады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Мастер-класс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бағдарламасы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денсаулық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сақтау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саласындағы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көзқарас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пен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миссияға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қол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жеткізу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жөніндегі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трансформациялық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тәсілдер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мен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іс-қимыл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жоспарларын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әзірлеу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үшін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бірлескен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зерттеулер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жүргізуге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ЖОО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желілерін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құруға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мүмкіндік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береді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Рисунок 6" descr="Изображение выглядит как внешний, небо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D2002C8-D28F-ACA4-5DDF-645B8BE7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8502"/>
            <a:ext cx="3326510" cy="219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338487" y="527402"/>
            <a:ext cx="2525712" cy="1999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Азия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конференция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20-21</a:t>
            </a:r>
            <a:r>
              <a:rPr lang="kk-KZ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 аралығында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өтеді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Конференция </a:t>
            </a:r>
            <a:r>
              <a:rPr lang="ru-RU" sz="2500" b="1" i="1" dirty="0" err="1">
                <a:solidFill>
                  <a:srgbClr val="C00000"/>
                </a:solidFill>
              </a:rPr>
              <a:t>алдындағы</a:t>
            </a:r>
            <a:r>
              <a:rPr lang="ru-RU" sz="2500" b="1" i="1" dirty="0">
                <a:solidFill>
                  <a:srgbClr val="C00000"/>
                </a:solidFill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</a:rPr>
              <a:t>шеберлік</a:t>
            </a:r>
            <a:r>
              <a:rPr lang="ru-RU" sz="2500" b="1" i="1" dirty="0">
                <a:solidFill>
                  <a:srgbClr val="C00000"/>
                </a:solidFill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</a:rPr>
              <a:t>сабақтары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21037" y="5404202"/>
            <a:ext cx="2525712" cy="169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kk-KZ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сәуір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9.30-17.00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ҚМУ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корпус,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Гоголя 40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көшесі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227ауд.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1" y="527402"/>
            <a:ext cx="887330" cy="602898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255937" y="7112000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https://docs.google.com/forms/d/e/1FAIpQLSeGfWRWImx7FoeyqrmnBkQXb20AtFymcRYG_TB_qwpeU7b3ow/viewform?vc=0&amp;c=0&amp;w=1&amp;flr=0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6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937" y="4061351"/>
            <a:ext cx="2690812" cy="5478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4123324"/>
            <a:ext cx="2703163" cy="2190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Конференция </a:t>
            </a:r>
            <a:r>
              <a:rPr lang="ru-RU" sz="1400" b="1" i="1" dirty="0" err="1">
                <a:solidFill>
                  <a:srgbClr val="C00000"/>
                </a:solidFill>
              </a:rPr>
              <a:t>алдындағы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шеберлік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сабақтары</a:t>
            </a:r>
            <a:endParaRPr lang="ru-RU" sz="1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Dimedus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виртуалды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клиника – </a:t>
            </a:r>
            <a:r>
              <a:rPr lang="ru-RU" sz="22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білімнің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шындығы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24200" y="4061352"/>
            <a:ext cx="3429000" cy="547888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20-21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сәуірінде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Азияттық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конференциясы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конференцияға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өткізеді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ақсаты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аудитория -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беруді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ұйымдастырушылар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декандар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бағдарламаларының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үйлестірушілері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оқытушылар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Оқыту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бағдарламасында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медициналық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берудегі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DIMEDUS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цифрлық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жүйесі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оны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қолдану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игеру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деңгейін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бағалау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тәсілдері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ұсынылады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Виртуалды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ынтымақтастық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пен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медициналық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білімнің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жаңа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формада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сақталуының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себебі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бар.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Бүгінгі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таңда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DIMEDUS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виртуалды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ортада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байланыс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диагностика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емдеу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дағдыларын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дамытуға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арналған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әлемдегі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алғашқы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көп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салалы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виртуалды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университет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клиникасы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болып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табылады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79762" y="6387182"/>
            <a:ext cx="2525712" cy="1322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9.00-11.00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ҚМУ, Алалыкина,7, ауд. 250</a:t>
            </a: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38487" y="7845142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https://docs.google.com/forms/d/e/1FAIpQLSeGfWRWImx7FoeyqrmnBkQXb20AtFymcRYG_TB_qwpeU7b3ow/viewform?vc=0&amp;c=0&amp;w=1&amp;flr=0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imedus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7" y="393850"/>
            <a:ext cx="6297263" cy="3526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388" y="1298870"/>
            <a:ext cx="1802331" cy="233762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21037" y="2588406"/>
            <a:ext cx="3811238" cy="11695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И.И.Мечников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атындағы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Солтүстік-Батыс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мемлекеттік</a:t>
            </a:r>
            <a:r>
              <a:rPr lang="ru-RU" sz="1400" b="1" dirty="0">
                <a:solidFill>
                  <a:schemeClr val="bg1"/>
                </a:solidFill>
              </a:rPr>
              <a:t> медицина </a:t>
            </a:r>
          </a:p>
          <a:p>
            <a:r>
              <a:rPr lang="ru-RU" sz="1400" b="1" dirty="0" err="1">
                <a:solidFill>
                  <a:schemeClr val="bg1"/>
                </a:solidFill>
              </a:rPr>
              <a:t>университетінің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оқу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бөлімінің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меңгерушісі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PhD </a:t>
            </a:r>
            <a:r>
              <a:rPr lang="ru-RU" sz="1400" b="1" dirty="0" err="1">
                <a:solidFill>
                  <a:schemeClr val="bg1"/>
                </a:solidFill>
              </a:rPr>
              <a:t>докторы</a:t>
            </a:r>
            <a:r>
              <a:rPr lang="ru-RU" sz="1400" b="1" dirty="0">
                <a:solidFill>
                  <a:schemeClr val="bg1"/>
                </a:solidFill>
              </a:rPr>
              <a:t>, доцент Лопатин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Захар Вадимович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937" y="3813375"/>
            <a:ext cx="2690812" cy="5726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12331" y="3959796"/>
            <a:ext cx="2378023" cy="2190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Конференция </a:t>
            </a:r>
            <a:r>
              <a:rPr lang="ru-RU" sz="1600" b="1" i="1" dirty="0" err="1">
                <a:solidFill>
                  <a:schemeClr val="accent5">
                    <a:lumMod val="50000"/>
                  </a:schemeClr>
                </a:solidFill>
              </a:rPr>
              <a:t>алдындағы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5">
                    <a:lumMod val="50000"/>
                  </a:schemeClr>
                </a:solidFill>
              </a:rPr>
              <a:t>шеберлік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5">
                    <a:lumMod val="50000"/>
                  </a:schemeClr>
                </a:solidFill>
              </a:rPr>
              <a:t>сабақтары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Виртуалды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пациент: 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сыни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тұрғыдан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ойлауды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тәсілі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24199" y="3813375"/>
            <a:ext cx="3547573" cy="572686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20-21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сәуірінде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Азияттық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конференциясы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конференцияға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өткізеді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Аудитория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мақсаты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беруді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ұйымдастырушылар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декандар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бағдарламаларының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үйлестірушілері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клиникалық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кафедралардың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оқытушылары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симуляциялық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орталықтардың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қызметкерлері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Оқыту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бағдарламасында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медициналық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берудегі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В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ody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Interact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цифрлық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жүйесі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оны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білім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беру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процесіне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біріктіру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тәсілдері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ұсынылады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Виртуалды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пациенттің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негізгі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міндеті-клиникалық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ойлау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мен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шешім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қабылдау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дағдыларын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қолдану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жетілдіру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Body Interact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көмегімен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оқыту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клиникалық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шешім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қабылдауда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сенімділікті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арттыруға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ықпал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етеді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клиникалық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сценарийдің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күрделілік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деңгейін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ескере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отырып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топтық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жұмыс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дағдыларын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жақсартады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21036" y="6105329"/>
            <a:ext cx="2525712" cy="1322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</a:t>
            </a:r>
            <a:endParaRPr lang="ru-RU" sz="18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.00-13.00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ҚМУ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Алалыкина 7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көшесі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ауд.</a:t>
            </a: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38487" y="7563289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https://docs.google.com/forms/d/e/1FAIpQLSeGfWRWImx7FoeyqrmnBkQXb20AtFymcRYG_TB_qwpeU7b3ow/viewform?vc=0&amp;c=0&amp;w=1&amp;flr=0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936" y="2723837"/>
            <a:ext cx="6415837" cy="7386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И.П. Павлов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атындағы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Бірінші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Санкт-Петербург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атындағы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сертификаттау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және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аккредиттеу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орталығының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меңгерушісі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, анестезиолог-реаниматолог,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м.ғ.к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.,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доцент Зарипова Зульфия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Абдулловна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85" y="191540"/>
            <a:ext cx="3972289" cy="2396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Изображение выглядит как человек, позирование, мужской&#10;&#10;Автоматически созданное описание">
            <a:extLst>
              <a:ext uri="{FF2B5EF4-FFF2-40B4-BE49-F238E27FC236}">
                <a16:creationId xmlns:a16="http://schemas.microsoft.com/office/drawing/2014/main" id="{7901B735-9BC9-C445-CB15-55C771F26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8" y="237237"/>
            <a:ext cx="1901542" cy="23408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548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3388" y="3843829"/>
            <a:ext cx="2690812" cy="5659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5938" y="3949017"/>
            <a:ext cx="2643361" cy="1934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</a:t>
            </a:r>
            <a:r>
              <a:rPr lang="ru-RU" sz="1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алдындағы</a:t>
            </a:r>
            <a:r>
              <a:rPr lang="ru-RU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сабақтары</a:t>
            </a:r>
            <a:endParaRPr lang="ru-RU" sz="18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Ересектердегі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қиын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жағдайларда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қарқынды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терапия»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11849" y="3843829"/>
            <a:ext cx="3349911" cy="569469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Азия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конференциясы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конференцияға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өткізеді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rgbClr val="7030A0"/>
                </a:solidFill>
              </a:rPr>
              <a:t>Мақсатты</a:t>
            </a:r>
            <a:r>
              <a:rPr lang="ru-RU" sz="1800" b="1" dirty="0">
                <a:solidFill>
                  <a:srgbClr val="7030A0"/>
                </a:solidFill>
              </a:rPr>
              <a:t> аудитория </a:t>
            </a:r>
            <a:r>
              <a:rPr lang="ru-RU" sz="1800" dirty="0">
                <a:solidFill>
                  <a:srgbClr val="7030A0"/>
                </a:solidFill>
              </a:rPr>
              <a:t>-</a:t>
            </a:r>
            <a:r>
              <a:rPr lang="ru-RU" sz="1800" dirty="0" err="1">
                <a:solidFill>
                  <a:srgbClr val="7030A0"/>
                </a:solidFill>
              </a:rPr>
              <a:t>анестезиологтар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реаниматологтар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кардиологтар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резиденттер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симуляциялық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орталықтың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қызметкерлері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solidFill>
                  <a:srgbClr val="7030A0"/>
                </a:solidFill>
              </a:rPr>
              <a:t>Оқыту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бағдарламасында</a:t>
            </a:r>
            <a:r>
              <a:rPr lang="ru-RU" sz="1800" dirty="0">
                <a:solidFill>
                  <a:srgbClr val="7030A0"/>
                </a:solidFill>
              </a:rPr>
              <a:t> М</a:t>
            </a:r>
            <a:r>
              <a:rPr lang="en-US" sz="1800" dirty="0" err="1">
                <a:solidFill>
                  <a:srgbClr val="7030A0"/>
                </a:solidFill>
              </a:rPr>
              <a:t>eti</a:t>
            </a:r>
            <a:r>
              <a:rPr lang="ru-RU" sz="1800" dirty="0">
                <a:solidFill>
                  <a:srgbClr val="7030A0"/>
                </a:solidFill>
              </a:rPr>
              <a:t>М</a:t>
            </a:r>
            <a:r>
              <a:rPr lang="en-US" sz="1800" dirty="0">
                <a:solidFill>
                  <a:srgbClr val="7030A0"/>
                </a:solidFill>
              </a:rPr>
              <a:t>an Apollo </a:t>
            </a:r>
            <a:r>
              <a:rPr lang="ru-RU" sz="1800" dirty="0" err="1">
                <a:solidFill>
                  <a:srgbClr val="7030A0"/>
                </a:solidFill>
              </a:rPr>
              <a:t>жоғары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технологиялық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роботында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дағдыларды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көрсете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отырып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сыни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жағдайда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шұғыл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көмек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көрсету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тәсілдері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ұсынылатын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болады</a:t>
            </a:r>
            <a:r>
              <a:rPr lang="ru-RU" sz="1800" dirty="0">
                <a:solidFill>
                  <a:srgbClr val="7030A0"/>
                </a:solidFill>
              </a:rPr>
              <a:t>.  </a:t>
            </a: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338487" y="2112255"/>
            <a:ext cx="2525712" cy="219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38486" y="6109861"/>
            <a:ext cx="2626783" cy="169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8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</a:t>
            </a:r>
            <a:endParaRPr lang="ru-RU" sz="18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14.00-16.00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жайы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ҚМУ </a:t>
            </a:r>
            <a:r>
              <a:rPr lang="ru-RU" sz="18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8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18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корпус,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Алалыкина 7көшесі, 250ауд.</a:t>
            </a: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44663" y="7691120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b="1" i="1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u="sng" dirty="0">
                <a:hlinkClick r:id="rId2"/>
              </a:rPr>
              <a:t>https://docs.google.com/forms/d/e/1FAIpQLSeGfWRWImx7FoeyqrmnBkQXb20AtFymcRYG_TB_qwpeU7b3ow/viewform?vc=0&amp;c=0&amp;w=1&amp;flr=0</a:t>
            </a:r>
            <a:endParaRPr lang="ru-RU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388" y="2926161"/>
            <a:ext cx="6123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Анестезиолог-реаниматолог, «</a:t>
            </a:r>
            <a:r>
              <a:rPr lang="ru-RU" sz="1400" b="1" dirty="0" err="1">
                <a:solidFill>
                  <a:srgbClr val="7030A0"/>
                </a:solidFill>
              </a:rPr>
              <a:t>Виртумед</a:t>
            </a:r>
            <a:r>
              <a:rPr lang="ru-RU" sz="1400" b="1" dirty="0">
                <a:solidFill>
                  <a:srgbClr val="7030A0"/>
                </a:solidFill>
              </a:rPr>
              <a:t>» </a:t>
            </a:r>
            <a:r>
              <a:rPr lang="ru-RU" sz="1400" b="1" dirty="0" err="1">
                <a:solidFill>
                  <a:srgbClr val="7030A0"/>
                </a:solidFill>
              </a:rPr>
              <a:t>жауапкершілігі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шектеулі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400" b="1" dirty="0" err="1">
                <a:solidFill>
                  <a:srgbClr val="7030A0"/>
                </a:solidFill>
              </a:rPr>
              <a:t>серіктестігінің</a:t>
            </a:r>
            <a:r>
              <a:rPr lang="ru-RU" sz="1400" b="1" dirty="0">
                <a:solidFill>
                  <a:srgbClr val="7030A0"/>
                </a:solidFill>
              </a:rPr>
              <a:t> бас директоры, </a:t>
            </a:r>
            <a:r>
              <a:rPr lang="ru-RU" sz="1400" b="1" dirty="0" err="1">
                <a:solidFill>
                  <a:srgbClr val="7030A0"/>
                </a:solidFill>
              </a:rPr>
              <a:t>Ресейлік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медицинадағы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симуляциялық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білім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беру </a:t>
            </a:r>
            <a:r>
              <a:rPr lang="ru-RU" sz="1400" b="1" dirty="0" err="1">
                <a:solidFill>
                  <a:srgbClr val="7030A0"/>
                </a:solidFill>
              </a:rPr>
              <a:t>қоғамының</a:t>
            </a:r>
            <a:r>
              <a:rPr lang="ru-RU" sz="1400" b="1" dirty="0">
                <a:solidFill>
                  <a:srgbClr val="7030A0"/>
                </a:solidFill>
              </a:rPr>
              <a:t> (РОСОМЕД) </a:t>
            </a:r>
            <a:r>
              <a:rPr lang="ru-RU" sz="1400" b="1" dirty="0" err="1">
                <a:solidFill>
                  <a:srgbClr val="7030A0"/>
                </a:solidFill>
              </a:rPr>
              <a:t>басқарма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мүшесі</a:t>
            </a:r>
            <a:r>
              <a:rPr lang="ru-RU" sz="1400" b="1" dirty="0">
                <a:solidFill>
                  <a:srgbClr val="7030A0"/>
                </a:solidFill>
              </a:rPr>
              <a:t>, симуляция </a:t>
            </a:r>
            <a:r>
              <a:rPr lang="ru-RU" sz="1400" b="1" dirty="0" err="1">
                <a:solidFill>
                  <a:srgbClr val="7030A0"/>
                </a:solidFill>
              </a:rPr>
              <a:t>бойынша</a:t>
            </a:r>
            <a:r>
              <a:rPr lang="ru-RU" sz="1400" b="1" dirty="0">
                <a:solidFill>
                  <a:srgbClr val="7030A0"/>
                </a:solidFill>
              </a:rPr>
              <a:t> маман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Анатолий Евгеньевич Веревкин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24429" b="16534"/>
          <a:stretch/>
        </p:blipFill>
        <p:spPr>
          <a:xfrm>
            <a:off x="489126" y="530996"/>
            <a:ext cx="3910258" cy="2308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https://rosomed.ru/ckeditor_assets/pictures/1108/content_verevkin-anatoly_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43" y="173374"/>
            <a:ext cx="2103119" cy="2752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055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662" y="438502"/>
            <a:ext cx="2690812" cy="897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5937" y="2996826"/>
            <a:ext cx="2525712" cy="19068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Конференция </a:t>
            </a:r>
            <a:r>
              <a:rPr lang="ru-RU" sz="1600" b="1" i="1" dirty="0" err="1">
                <a:solidFill>
                  <a:srgbClr val="C00000"/>
                </a:solidFill>
              </a:rPr>
              <a:t>алдындағы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шеберлік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сабақтары</a:t>
            </a:r>
            <a:endParaRPr lang="ru-RU" sz="1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Төңкерілген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пен пациентке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бағытталған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тәсілін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біріктіру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FOR21 </a:t>
            </a:r>
            <a:r>
              <a:rPr lang="ru-RU" sz="16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тәжірибесі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2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24200" y="2717800"/>
            <a:ext cx="3326510" cy="670052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20-21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сәуірінде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Азияттық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конференциясы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конференцияға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өткізеді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Мақсатты</a:t>
            </a:r>
            <a:r>
              <a:rPr lang="ru-RU" sz="1600" b="1" dirty="0">
                <a:solidFill>
                  <a:srgbClr val="002060"/>
                </a:solidFill>
              </a:rPr>
              <a:t> аудитория - </a:t>
            </a:r>
            <a:r>
              <a:rPr lang="ru-RU" sz="1600" dirty="0" err="1">
                <a:solidFill>
                  <a:srgbClr val="002060"/>
                </a:solidFill>
              </a:rPr>
              <a:t>білім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беруді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ұйымдастырушылар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декандар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білім</a:t>
            </a:r>
            <a:r>
              <a:rPr lang="ru-RU" sz="1600" dirty="0">
                <a:solidFill>
                  <a:srgbClr val="002060"/>
                </a:solidFill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</a:rPr>
              <a:t>бағдарламаларының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үйлестірушілері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оқытушылар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600" dirty="0" err="1">
                <a:solidFill>
                  <a:srgbClr val="002060"/>
                </a:solidFill>
              </a:rPr>
              <a:t>Жоба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тәжірибесін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тарату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002060"/>
                </a:solidFill>
              </a:rPr>
              <a:t>ERASMUS+ «</a:t>
            </a:r>
            <a:r>
              <a:rPr lang="en-US" sz="1600" b="1" dirty="0">
                <a:solidFill>
                  <a:srgbClr val="C00000"/>
                </a:solidFill>
              </a:rPr>
              <a:t>FO</a:t>
            </a:r>
            <a:r>
              <a:rPr lang="en-US" sz="1600" dirty="0">
                <a:solidFill>
                  <a:srgbClr val="002060"/>
                </a:solidFill>
              </a:rPr>
              <a:t>STERING THE DOCTO</a:t>
            </a:r>
            <a:r>
              <a:rPr lang="en-US" sz="1600" b="1" dirty="0">
                <a:solidFill>
                  <a:srgbClr val="C00000"/>
                </a:solidFill>
              </a:rPr>
              <a:t>R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OF THE </a:t>
            </a:r>
            <a:r>
              <a:rPr lang="en-US" sz="1600" b="1" dirty="0">
                <a:solidFill>
                  <a:srgbClr val="C00000"/>
                </a:solidFill>
              </a:rPr>
              <a:t>21</a:t>
            </a:r>
            <a:r>
              <a:rPr lang="en-US" sz="1600" dirty="0">
                <a:solidFill>
                  <a:srgbClr val="002060"/>
                </a:solidFill>
              </a:rPr>
              <a:t>ST CENTURY: EDUCATION FOR PATIENT-CENTERED COMMUNICATION»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</a:rPr>
              <a:t>Оқыту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бағдарламасы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Flipped Classroom, </a:t>
            </a:r>
            <a:r>
              <a:rPr lang="ru-RU" sz="1600" dirty="0" err="1">
                <a:solidFill>
                  <a:srgbClr val="002060"/>
                </a:solidFill>
              </a:rPr>
              <a:t>Стандартталған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науқас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білім</a:t>
            </a:r>
            <a:r>
              <a:rPr lang="ru-RU" sz="1600" dirty="0">
                <a:solidFill>
                  <a:srgbClr val="002060"/>
                </a:solidFill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</a:rPr>
              <a:t>бағдарламасына</a:t>
            </a:r>
            <a:r>
              <a:rPr lang="ru-RU" sz="1600" dirty="0">
                <a:solidFill>
                  <a:srgbClr val="002060"/>
                </a:solidFill>
              </a:rPr>
              <a:t> пациентке </a:t>
            </a:r>
            <a:r>
              <a:rPr lang="ru-RU" sz="1600" dirty="0" err="1">
                <a:solidFill>
                  <a:srgbClr val="002060"/>
                </a:solidFill>
              </a:rPr>
              <a:t>бағытталған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оқыту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тәсілін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жүзеге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асыру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үшін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виртуалды</a:t>
            </a:r>
            <a:r>
              <a:rPr lang="ru-RU" sz="1600" dirty="0">
                <a:solidFill>
                  <a:srgbClr val="002060"/>
                </a:solidFill>
              </a:rPr>
              <a:t> пациент </a:t>
            </a:r>
            <a:r>
              <a:rPr lang="ru-RU" sz="1600" dirty="0" err="1">
                <a:solidFill>
                  <a:srgbClr val="002060"/>
                </a:solidFill>
              </a:rPr>
              <a:t>интеграциялау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мәселелерін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қамтиды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 descr="Изображение выглядит как внешний, небо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D2002C8-D28F-ACA4-5DDF-645B8BE7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8502"/>
            <a:ext cx="3326510" cy="219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214662" y="1865715"/>
            <a:ext cx="2525712" cy="219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284295" y="4903662"/>
            <a:ext cx="2621179" cy="169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8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</a:t>
            </a:r>
            <a:endParaRPr lang="ru-RU" sz="1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Уакыты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14.00-17.00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</a:t>
            </a:r>
            <a:r>
              <a:rPr lang="ru-RU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жайы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ҚМУ </a:t>
            </a:r>
            <a:r>
              <a:rPr lang="ru-RU" sz="18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Алалыкина 7көшесі, 222 ауд.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1" y="527402"/>
            <a:ext cx="887330" cy="602898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261668" y="6870434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https://docs.google.com/forms/d/e/1FAIpQLSeGfWRWImx7FoeyqrmnBkQXb20AtFymcRYG_TB_qwpeU7b3ow/viewform?vc=0&amp;c=0&amp;w=1&amp;flr=0</a:t>
            </a:r>
            <a:endParaRPr lang="ru-RU" sz="12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4DE29E-1DB4-F4D0-A89D-670B25D83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" y="1750864"/>
            <a:ext cx="2538629" cy="9916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FDFEE9-6BA2-CBE2-ED96-B2080D475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3" y="527403"/>
            <a:ext cx="2525712" cy="11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937" y="438502"/>
            <a:ext cx="2690812" cy="9149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9600" y="2846422"/>
            <a:ext cx="2525712" cy="2190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Конференция </a:t>
            </a:r>
            <a:r>
              <a:rPr lang="ru-RU" sz="1600" b="1" i="1" dirty="0" err="1">
                <a:solidFill>
                  <a:srgbClr val="C00000"/>
                </a:solidFill>
              </a:rPr>
              <a:t>алдындағы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шеберлік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сабақтары</a:t>
            </a:r>
            <a:endParaRPr lang="ru-RU" sz="1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«Дебрифинг: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клиникалық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сценарийды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17110" y="4349750"/>
            <a:ext cx="3262313" cy="55245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20-21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сәуірінде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Болашақтың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лебі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VI-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Азияттық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ғылыми-практикалық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конференциясы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ҚМУ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конференцияға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өткізеді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err="1">
                <a:solidFill>
                  <a:srgbClr val="7030A0"/>
                </a:solidFill>
              </a:rPr>
              <a:t>Мақсатты</a:t>
            </a:r>
            <a:r>
              <a:rPr lang="ru-RU" sz="2000" b="1" dirty="0">
                <a:solidFill>
                  <a:srgbClr val="7030A0"/>
                </a:solidFill>
              </a:rPr>
              <a:t> аудитория - </a:t>
            </a:r>
            <a:r>
              <a:rPr lang="ru-RU" sz="2000" dirty="0" err="1">
                <a:solidFill>
                  <a:srgbClr val="7030A0"/>
                </a:solidFill>
              </a:rPr>
              <a:t>білім</a:t>
            </a:r>
            <a:r>
              <a:rPr lang="ru-RU" sz="2000" dirty="0">
                <a:solidFill>
                  <a:srgbClr val="7030A0"/>
                </a:solidFill>
              </a:rPr>
              <a:t> беру </a:t>
            </a:r>
            <a:r>
              <a:rPr lang="ru-RU" sz="2000" dirty="0" err="1">
                <a:solidFill>
                  <a:srgbClr val="7030A0"/>
                </a:solidFill>
              </a:rPr>
              <a:t>бағдарламаларының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үйлестірушілері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оқытуда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симуляциялық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технологияларды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қолданатын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клиникалық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пәндер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оқытушылары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Дебрифинг -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мақсаттарына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тренингтерде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құрылымдық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дебрифингтің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себептері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жеткіліксіз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түсінуде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Дебрифинг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қателерді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жою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түзету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алушылардың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қабілетін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оқытудың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бастапқы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қойылған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міндеттерімен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оқытудың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түпкілікті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нәтижелерін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түзету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қорытындыларды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тұжырымдау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Изображение выглядит как внешний, небо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D2002C8-D28F-ACA4-5DDF-645B8BE7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12" y="438502"/>
            <a:ext cx="3326510" cy="219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338487" y="527402"/>
            <a:ext cx="2525712" cy="219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297212" y="5416902"/>
            <a:ext cx="2598100" cy="169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19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сәуір</a:t>
            </a:r>
            <a:endParaRPr lang="ru-RU" sz="20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Уакыты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14.00-17.00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жайы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ҚМУ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КеАҚ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Алалыкина 7көшесі, 250 ауд.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1" y="527402"/>
            <a:ext cx="887330" cy="602898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255937" y="7112000"/>
            <a:ext cx="2608262" cy="169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0223" indent="-330223" algn="l" defTabSz="1320889" rtl="0" eaLnBrk="1" latinLnBrk="0" hangingPunct="1">
              <a:lnSpc>
                <a:spcPct val="90000"/>
              </a:lnSpc>
              <a:spcBef>
                <a:spcPts val="1445"/>
              </a:spcBef>
              <a:buFont typeface="Arial" panose="020B0604020202020204" pitchFamily="34" charset="0"/>
              <a:buChar char="•"/>
              <a:defRPr sz="4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66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112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558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200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44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894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339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783" indent="-330223" algn="l" defTabSz="132088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b="1" i="1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dirty="0">
                <a:hlinkClick r:id="rId4"/>
              </a:rPr>
              <a:t>https://docs.google.com/forms/d/e/1FAIpQLSeGfWRWImx7FoeyqrmnBkQXb20AtFymcRYG_TB_qwpeU7b3ow/viewform?vc=0&amp;c=0&amp;w=1&amp;flr=0</a:t>
            </a:r>
            <a:endParaRPr lang="ru-RU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1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8223" t="5815" r="6864" b="9188"/>
          <a:stretch/>
        </p:blipFill>
        <p:spPr>
          <a:xfrm>
            <a:off x="696267" y="631508"/>
            <a:ext cx="1716351" cy="21454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6F3AA-DBEF-5A00-1C25-31B46A9B2DB1}"/>
              </a:ext>
            </a:extLst>
          </p:cNvPr>
          <p:cNvSpPr txBox="1"/>
          <p:nvPr/>
        </p:nvSpPr>
        <p:spPr>
          <a:xfrm>
            <a:off x="3134922" y="2846422"/>
            <a:ext cx="32766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Кемелова </a:t>
            </a:r>
            <a:r>
              <a:rPr lang="ru-RU" sz="1400" b="1" dirty="0" err="1">
                <a:solidFill>
                  <a:srgbClr val="7030A0"/>
                </a:solidFill>
              </a:rPr>
              <a:t>Гүльшат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Сейтмұратқызы</a:t>
            </a:r>
            <a:r>
              <a:rPr lang="ru-RU" sz="1400" b="1" dirty="0">
                <a:solidFill>
                  <a:srgbClr val="7030A0"/>
                </a:solidFill>
              </a:rPr>
              <a:t>, </a:t>
            </a:r>
            <a:r>
              <a:rPr lang="ru-RU" sz="1400" dirty="0">
                <a:solidFill>
                  <a:srgbClr val="7030A0"/>
                </a:solidFill>
              </a:rPr>
              <a:t>ҚМУ </a:t>
            </a:r>
            <a:r>
              <a:rPr lang="ru-RU" sz="1400" dirty="0" err="1">
                <a:solidFill>
                  <a:srgbClr val="7030A0"/>
                </a:solidFill>
              </a:rPr>
              <a:t>КеАҚ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симуляциялық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және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білім</a:t>
            </a:r>
            <a:r>
              <a:rPr lang="ru-RU" sz="1400" dirty="0">
                <a:solidFill>
                  <a:srgbClr val="7030A0"/>
                </a:solidFill>
              </a:rPr>
              <a:t> беру </a:t>
            </a:r>
            <a:r>
              <a:rPr lang="ru-RU" sz="1400" dirty="0" err="1">
                <a:solidFill>
                  <a:srgbClr val="7030A0"/>
                </a:solidFill>
              </a:rPr>
              <a:t>технологиялары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орталығының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басшысы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м.ғ</a:t>
            </a:r>
            <a:r>
              <a:rPr lang="ru-RU" sz="1400" dirty="0">
                <a:solidFill>
                  <a:srgbClr val="7030A0"/>
                </a:solidFill>
              </a:rPr>
              <a:t>. к., асс. профессор, ҚР ДСМ ОКК </a:t>
            </a:r>
            <a:r>
              <a:rPr lang="ru-RU" sz="1400" dirty="0" err="1">
                <a:solidFill>
                  <a:srgbClr val="7030A0"/>
                </a:solidFill>
              </a:rPr>
              <a:t>мүшесі</a:t>
            </a:r>
            <a:r>
              <a:rPr lang="ru-RU" sz="1400" dirty="0">
                <a:solidFill>
                  <a:srgbClr val="7030A0"/>
                </a:solidFill>
              </a:rPr>
              <a:t>, РОСОМЕД, РОСМЕДОБР, </a:t>
            </a:r>
            <a:r>
              <a:rPr lang="en-US" sz="1400" dirty="0">
                <a:solidFill>
                  <a:srgbClr val="7030A0"/>
                </a:solidFill>
              </a:rPr>
              <a:t>SESAM, IAS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9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1164</Words>
  <Application>Microsoft Office PowerPoint</Application>
  <PresentationFormat>Лист A4 (210x297 мм)</PresentationFormat>
  <Paragraphs>96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Кемелова Гульшат</dc:creator>
  <cp:lastModifiedBy>Кемелова Гульшат</cp:lastModifiedBy>
  <cp:revision>44</cp:revision>
  <cp:lastPrinted>2023-03-09T08:15:37Z</cp:lastPrinted>
  <dcterms:created xsi:type="dcterms:W3CDTF">2023-03-08T07:29:38Z</dcterms:created>
  <dcterms:modified xsi:type="dcterms:W3CDTF">2024-07-26T04:56:36Z</dcterms:modified>
</cp:coreProperties>
</file>