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3.xml" ContentType="application/vnd.openxmlformats-officedocument.presentationml.notesSlide+xml"/>
  <Override PartName="/ppt/charts/chart13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notesSlides/notesSlide5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53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2846" r:id="rId4"/>
    <p:sldMasterId id="2147492858" r:id="rId5"/>
  </p:sldMasterIdLst>
  <p:notesMasterIdLst>
    <p:notesMasterId r:id="rId130"/>
  </p:notesMasterIdLst>
  <p:handoutMasterIdLst>
    <p:handoutMasterId r:id="rId131"/>
  </p:handoutMasterIdLst>
  <p:sldIdLst>
    <p:sldId id="525" r:id="rId6"/>
    <p:sldId id="684" r:id="rId7"/>
    <p:sldId id="650" r:id="rId8"/>
    <p:sldId id="842" r:id="rId9"/>
    <p:sldId id="922" r:id="rId10"/>
    <p:sldId id="912" r:id="rId11"/>
    <p:sldId id="913" r:id="rId12"/>
    <p:sldId id="914" r:id="rId13"/>
    <p:sldId id="915" r:id="rId14"/>
    <p:sldId id="594" r:id="rId15"/>
    <p:sldId id="923" r:id="rId16"/>
    <p:sldId id="924" r:id="rId17"/>
    <p:sldId id="869" r:id="rId18"/>
    <p:sldId id="846" r:id="rId19"/>
    <p:sldId id="693" r:id="rId20"/>
    <p:sldId id="853" r:id="rId21"/>
    <p:sldId id="854" r:id="rId22"/>
    <p:sldId id="855" r:id="rId23"/>
    <p:sldId id="879" r:id="rId24"/>
    <p:sldId id="857" r:id="rId25"/>
    <p:sldId id="925" r:id="rId26"/>
    <p:sldId id="727" r:id="rId27"/>
    <p:sldId id="863" r:id="rId28"/>
    <p:sldId id="926" r:id="rId29"/>
    <p:sldId id="864" r:id="rId30"/>
    <p:sldId id="880" r:id="rId31"/>
    <p:sldId id="566" r:id="rId32"/>
    <p:sldId id="929" r:id="rId33"/>
    <p:sldId id="688" r:id="rId34"/>
    <p:sldId id="646" r:id="rId35"/>
    <p:sldId id="778" r:id="rId36"/>
    <p:sldId id="774" r:id="rId37"/>
    <p:sldId id="848" r:id="rId38"/>
    <p:sldId id="791" r:id="rId39"/>
    <p:sldId id="856" r:id="rId40"/>
    <p:sldId id="844" r:id="rId41"/>
    <p:sldId id="916" r:id="rId42"/>
    <p:sldId id="917" r:id="rId43"/>
    <p:sldId id="636" r:id="rId44"/>
    <p:sldId id="792" r:id="rId45"/>
    <p:sldId id="872" r:id="rId46"/>
    <p:sldId id="871" r:id="rId47"/>
    <p:sldId id="907" r:id="rId48"/>
    <p:sldId id="831" r:id="rId49"/>
    <p:sldId id="832" r:id="rId50"/>
    <p:sldId id="833" r:id="rId51"/>
    <p:sldId id="862" r:id="rId52"/>
    <p:sldId id="834" r:id="rId53"/>
    <p:sldId id="847" r:id="rId54"/>
    <p:sldId id="835" r:id="rId55"/>
    <p:sldId id="908" r:id="rId56"/>
    <p:sldId id="784" r:id="rId57"/>
    <p:sldId id="785" r:id="rId58"/>
    <p:sldId id="786" r:id="rId59"/>
    <p:sldId id="787" r:id="rId60"/>
    <p:sldId id="788" r:id="rId61"/>
    <p:sldId id="789" r:id="rId62"/>
    <p:sldId id="790" r:id="rId63"/>
    <p:sldId id="794" r:id="rId64"/>
    <p:sldId id="725" r:id="rId65"/>
    <p:sldId id="622" r:id="rId66"/>
    <p:sldId id="909" r:id="rId67"/>
    <p:sldId id="642" r:id="rId68"/>
    <p:sldId id="740" r:id="rId69"/>
    <p:sldId id="744" r:id="rId70"/>
    <p:sldId id="927" r:id="rId71"/>
    <p:sldId id="928" r:id="rId72"/>
    <p:sldId id="748" r:id="rId73"/>
    <p:sldId id="750" r:id="rId74"/>
    <p:sldId id="751" r:id="rId75"/>
    <p:sldId id="755" r:id="rId76"/>
    <p:sldId id="752" r:id="rId77"/>
    <p:sldId id="877" r:id="rId78"/>
    <p:sldId id="754" r:id="rId79"/>
    <p:sldId id="760" r:id="rId80"/>
    <p:sldId id="876" r:id="rId81"/>
    <p:sldId id="761" r:id="rId82"/>
    <p:sldId id="762" r:id="rId83"/>
    <p:sldId id="763" r:id="rId84"/>
    <p:sldId id="765" r:id="rId85"/>
    <p:sldId id="766" r:id="rId86"/>
    <p:sldId id="767" r:id="rId87"/>
    <p:sldId id="768" r:id="rId88"/>
    <p:sldId id="769" r:id="rId89"/>
    <p:sldId id="770" r:id="rId90"/>
    <p:sldId id="910" r:id="rId91"/>
    <p:sldId id="881" r:id="rId92"/>
    <p:sldId id="882" r:id="rId93"/>
    <p:sldId id="883" r:id="rId94"/>
    <p:sldId id="884" r:id="rId95"/>
    <p:sldId id="885" r:id="rId96"/>
    <p:sldId id="886" r:id="rId97"/>
    <p:sldId id="887" r:id="rId98"/>
    <p:sldId id="888" r:id="rId99"/>
    <p:sldId id="889" r:id="rId100"/>
    <p:sldId id="890" r:id="rId101"/>
    <p:sldId id="891" r:id="rId102"/>
    <p:sldId id="892" r:id="rId103"/>
    <p:sldId id="893" r:id="rId104"/>
    <p:sldId id="894" r:id="rId105"/>
    <p:sldId id="895" r:id="rId106"/>
    <p:sldId id="896" r:id="rId107"/>
    <p:sldId id="897" r:id="rId108"/>
    <p:sldId id="898" r:id="rId109"/>
    <p:sldId id="899" r:id="rId110"/>
    <p:sldId id="900" r:id="rId111"/>
    <p:sldId id="901" r:id="rId112"/>
    <p:sldId id="902" r:id="rId113"/>
    <p:sldId id="903" r:id="rId114"/>
    <p:sldId id="904" r:id="rId115"/>
    <p:sldId id="905" r:id="rId116"/>
    <p:sldId id="906" r:id="rId117"/>
    <p:sldId id="911" r:id="rId118"/>
    <p:sldId id="829" r:id="rId119"/>
    <p:sldId id="830" r:id="rId120"/>
    <p:sldId id="920" r:id="rId121"/>
    <p:sldId id="918" r:id="rId122"/>
    <p:sldId id="878" r:id="rId123"/>
    <p:sldId id="587" r:id="rId124"/>
    <p:sldId id="615" r:id="rId125"/>
    <p:sldId id="616" r:id="rId126"/>
    <p:sldId id="617" r:id="rId127"/>
    <p:sldId id="618" r:id="rId128"/>
    <p:sldId id="874" r:id="rId129"/>
  </p:sldIdLst>
  <p:sldSz cx="9906000" cy="6858000" type="A4"/>
  <p:notesSz cx="9928225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0E13B0-04E2-41E0-8ECC-6696CAD27492}">
          <p14:sldIdLst>
            <p14:sldId id="525"/>
            <p14:sldId id="684"/>
            <p14:sldId id="650"/>
            <p14:sldId id="842"/>
            <p14:sldId id="922"/>
            <p14:sldId id="912"/>
            <p14:sldId id="913"/>
            <p14:sldId id="914"/>
            <p14:sldId id="915"/>
            <p14:sldId id="594"/>
            <p14:sldId id="923"/>
            <p14:sldId id="924"/>
            <p14:sldId id="869"/>
            <p14:sldId id="846"/>
            <p14:sldId id="693"/>
            <p14:sldId id="853"/>
            <p14:sldId id="854"/>
            <p14:sldId id="855"/>
            <p14:sldId id="879"/>
            <p14:sldId id="857"/>
            <p14:sldId id="925"/>
            <p14:sldId id="727"/>
            <p14:sldId id="863"/>
            <p14:sldId id="926"/>
            <p14:sldId id="864"/>
            <p14:sldId id="880"/>
            <p14:sldId id="566"/>
            <p14:sldId id="929"/>
            <p14:sldId id="688"/>
            <p14:sldId id="646"/>
            <p14:sldId id="778"/>
            <p14:sldId id="774"/>
            <p14:sldId id="848"/>
            <p14:sldId id="791"/>
            <p14:sldId id="856"/>
            <p14:sldId id="844"/>
            <p14:sldId id="916"/>
            <p14:sldId id="917"/>
            <p14:sldId id="636"/>
            <p14:sldId id="792"/>
            <p14:sldId id="872"/>
            <p14:sldId id="871"/>
            <p14:sldId id="907"/>
            <p14:sldId id="831"/>
            <p14:sldId id="832"/>
            <p14:sldId id="833"/>
            <p14:sldId id="862"/>
            <p14:sldId id="834"/>
            <p14:sldId id="847"/>
            <p14:sldId id="835"/>
            <p14:sldId id="908"/>
            <p14:sldId id="784"/>
            <p14:sldId id="785"/>
            <p14:sldId id="786"/>
            <p14:sldId id="787"/>
            <p14:sldId id="788"/>
            <p14:sldId id="789"/>
            <p14:sldId id="790"/>
            <p14:sldId id="794"/>
            <p14:sldId id="725"/>
            <p14:sldId id="622"/>
            <p14:sldId id="909"/>
            <p14:sldId id="642"/>
            <p14:sldId id="740"/>
            <p14:sldId id="744"/>
            <p14:sldId id="927"/>
            <p14:sldId id="928"/>
            <p14:sldId id="748"/>
            <p14:sldId id="750"/>
            <p14:sldId id="751"/>
            <p14:sldId id="755"/>
            <p14:sldId id="752"/>
            <p14:sldId id="877"/>
            <p14:sldId id="754"/>
            <p14:sldId id="760"/>
            <p14:sldId id="876"/>
            <p14:sldId id="761"/>
            <p14:sldId id="762"/>
            <p14:sldId id="763"/>
            <p14:sldId id="765"/>
            <p14:sldId id="766"/>
            <p14:sldId id="767"/>
            <p14:sldId id="768"/>
            <p14:sldId id="769"/>
            <p14:sldId id="770"/>
            <p14:sldId id="91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0"/>
            <p14:sldId id="891"/>
            <p14:sldId id="892"/>
            <p14:sldId id="893"/>
            <p14:sldId id="894"/>
            <p14:sldId id="895"/>
            <p14:sldId id="896"/>
            <p14:sldId id="897"/>
            <p14:sldId id="898"/>
            <p14:sldId id="899"/>
            <p14:sldId id="900"/>
            <p14:sldId id="901"/>
            <p14:sldId id="902"/>
            <p14:sldId id="903"/>
            <p14:sldId id="904"/>
            <p14:sldId id="905"/>
            <p14:sldId id="906"/>
            <p14:sldId id="911"/>
            <p14:sldId id="829"/>
            <p14:sldId id="830"/>
            <p14:sldId id="920"/>
            <p14:sldId id="918"/>
            <p14:sldId id="878"/>
            <p14:sldId id="587"/>
            <p14:sldId id="615"/>
            <p14:sldId id="616"/>
            <p14:sldId id="617"/>
            <p14:sldId id="618"/>
            <p14:sldId id="8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  <p:cmAuthor id="2" name="Айгуль Мунасипова" initials="АМ" lastIdx="2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497"/>
    <a:srgbClr val="D01A5B"/>
    <a:srgbClr val="FF0000"/>
    <a:srgbClr val="274467"/>
    <a:srgbClr val="1B2E45"/>
    <a:srgbClr val="37345E"/>
    <a:srgbClr val="7B729A"/>
    <a:srgbClr val="494949"/>
    <a:srgbClr val="7030A0"/>
    <a:srgbClr val="806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3" autoAdjust="0"/>
    <p:restoredTop sz="93196" autoAdjust="0"/>
  </p:normalViewPr>
  <p:slideViewPr>
    <p:cSldViewPr>
      <p:cViewPr varScale="1">
        <p:scale>
          <a:sx n="113" d="100"/>
          <a:sy n="113" d="100"/>
        </p:scale>
        <p:origin x="-1146" y="-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slide" Target="slides/slide121.xml"/><Relationship Id="rId13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notesMaster" Target="notesMasters/notesMaster1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handoutMaster" Target="handoutMasters/handout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4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75-4FE9-9095-F808AA096F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75-4FE9-9095-F808AA096F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75-4FE9-9095-F808AA096F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75-4FE9-9095-F808AA096F2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975-4FE9-9095-F808AA096F2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975-4FE9-9095-F808AA096F2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975-4FE9-9095-F808AA096F2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975-4FE9-9095-F808AA096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УВП</c:v>
                </c:pt>
                <c:pt idx="1">
                  <c:v>ОП</c:v>
                </c:pt>
                <c:pt idx="2">
                  <c:v>АУП</c:v>
                </c:pt>
                <c:pt idx="3">
                  <c:v>ППС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353</c:v>
                </c:pt>
                <c:pt idx="1">
                  <c:v>311</c:v>
                </c:pt>
                <c:pt idx="2">
                  <c:v>234</c:v>
                </c:pt>
                <c:pt idx="3">
                  <c:v>799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94-4918-B853-0BFB1DFE039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Лист1!$A$1:$A$4</c:f>
              <c:strCache>
                <c:ptCount val="4"/>
                <c:pt idx="0">
                  <c:v>Программно-целевое финансирование </c:v>
                </c:pt>
                <c:pt idx="1">
                  <c:v>Грантовое финансирование</c:v>
                </c:pt>
                <c:pt idx="2">
                  <c:v>Хоздоговорное финансирование</c:v>
                </c:pt>
                <c:pt idx="3">
                  <c:v>Инициативные темы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12</c:v>
                </c:pt>
                <c:pt idx="3">
                  <c:v>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3879168"/>
        <c:axId val="163903744"/>
      </c:barChart>
      <c:catAx>
        <c:axId val="16387916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3903744"/>
        <c:crosses val="autoZero"/>
        <c:auto val="1"/>
        <c:lblAlgn val="ctr"/>
        <c:lblOffset val="100"/>
        <c:noMultiLvlLbl val="0"/>
      </c:catAx>
      <c:valAx>
        <c:axId val="163903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8791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13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Лист1!$A$42:$A$43</c:f>
              <c:strCache>
                <c:ptCount val="2"/>
                <c:pt idx="0">
                  <c:v>Грантовое финансирование МОН РК</c:v>
                </c:pt>
                <c:pt idx="1">
                  <c:v>Программно-целевое финансирование МЗ РК</c:v>
                </c:pt>
              </c:strCache>
            </c:strRef>
          </c:cat>
          <c:val>
            <c:numRef>
              <c:f>Лист1!$B$42:$B$43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"/>
                  <c:y val="-0.4420928046785254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66121707538601E-3"/>
                  <c:y val="-0.413874115018193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Лист1!$A$35:$A$36</c:f>
              <c:strCache>
                <c:ptCount val="2"/>
                <c:pt idx="0">
                  <c:v>Поддерживаемых патентов</c:v>
                </c:pt>
                <c:pt idx="1">
                  <c:v>Получаемых патентов</c:v>
                </c:pt>
              </c:strCache>
            </c:strRef>
          </c:cat>
          <c:val>
            <c:numRef>
              <c:f>Лист1!$B$35:$B$36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1332352"/>
        <c:axId val="84222336"/>
      </c:barChart>
      <c:catAx>
        <c:axId val="171332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4222336"/>
        <c:crosses val="autoZero"/>
        <c:auto val="1"/>
        <c:lblAlgn val="ctr"/>
        <c:lblOffset val="100"/>
        <c:noMultiLvlLbl val="0"/>
      </c:catAx>
      <c:valAx>
        <c:axId val="84222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3323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05813938955097"/>
          <c:y val="4.1551108194808985E-2"/>
          <c:w val="0.61654271276968742"/>
          <c:h val="0.842469014289880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'[Диаграмма 2 в Microsoft PowerPoint]Лист1'!$A$13</c:f>
              <c:strCache>
                <c:ptCount val="1"/>
                <c:pt idx="0">
                  <c:v>8 мес. 2017 г.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5781323753057963E-2"/>
                  <c:y val="-2.1270822795622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6D-4002-AB02-A33910704261}"/>
                </c:ext>
              </c:extLst>
            </c:dLbl>
            <c:dLbl>
              <c:idx val="1"/>
              <c:layout>
                <c:manualLayout>
                  <c:x val="2.0290273396788811E-2"/>
                  <c:y val="-3.8287481032120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6D-4002-AB02-A33910704261}"/>
                </c:ext>
              </c:extLst>
            </c:dLbl>
            <c:dLbl>
              <c:idx val="2"/>
              <c:layout>
                <c:manualLayout>
                  <c:x val="1.1272374109327117E-2"/>
                  <c:y val="-2.5524987354747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6D-4002-AB02-A33910704261}"/>
                </c:ext>
              </c:extLst>
            </c:dLbl>
            <c:dLbl>
              <c:idx val="3"/>
              <c:layout>
                <c:manualLayout>
                  <c:x val="1.1272374109327117E-2"/>
                  <c:y val="-2.9779151913871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6D-4002-AB02-A339107042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2 в Microsoft PowerPoint]Лист1'!$B$12:$E$12</c:f>
              <c:strCache>
                <c:ptCount val="4"/>
                <c:pt idx="0">
                  <c:v>Прочие</c:v>
                </c:pt>
                <c:pt idx="1">
                  <c:v>РИНЦ</c:v>
                </c:pt>
                <c:pt idx="2">
                  <c:v>Статей</c:v>
                </c:pt>
                <c:pt idx="3">
                  <c:v>Тезисы, индексируемые в базах данных Scopus, Web of Knowledge</c:v>
                </c:pt>
              </c:strCache>
            </c:strRef>
          </c:cat>
          <c:val>
            <c:numRef>
              <c:f>'[Диаграмма 2 в Microsoft PowerPoint]Лист1'!$B$13:$E$13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5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BE-4036-999E-459CF1AA9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736320"/>
        <c:axId val="153737856"/>
      </c:barChart>
      <c:catAx>
        <c:axId val="153736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53737856"/>
        <c:crosses val="autoZero"/>
        <c:auto val="1"/>
        <c:lblAlgn val="ctr"/>
        <c:lblOffset val="100"/>
        <c:noMultiLvlLbl val="0"/>
      </c:catAx>
      <c:valAx>
        <c:axId val="15373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736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Научные исследования КГМУ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22222222222168E-2"/>
                  <c:y val="-6.1144857778565147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24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C05-4EC6-8879-64387F1761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PowerPoint]Лист1'!$A$2</c:f>
              <c:numCache>
                <c:formatCode>General</c:formatCode>
                <c:ptCount val="1"/>
              </c:numCache>
            </c:numRef>
          </c:cat>
          <c:val>
            <c:numRef>
              <c:f>'[Диаграмма в Microsoft PowerPoint]Лист1'!$B$2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05-4EC6-8879-64387F1761D3}"/>
            </c:ext>
          </c:extLst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Исследования, проводимые по заявкам других организаций РК</c:v>
                </c:pt>
              </c:strCache>
            </c:strRef>
          </c:tx>
          <c:spPr>
            <a:solidFill>
              <a:srgbClr val="4BACC6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6666666666666611E-2"/>
                  <c:y val="-6.6185964322282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C05-4EC6-8879-64387F1761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PowerPoint]Лист1'!$A$2</c:f>
              <c:numCache>
                <c:formatCode>General</c:formatCode>
                <c:ptCount val="1"/>
              </c:numCache>
            </c:numRef>
          </c:cat>
          <c:val>
            <c:numRef>
              <c:f>'[Диаграмма в Microsoft PowerPoint]Лист1'!$C$2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05-4EC6-8879-64387F1761D3}"/>
            </c:ext>
          </c:extLst>
        </c:ser>
        <c:ser>
          <c:idx val="2"/>
          <c:order val="2"/>
          <c:tx>
            <c:strRef>
              <c:f>'[Диаграмма в Microsoft PowerPoint]Лист1'!$D$1</c:f>
              <c:strCache>
                <c:ptCount val="1"/>
                <c:pt idx="0">
                  <c:v>Международные проекты</c:v>
                </c:pt>
              </c:strCache>
            </c:strRef>
          </c:tx>
          <c:spPr>
            <a:solidFill>
              <a:srgbClr val="4BACC6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4.0311071230184056E-2"/>
                  <c:y val="-6.0870864198272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C05-4EC6-8879-64387F1761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PowerPoint]Лист1'!$A$2</c:f>
              <c:numCache>
                <c:formatCode>General</c:formatCode>
                <c:ptCount val="1"/>
              </c:numCache>
            </c:numRef>
          </c:cat>
          <c:val>
            <c:numRef>
              <c:f>'[Диаграмма в Microsoft PowerPoint]Лист1'!$D$2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C05-4EC6-8879-64387F1761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5513984"/>
        <c:axId val="155515520"/>
        <c:axId val="0"/>
      </c:bar3DChart>
      <c:catAx>
        <c:axId val="15551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515520"/>
        <c:crosses val="autoZero"/>
        <c:auto val="1"/>
        <c:lblAlgn val="ctr"/>
        <c:lblOffset val="100"/>
        <c:noMultiLvlLbl val="0"/>
      </c:catAx>
      <c:valAx>
        <c:axId val="15551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55139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1053900971860207E-2"/>
          <c:y val="0.55395158796169808"/>
          <c:w val="0.93568488370436842"/>
          <c:h val="0.41744798625978496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Магистерские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9.3090919041930748E-3"/>
                  <c:y val="-2.010148877640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38-4272-80DD-B56A4926B3D7}"/>
                </c:ext>
              </c:extLst>
            </c:dLbl>
            <c:dLbl>
              <c:idx val="1"/>
              <c:layout>
                <c:manualLayout>
                  <c:x val="1.5515153173655124E-2"/>
                  <c:y val="-4.0202977552809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38-4272-80DD-B56A4926B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2016 г.</c:v>
                </c:pt>
                <c:pt idx="1">
                  <c:v>2017 г.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7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38-4272-80DD-B56A4926B3D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PhD</c:v>
                </c:pt>
              </c:strCache>
            </c:strRef>
          </c:tx>
          <c:spPr>
            <a:solidFill>
              <a:srgbClr val="7B729A"/>
            </a:solidFill>
          </c:spPr>
          <c:invertIfNegative val="0"/>
          <c:dLbls>
            <c:dLbl>
              <c:idx val="0"/>
              <c:layout>
                <c:manualLayout>
                  <c:x val="2.1721214443117174E-2"/>
                  <c:y val="-3.5177605358708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38-4272-80DD-B56A4926B3D7}"/>
                </c:ext>
              </c:extLst>
            </c:dLbl>
            <c:dLbl>
              <c:idx val="1"/>
              <c:layout>
                <c:manualLayout>
                  <c:x val="2.4824245077848198E-2"/>
                  <c:y val="-2.5126860970506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38-4272-80DD-B56A4926B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2016 г.</c:v>
                </c:pt>
                <c:pt idx="1">
                  <c:v>2017 г.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9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438-4272-80DD-B56A4926B3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6134016"/>
        <c:axId val="156148096"/>
        <c:axId val="0"/>
      </c:bar3DChart>
      <c:catAx>
        <c:axId val="156134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148096"/>
        <c:crosses val="autoZero"/>
        <c:auto val="1"/>
        <c:lblAlgn val="ctr"/>
        <c:lblOffset val="100"/>
        <c:noMultiLvlLbl val="0"/>
      </c:catAx>
      <c:valAx>
        <c:axId val="156148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61340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>
                <a:latin typeface="+mn-lt"/>
              </a:defRPr>
            </a:pPr>
            <a:r>
              <a:rPr lang="ru-RU">
                <a:latin typeface="+mn-lt"/>
              </a:rPr>
              <a:t>Количество оказанных услуг в рамках ГОБМП</a:t>
            </a:r>
          </a:p>
        </c:rich>
      </c:tx>
      <c:layout>
        <c:manualLayout>
          <c:xMode val="edge"/>
          <c:yMode val="edge"/>
          <c:x val="0.20823801998857858"/>
          <c:y val="2.26039078804524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829579559883258"/>
          <c:y val="0.22827124146699748"/>
          <c:w val="0.34421411908546629"/>
          <c:h val="0.51381491212593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оказанных услуг ГОБМП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FAF-40E7-9B83-2FEDFB652C7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FAF-40E7-9B83-2FEDFB652C7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FAF-40E7-9B83-2FEDFB652C71}"/>
              </c:ext>
            </c:extLst>
          </c:dPt>
          <c:dLbls>
            <c:dLbl>
              <c:idx val="0"/>
              <c:layout>
                <c:manualLayout>
                  <c:x val="0"/>
                  <c:y val="1.497549296207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AF-40E7-9B83-2FEDFB652C71}"/>
                </c:ext>
              </c:extLst>
            </c:dLbl>
            <c:dLbl>
              <c:idx val="1"/>
              <c:layout>
                <c:manualLayout>
                  <c:x val="4.5642588344464259E-3"/>
                  <c:y val="2.1893942885965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AF-40E7-9B83-2FEDFB652C71}"/>
                </c:ext>
              </c:extLst>
            </c:dLbl>
            <c:dLbl>
              <c:idx val="2"/>
              <c:layout>
                <c:manualLayout>
                  <c:x val="6.1329981897502558E-4"/>
                  <c:y val="2.094502698661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AF-40E7-9B83-2FEDFB652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78129</c:v>
                </c:pt>
                <c:pt idx="1">
                  <c:v>83678</c:v>
                </c:pt>
                <c:pt idx="2">
                  <c:v>56571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FAF-40E7-9B83-2FEDFB652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857408"/>
        <c:axId val="171858944"/>
      </c:barChart>
      <c:catAx>
        <c:axId val="17185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+mn-lt"/>
              </a:defRPr>
            </a:pPr>
            <a:endParaRPr lang="ru-RU"/>
          </a:p>
        </c:txPr>
        <c:crossAx val="171858944"/>
        <c:crosses val="autoZero"/>
        <c:auto val="1"/>
        <c:lblAlgn val="ctr"/>
        <c:lblOffset val="100"/>
        <c:noMultiLvlLbl val="0"/>
      </c:catAx>
      <c:valAx>
        <c:axId val="171858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85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i="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52092448902673E-2"/>
          <c:y val="8.3554630493552481E-2"/>
          <c:w val="0.6319411731879977"/>
          <c:h val="0.59430302782930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78129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AE-4C37-B14A-F8A26958BF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56751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AE-4C37-B14A-F8A26958BF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63860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AE-4C37-B14A-F8A26958B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014976"/>
        <c:axId val="172024960"/>
      </c:barChart>
      <c:catAx>
        <c:axId val="172014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2024960"/>
        <c:crosses val="autoZero"/>
        <c:auto val="1"/>
        <c:lblAlgn val="ctr"/>
        <c:lblOffset val="100"/>
        <c:noMultiLvlLbl val="0"/>
      </c:catAx>
      <c:valAx>
        <c:axId val="1720249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2014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277085168964197E-2"/>
          <c:y val="0.77585073158372764"/>
          <c:w val="0.5467801735901785"/>
          <c:h val="9.9535405053471609E-2"/>
        </c:manualLayout>
      </c:layout>
      <c:overlay val="0"/>
      <c:txPr>
        <a:bodyPr/>
        <a:lstStyle/>
        <a:p>
          <a:pPr>
            <a:defRPr b="1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81388899837538"/>
          <c:y val="6.6252495242464099E-2"/>
          <c:w val="0.64568842485576394"/>
          <c:h val="0.408213069498638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5596232435745379E-3"/>
                  <c:y val="-2.32881830334263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27 513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8F-4432-9C06-8245E54FB3E9}"/>
                </c:ext>
              </c:extLst>
            </c:dLbl>
            <c:dLbl>
              <c:idx val="1"/>
              <c:layout>
                <c:manualLayout>
                  <c:x val="1.3989070075189874E-2"/>
                  <c:y val="-4.0356176624050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8F-4432-9C06-8245E54FB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baseline="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27513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8F-4432-9C06-8245E54FB3E9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3513041460803512E-2"/>
                  <c:y val="1.70679960291150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31 693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F-4432-9C06-8245E54FB3E9}"/>
                </c:ext>
              </c:extLst>
            </c:dLbl>
            <c:dLbl>
              <c:idx val="1"/>
              <c:layout>
                <c:manualLayout>
                  <c:x val="2.2732238872183546E-2"/>
                  <c:y val="-2.4213705974430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8F-4432-9C06-8245E54FB3E9}"/>
                </c:ext>
              </c:extLst>
            </c:dLbl>
            <c:dLbl>
              <c:idx val="2"/>
              <c:layout>
                <c:manualLayout>
                  <c:x val="1.7486337593987343E-2"/>
                  <c:y val="-8.0712353248100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8F-4432-9C06-8245E54FB3E9}"/>
                </c:ext>
              </c:extLst>
            </c:dLbl>
            <c:dLbl>
              <c:idx val="3"/>
              <c:layout>
                <c:manualLayout>
                  <c:x val="1.74863375939873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8F-4432-9C06-8245E54FB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31693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78F-4432-9C06-8245E54FB3E9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50 040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CB-47C9-8E71-8C83662E40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50040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8F-4432-9C06-8245E54FB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112704"/>
        <c:axId val="173130880"/>
      </c:barChart>
      <c:catAx>
        <c:axId val="17311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3130880"/>
        <c:crosses val="autoZero"/>
        <c:auto val="1"/>
        <c:lblAlgn val="ctr"/>
        <c:lblOffset val="100"/>
        <c:noMultiLvlLbl val="0"/>
      </c:catAx>
      <c:valAx>
        <c:axId val="173130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3112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1750905234505314E-2"/>
          <c:y val="0.55707156634105626"/>
          <c:w val="0.73559099204843215"/>
          <c:h val="0.13049534540945165"/>
        </c:manualLayout>
      </c:layout>
      <c:overlay val="0"/>
      <c:txPr>
        <a:bodyPr/>
        <a:lstStyle/>
        <a:p>
          <a:pPr>
            <a:defRPr b="1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 b="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3479091218738"/>
          <c:y val="0.1716583151681072"/>
          <c:w val="0.78761537494055478"/>
          <c:h val="0.538568031331840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6E-4B08-B307-19312B4B4C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6E-4B08-B307-19312B4B4C4E}"/>
              </c:ext>
            </c:extLst>
          </c:dPt>
          <c:dLbls>
            <c:dLbl>
              <c:idx val="1"/>
              <c:layout>
                <c:manualLayout>
                  <c:x val="-0.42713309632263091"/>
                  <c:y val="8.272494671731777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+mn-lt"/>
                      </a:rPr>
                      <a:t> </a:t>
                    </a:r>
                    <a:r>
                      <a:rPr lang="en-US" dirty="0">
                        <a:latin typeface="+mn-lt"/>
                      </a:rPr>
                      <a:t>104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6E-4B08-B307-19312B4B4C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</c:v>
                </c:pt>
                <c:pt idx="1">
                  <c:v>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6E-4B08-B307-19312B4B4C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72312064"/>
        <c:axId val="172323968"/>
      </c:barChart>
      <c:catAx>
        <c:axId val="17231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323968"/>
        <c:crosses val="autoZero"/>
        <c:auto val="1"/>
        <c:lblAlgn val="ctr"/>
        <c:lblOffset val="100"/>
        <c:noMultiLvlLbl val="0"/>
      </c:catAx>
      <c:valAx>
        <c:axId val="172323968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7231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8285247138349"/>
          <c:y val="8.2180801264514561E-2"/>
          <c:w val="0.81186378274727733"/>
          <c:h val="0.5832252416560277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66094730943371E-2"/>
                  <c:y val="5.547660303775713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4D-480F-873F-07F0F51A27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4D-480F-873F-07F0F51A2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2757376"/>
        <c:axId val="152758912"/>
      </c:barChart>
      <c:catAx>
        <c:axId val="152757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758912"/>
        <c:crosses val="autoZero"/>
        <c:auto val="1"/>
        <c:lblAlgn val="ctr"/>
        <c:lblOffset val="100"/>
        <c:noMultiLvlLbl val="0"/>
      </c:catAx>
      <c:valAx>
        <c:axId val="1527589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27573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96120843767443E-2"/>
          <c:y val="8.3554574351082309E-2"/>
          <c:w val="0.6319411731879977"/>
          <c:h val="0.59430302782930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Лист1!$B$2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80-407C-9E2A-B979A12964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0853645226098959E-17"/>
                  <c:y val="1.136979635978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163-4FEF-A926-9BE411D49C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11100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80-407C-9E2A-B979A12964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12948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80-407C-9E2A-B979A1296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692480"/>
        <c:axId val="178694016"/>
      </c:barChart>
      <c:catAx>
        <c:axId val="178692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+mn-lt"/>
              </a:defRPr>
            </a:pPr>
            <a:endParaRPr lang="ru-RU"/>
          </a:p>
        </c:txPr>
        <c:crossAx val="178694016"/>
        <c:crosses val="autoZero"/>
        <c:auto val="1"/>
        <c:lblAlgn val="ctr"/>
        <c:lblOffset val="100"/>
        <c:noMultiLvlLbl val="0"/>
      </c:catAx>
      <c:valAx>
        <c:axId val="1786940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86924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277085168964197E-2"/>
          <c:y val="0.77585073158372764"/>
          <c:w val="0.5467801735901785"/>
          <c:h val="9.9535405053471609E-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52092448902673E-2"/>
          <c:y val="8.3554630493552481E-2"/>
          <c:w val="0.6319411731879977"/>
          <c:h val="0.59430302782930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Лист1!$B$2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DE-41EC-AD28-CBC25E414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12667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DDE-41EC-AD28-CBC25E414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УСЛУГИ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17994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DDE-41EC-AD28-CBC25E414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432640"/>
        <c:axId val="178446720"/>
      </c:barChart>
      <c:catAx>
        <c:axId val="178432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+mn-lt"/>
              </a:defRPr>
            </a:pPr>
            <a:endParaRPr lang="ru-RU"/>
          </a:p>
        </c:txPr>
        <c:crossAx val="178446720"/>
        <c:crosses val="autoZero"/>
        <c:auto val="1"/>
        <c:lblAlgn val="ctr"/>
        <c:lblOffset val="100"/>
        <c:noMultiLvlLbl val="0"/>
      </c:catAx>
      <c:valAx>
        <c:axId val="178446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8432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277085168964197E-2"/>
          <c:y val="0.77585073158372764"/>
          <c:w val="0.5467801735901785"/>
          <c:h val="9.9535405053471609E-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008317114188744E-2"/>
          <c:y val="6.6499879811404622E-2"/>
          <c:w val="0.90821911511715503"/>
          <c:h val="0.62272732766365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ГОБМП</c:v>
                </c:pt>
                <c:pt idx="1">
                  <c:v>платные</c:v>
                </c:pt>
              </c:strCache>
            </c:strRef>
          </c:cat>
          <c:val>
            <c:numRef>
              <c:f>Лист1!$B$2:$B$3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DE-4051-9E89-0389F20A1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2.2739592719570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EDE-4051-9E89-0389F20A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ГОБМП</c:v>
                </c:pt>
                <c:pt idx="1">
                  <c:v>платные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14445.98</c:v>
                </c:pt>
                <c:pt idx="1">
                  <c:v>34183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DE-4051-9E89-0389F20A106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568127822794523E-3"/>
                  <c:y val="-3.4109389079355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EDE-4051-9E89-0389F20A106C}"/>
                </c:ext>
              </c:extLst>
            </c:dLbl>
            <c:dLbl>
              <c:idx val="1"/>
              <c:layout>
                <c:manualLayout>
                  <c:x val="1.3370438346838294E-2"/>
                  <c:y val="-1.136979635978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EDE-4051-9E89-0389F20A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ГОБМП</c:v>
                </c:pt>
                <c:pt idx="1">
                  <c:v>платные</c:v>
                </c:pt>
              </c:strCache>
            </c:strRef>
          </c:cat>
          <c:val>
            <c:numRef>
              <c:f>Лист1!$D$2:$D$3</c:f>
              <c:numCache>
                <c:formatCode>#,##0</c:formatCode>
                <c:ptCount val="2"/>
                <c:pt idx="0">
                  <c:v>15991.21</c:v>
                </c:pt>
                <c:pt idx="1">
                  <c:v>36608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DE-4051-9E89-0389F20A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858240"/>
        <c:axId val="178880512"/>
      </c:barChart>
      <c:catAx>
        <c:axId val="17885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+mn-lt"/>
              </a:defRPr>
            </a:pPr>
            <a:endParaRPr lang="ru-RU"/>
          </a:p>
        </c:txPr>
        <c:crossAx val="178880512"/>
        <c:crosses val="autoZero"/>
        <c:auto val="1"/>
        <c:lblAlgn val="ctr"/>
        <c:lblOffset val="100"/>
        <c:noMultiLvlLbl val="0"/>
      </c:catAx>
      <c:valAx>
        <c:axId val="178880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88582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199754598816082"/>
          <c:y val="0.77585073158372764"/>
          <c:w val="0.5467801735901785"/>
          <c:h val="9.9535405053471609E-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210979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8285247138349"/>
          <c:y val="8.2180801264514561E-2"/>
          <c:w val="0.81186378274727733"/>
          <c:h val="0.5832252416560277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23A-4921-A17D-FA211521B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3193088"/>
        <c:axId val="153559808"/>
      </c:barChart>
      <c:catAx>
        <c:axId val="153193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559808"/>
        <c:crosses val="autoZero"/>
        <c:auto val="1"/>
        <c:lblAlgn val="ctr"/>
        <c:lblOffset val="100"/>
        <c:noMultiLvlLbl val="0"/>
      </c:catAx>
      <c:valAx>
        <c:axId val="1535598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319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8285247138349"/>
          <c:y val="8.2180801264514561E-2"/>
          <c:w val="0.81186378274727733"/>
          <c:h val="0.5832252416560277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4D-480F-873F-07F0F51A2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4681728"/>
        <c:axId val="154683264"/>
      </c:barChart>
      <c:catAx>
        <c:axId val="154681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683264"/>
        <c:crosses val="autoZero"/>
        <c:auto val="1"/>
        <c:lblAlgn val="ctr"/>
        <c:lblOffset val="100"/>
        <c:noMultiLvlLbl val="0"/>
      </c:catAx>
      <c:valAx>
        <c:axId val="1546832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46817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8285247138349"/>
          <c:y val="8.2180801264514561E-2"/>
          <c:w val="0.84473086082997495"/>
          <c:h val="0.707190274880646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23A-4921-A17D-FA211521B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6046848"/>
        <c:axId val="156048384"/>
      </c:barChart>
      <c:catAx>
        <c:axId val="156046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048384"/>
        <c:crosses val="autoZero"/>
        <c:auto val="1"/>
        <c:lblAlgn val="ctr"/>
        <c:lblOffset val="100"/>
        <c:noMultiLvlLbl val="0"/>
      </c:catAx>
      <c:valAx>
        <c:axId val="1560483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604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9278684370239859E-2"/>
                  <c:y val="5.886600835201317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0" dirty="0"/>
                      <a:t>1907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2A-4589-82C4-016BF46FFA25}"/>
                </c:ext>
              </c:extLst>
            </c:dLbl>
            <c:dLbl>
              <c:idx val="1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Лист1!$A$2:$A$17</c:f>
              <c:strCache>
                <c:ptCount val="16"/>
                <c:pt idx="0">
                  <c:v>Карагандинская</c:v>
                </c:pt>
                <c:pt idx="1">
                  <c:v>Акмолинская</c:v>
                </c:pt>
                <c:pt idx="2">
                  <c:v>г.Астана</c:v>
                </c:pt>
                <c:pt idx="3">
                  <c:v>Алматинская</c:v>
                </c:pt>
                <c:pt idx="4">
                  <c:v>г.Алматы</c:v>
                </c:pt>
                <c:pt idx="5">
                  <c:v>Актюбинская</c:v>
                </c:pt>
                <c:pt idx="6">
                  <c:v>Атырауская</c:v>
                </c:pt>
                <c:pt idx="7">
                  <c:v>Восточно-Казахстанская</c:v>
                </c:pt>
                <c:pt idx="8">
                  <c:v>Жамбылская</c:v>
                </c:pt>
                <c:pt idx="9">
                  <c:v>Западно-Казахстанская</c:v>
                </c:pt>
                <c:pt idx="10">
                  <c:v>Костанайская</c:v>
                </c:pt>
                <c:pt idx="11">
                  <c:v>Кызылординская</c:v>
                </c:pt>
                <c:pt idx="12">
                  <c:v>Мангыстауская</c:v>
                </c:pt>
                <c:pt idx="13">
                  <c:v>Павлодарская</c:v>
                </c:pt>
                <c:pt idx="14">
                  <c:v>Северо-Казахстанская</c:v>
                </c:pt>
                <c:pt idx="15">
                  <c:v>Южно-Казахстанская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1907</c:v>
                </c:pt>
                <c:pt idx="1">
                  <c:v>352</c:v>
                </c:pt>
                <c:pt idx="2">
                  <c:v>142</c:v>
                </c:pt>
                <c:pt idx="3">
                  <c:v>157</c:v>
                </c:pt>
                <c:pt idx="4">
                  <c:v>88</c:v>
                </c:pt>
                <c:pt idx="5">
                  <c:v>15</c:v>
                </c:pt>
                <c:pt idx="6">
                  <c:v>19</c:v>
                </c:pt>
                <c:pt idx="7">
                  <c:v>41</c:v>
                </c:pt>
                <c:pt idx="8">
                  <c:v>581</c:v>
                </c:pt>
                <c:pt idx="9">
                  <c:v>40</c:v>
                </c:pt>
                <c:pt idx="10">
                  <c:v>552</c:v>
                </c:pt>
                <c:pt idx="11">
                  <c:v>244</c:v>
                </c:pt>
                <c:pt idx="12">
                  <c:v>26</c:v>
                </c:pt>
                <c:pt idx="13">
                  <c:v>432</c:v>
                </c:pt>
                <c:pt idx="14">
                  <c:v>444</c:v>
                </c:pt>
                <c:pt idx="15">
                  <c:v>1638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B3-4B28-88B0-1FA5624E9D5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159486411519016"/>
          <c:y val="1.3530460085865647E-2"/>
          <c:w val="0.23965955114261869"/>
          <c:h val="0.9729390798282686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6730715350944E-2"/>
          <c:y val="0.30131892785002734"/>
          <c:w val="0.48210310131474371"/>
          <c:h val="0.2915724249441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кол-во договоров</c:v>
                </c:pt>
              </c:strCache>
            </c:strRef>
          </c:tx>
          <c:spPr>
            <a:solidFill>
              <a:srgbClr val="0000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+mn-lt"/>
                      </a:rPr>
                      <a:t>476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35-491D-AC8B-6CF969E8CCA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+mn-lt"/>
                      </a:rPr>
                      <a:t>492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35-491D-AC8B-6CF969E8C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2016-2017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476</c:v>
                </c:pt>
                <c:pt idx="1">
                  <c:v>492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35-491D-AC8B-6CF969E8CC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г.Караганда, Карагандинская обл.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+mn-lt"/>
                      </a:rPr>
                      <a:t>133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35-491D-AC8B-6CF969E8CCA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+mn-lt"/>
                      </a:rPr>
                      <a:t>139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35-491D-AC8B-6CF969E8C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2016-2017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133</c:v>
                </c:pt>
                <c:pt idx="1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935-491D-AC8B-6CF969E8C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058304"/>
        <c:axId val="217096960"/>
      </c:barChart>
      <c:catAx>
        <c:axId val="21705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ru-RU"/>
          </a:p>
        </c:txPr>
        <c:crossAx val="217096960"/>
        <c:crosses val="autoZero"/>
        <c:auto val="1"/>
        <c:lblAlgn val="ctr"/>
        <c:lblOffset val="100"/>
        <c:noMultiLvlLbl val="0"/>
      </c:catAx>
      <c:valAx>
        <c:axId val="217096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058304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56342127604419812"/>
          <c:y val="0.35640489017820143"/>
          <c:w val="0.42007478694792777"/>
          <c:h val="0.2211762674402542"/>
        </c:manualLayout>
      </c:layout>
      <c:overlay val="0"/>
      <c:txPr>
        <a:bodyPr/>
        <a:lstStyle/>
        <a:p>
          <a:pPr>
            <a:defRPr sz="1050" b="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99" b="1">
          <a:solidFill>
            <a:srgbClr val="00006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26253868194649E-2"/>
          <c:y val="8.3239759074388561E-2"/>
          <c:w val="0.84731283603999774"/>
          <c:h val="0.570032893170600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2014-2015уч.г.</c:v>
                </c:pt>
              </c:strCache>
            </c:strRef>
          </c:tx>
          <c:spPr>
            <a:solidFill>
              <a:srgbClr val="000066"/>
            </a:solidFill>
          </c:spPr>
          <c:invertIfNegative val="0"/>
          <c:dLbls>
            <c:dLbl>
              <c:idx val="3"/>
              <c:layout>
                <c:manualLayout>
                  <c:x val="0.14157599439681573"/>
                  <c:y val="-0.4157279482173938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+mn-lt"/>
                      </a:rPr>
                      <a:t>1 879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43-43DE-A700-8AE8DE79E47F}"/>
                </c:ext>
              </c:extLst>
            </c:dLbl>
            <c:dLbl>
              <c:idx val="4"/>
              <c:layout>
                <c:manualLayout>
                  <c:x val="-5.123278381802438E-3"/>
                  <c:y val="4.19947575993151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43-43DE-A700-8AE8DE79E47F}"/>
                </c:ext>
              </c:extLst>
            </c:dLbl>
            <c:dLbl>
              <c:idx val="7"/>
              <c:layout>
                <c:manualLayout>
                  <c:x val="-0.20579382273819866"/>
                  <c:y val="0.4913165091973479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+mn-lt"/>
                      </a:rPr>
                      <a:t>8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43-43DE-A700-8AE8DE79E47F}"/>
                </c:ext>
              </c:extLst>
            </c:dLbl>
            <c:dLbl>
              <c:idx val="11"/>
              <c:layout>
                <c:manualLayout>
                  <c:x val="3.3053818829177593E-2"/>
                  <c:y val="-0.2813546252265484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+mn-lt"/>
                      </a:rPr>
                      <a:t>1 664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43-43DE-A700-8AE8DE79E47F}"/>
                </c:ext>
              </c:extLst>
            </c:dLbl>
            <c:dLbl>
              <c:idx val="13"/>
              <c:layout>
                <c:manualLayout>
                  <c:x val="-0.11166185233138404"/>
                  <c:y val="0.3317476730109613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+mn-lt"/>
                      </a:rPr>
                      <a:t>315</a:t>
                    </a:r>
                    <a:endParaRPr lang="ru-RU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3-43DE-A700-8AE8DE79E47F}"/>
                </c:ext>
              </c:extLst>
            </c:dLbl>
            <c:dLbl>
              <c:idx val="15"/>
              <c:layout>
                <c:manualLayout>
                  <c:x val="1.0246556763604876E-2"/>
                  <c:y val="-2.0997378799657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3-43DE-A700-8AE8DE79E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66"/>
                    </a:solidFill>
                    <a:latin typeface="+mn-lt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Акмолинская</c:v>
                </c:pt>
                <c:pt idx="1">
                  <c:v>Актюбинская</c:v>
                </c:pt>
                <c:pt idx="2">
                  <c:v>Алматинская</c:v>
                </c:pt>
                <c:pt idx="3">
                  <c:v>Атырауская</c:v>
                </c:pt>
                <c:pt idx="4">
                  <c:v>ВКО</c:v>
                </c:pt>
                <c:pt idx="5">
                  <c:v>Жамбылская</c:v>
                </c:pt>
                <c:pt idx="6">
                  <c:v>ЗКО</c:v>
                </c:pt>
                <c:pt idx="7">
                  <c:v>Карагандинская</c:v>
                </c:pt>
                <c:pt idx="8">
                  <c:v>Костанайская</c:v>
                </c:pt>
                <c:pt idx="9">
                  <c:v>Кызылординская</c:v>
                </c:pt>
                <c:pt idx="10">
                  <c:v>Мангыстауская</c:v>
                </c:pt>
                <c:pt idx="11">
                  <c:v>Павлодарская</c:v>
                </c:pt>
                <c:pt idx="12">
                  <c:v>СКО</c:v>
                </c:pt>
                <c:pt idx="13">
                  <c:v>ЮКО</c:v>
                </c:pt>
                <c:pt idx="14">
                  <c:v>Мобильность</c:v>
                </c:pt>
                <c:pt idx="15">
                  <c:v>Иностранное отд.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324</c:v>
                </c:pt>
                <c:pt idx="1">
                  <c:v>7</c:v>
                </c:pt>
                <c:pt idx="2">
                  <c:v>166</c:v>
                </c:pt>
                <c:pt idx="3">
                  <c:v>8</c:v>
                </c:pt>
                <c:pt idx="4">
                  <c:v>17</c:v>
                </c:pt>
                <c:pt idx="5">
                  <c:v>450</c:v>
                </c:pt>
                <c:pt idx="6">
                  <c:v>13</c:v>
                </c:pt>
                <c:pt idx="7">
                  <c:v>1879</c:v>
                </c:pt>
                <c:pt idx="8">
                  <c:v>421</c:v>
                </c:pt>
                <c:pt idx="9">
                  <c:v>298</c:v>
                </c:pt>
                <c:pt idx="10">
                  <c:v>18</c:v>
                </c:pt>
                <c:pt idx="11">
                  <c:v>315</c:v>
                </c:pt>
                <c:pt idx="12">
                  <c:v>340</c:v>
                </c:pt>
                <c:pt idx="13">
                  <c:v>1664</c:v>
                </c:pt>
                <c:pt idx="14">
                  <c:v>382</c:v>
                </c:pt>
                <c:pt idx="15">
                  <c:v>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B43-43DE-A700-8AE8DE79E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337216"/>
        <c:axId val="217359488"/>
      </c:barChart>
      <c:catAx>
        <c:axId val="21733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359488"/>
        <c:crosses val="autoZero"/>
        <c:auto val="1"/>
        <c:lblAlgn val="ctr"/>
        <c:lblOffset val="100"/>
        <c:noMultiLvlLbl val="0"/>
      </c:catAx>
      <c:valAx>
        <c:axId val="217359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337216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0"/>
      <c:rotY val="10"/>
      <c:rAngAx val="0"/>
      <c:perspective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A5-4D60-9A1D-0E027653BBD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A5-4D60-9A1D-0E027653BBD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A5-4D60-9A1D-0E027653BBD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4A5-4D60-9A1D-0E027653BBD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DF5-4130-B4BD-E732EB2FE99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DF5-4130-B4BD-E732EB2FE99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4A5-4D60-9A1D-0E027653BBD7}"/>
                </c:ext>
              </c:extLst>
            </c:dLbl>
            <c:dLbl>
              <c:idx val="5"/>
              <c:layout>
                <c:manualLayout>
                  <c:x val="8.506113769271664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4A5-4D60-9A1D-0E027653B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Лист1!$A$1:$A$6</c:f>
              <c:strCache>
                <c:ptCount val="6"/>
                <c:pt idx="0">
                  <c:v>Внешняя входящая</c:v>
                </c:pt>
                <c:pt idx="1">
                  <c:v>Внешняя исходящая</c:v>
                </c:pt>
                <c:pt idx="2">
                  <c:v>Внутренняя входящая</c:v>
                </c:pt>
                <c:pt idx="3">
                  <c:v>Внутренняя исходящая</c:v>
                </c:pt>
                <c:pt idx="4">
                  <c:v>Вход. мобильность ППС</c:v>
                </c:pt>
                <c:pt idx="5">
                  <c:v>Исход. мобильность ППС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80</c:v>
                </c:pt>
                <c:pt idx="1">
                  <c:v>173</c:v>
                </c:pt>
                <c:pt idx="2">
                  <c:v>40</c:v>
                </c:pt>
                <c:pt idx="3">
                  <c:v>84</c:v>
                </c:pt>
                <c:pt idx="4">
                  <c:v>16</c:v>
                </c:pt>
                <c:pt idx="5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4A5-4D60-9A1D-0E027653BB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403264"/>
        <c:axId val="143407744"/>
        <c:axId val="0"/>
      </c:bar3DChart>
      <c:catAx>
        <c:axId val="143403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3407744"/>
        <c:crosses val="autoZero"/>
        <c:auto val="1"/>
        <c:lblAlgn val="ctr"/>
        <c:lblOffset val="100"/>
        <c:noMultiLvlLbl val="0"/>
      </c:catAx>
      <c:valAx>
        <c:axId val="143407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403264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spPr>
    <a:effectLst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image" Target="../media/image119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image" Target="../media/image214.png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diagrams/_rels/data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24.png"/><Relationship Id="rId1" Type="http://schemas.openxmlformats.org/officeDocument/2006/relationships/image" Target="../media/image223.png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26.png"/><Relationship Id="rId1" Type="http://schemas.openxmlformats.org/officeDocument/2006/relationships/image" Target="../media/image231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image" Target="../media/image233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image" Target="../media/image119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image" Target="../media/image214.png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diagrams/_rels/drawing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24.png"/><Relationship Id="rId1" Type="http://schemas.openxmlformats.org/officeDocument/2006/relationships/image" Target="../media/image223.png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26.png"/><Relationship Id="rId1" Type="http://schemas.openxmlformats.org/officeDocument/2006/relationships/image" Target="../media/image231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image" Target="../media/image23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u="sng" dirty="0" err="1" smtClean="0">
              <a:solidFill>
                <a:schemeClr val="bg1"/>
              </a:solidFill>
              <a:latin typeface="+mj-lt"/>
            </a:rPr>
            <a:t>Биртанов</a:t>
          </a:r>
          <a:r>
            <a:rPr lang="ru-RU" sz="1600" u="sng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u="sng" dirty="0" err="1" smtClean="0">
              <a:solidFill>
                <a:schemeClr val="bg1"/>
              </a:solidFill>
              <a:latin typeface="+mj-lt"/>
            </a:rPr>
            <a:t>Елжан</a:t>
          </a:r>
          <a:r>
            <a:rPr lang="ru-RU" sz="1600" u="sng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u="sng" dirty="0" err="1" smtClean="0">
              <a:solidFill>
                <a:schemeClr val="bg1"/>
              </a:solidFill>
              <a:latin typeface="+mj-lt"/>
            </a:rPr>
            <a:t>Амантаевич</a:t>
          </a:r>
          <a:r>
            <a:rPr lang="ru-RU" sz="1600" u="sng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dirty="0" smtClean="0">
              <a:solidFill>
                <a:schemeClr val="bg1"/>
              </a:solidFill>
              <a:latin typeface="+mj-lt"/>
            </a:rPr>
            <a:t>– председатель, министр здравоохранения РК 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78091" custScaleY="68972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6037" custScaleY="89243" custLinFactNeighborX="8975" custLinFactNeighborY="40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4E9958-9BAB-4CE0-8D58-D1EBAD4832AA}" type="presOf" srcId="{5B0C2BCB-3152-4545-8E04-3E35A86E19A6}" destId="{7BC6829C-1F71-4192-899C-B881A5EB9717}" srcOrd="0" destOrd="0" presId="urn:microsoft.com/office/officeart/2005/8/layout/vList4"/>
    <dgm:cxn modelId="{484AB7CC-4B16-4534-99C8-E3F7DA173997}" type="presOf" srcId="{5CD54C75-3D4A-46F5-B270-03E1A773CCA1}" destId="{EAE36216-2392-4DD5-B5D1-B2D727BF920D}" srcOrd="0" destOrd="0" presId="urn:microsoft.com/office/officeart/2005/8/layout/vList4"/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8CABC293-9B5D-4F01-96D4-F184D10F0C87}" type="presOf" srcId="{5B0C2BCB-3152-4545-8E04-3E35A86E19A6}" destId="{EB4FA962-3690-47AB-8992-0DD0DBE437F7}" srcOrd="1" destOrd="0" presId="urn:microsoft.com/office/officeart/2005/8/layout/vList4"/>
    <dgm:cxn modelId="{C4D53FE0-62A2-46D0-ACB4-50AD5646D84C}" type="presParOf" srcId="{EAE36216-2392-4DD5-B5D1-B2D727BF920D}" destId="{1F455F07-A321-4837-9041-727FB9E91B4F}" srcOrd="0" destOrd="0" presId="urn:microsoft.com/office/officeart/2005/8/layout/vList4"/>
    <dgm:cxn modelId="{C2D45570-111C-4C49-AC56-F11CFCBF1952}" type="presParOf" srcId="{1F455F07-A321-4837-9041-727FB9E91B4F}" destId="{7BC6829C-1F71-4192-899C-B881A5EB9717}" srcOrd="0" destOrd="0" presId="urn:microsoft.com/office/officeart/2005/8/layout/vList4"/>
    <dgm:cxn modelId="{75A72D57-E42B-494E-B6ED-4480D061E855}" type="presParOf" srcId="{1F455F07-A321-4837-9041-727FB9E91B4F}" destId="{63B98E42-912F-42F8-90B8-B5ACF804BBE0}" srcOrd="1" destOrd="0" presId="urn:microsoft.com/office/officeart/2005/8/layout/vList4"/>
    <dgm:cxn modelId="{7A4B43E8-72FE-4427-A68D-20C8FF022F7A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929770-7C47-4D33-9799-25D8046833B8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</dgm:pt>
    <dgm:pt modelId="{FCD249B6-5219-442C-B795-ABCE53D244D0}">
      <dgm:prSet phldrT="[Текст]"/>
      <dgm:spPr/>
      <dgm:t>
        <a:bodyPr/>
        <a:lstStyle/>
        <a:p>
          <a:r>
            <a:rPr lang="ru-RU" dirty="0" smtClean="0"/>
            <a:t>316</a:t>
          </a:r>
          <a:endParaRPr lang="ru-RU" dirty="0"/>
        </a:p>
      </dgm:t>
    </dgm:pt>
    <dgm:pt modelId="{AC185DD8-DD42-47E4-8AB0-FA216DE266F5}" type="parTrans" cxnId="{66333ACB-C3AE-4F24-8BC9-1AA0B316A2D3}">
      <dgm:prSet/>
      <dgm:spPr/>
      <dgm:t>
        <a:bodyPr/>
        <a:lstStyle/>
        <a:p>
          <a:endParaRPr lang="ru-RU"/>
        </a:p>
      </dgm:t>
    </dgm:pt>
    <dgm:pt modelId="{781939BA-6CED-4783-9241-4E44EEC1D5E3}" type="sibTrans" cxnId="{66333ACB-C3AE-4F24-8BC9-1AA0B316A2D3}">
      <dgm:prSet/>
      <dgm:spPr/>
      <dgm:t>
        <a:bodyPr/>
        <a:lstStyle/>
        <a:p>
          <a:endParaRPr lang="ru-RU"/>
        </a:p>
      </dgm:t>
    </dgm:pt>
    <dgm:pt modelId="{8E21F126-49E7-4906-9485-DB2F5DF95161}">
      <dgm:prSet phldrT="[Текст]"/>
      <dgm:spPr/>
      <dgm:t>
        <a:bodyPr/>
        <a:lstStyle/>
        <a:p>
          <a:r>
            <a:rPr lang="ru-RU" dirty="0" smtClean="0"/>
            <a:t>440</a:t>
          </a:r>
          <a:endParaRPr lang="ru-RU" dirty="0"/>
        </a:p>
      </dgm:t>
    </dgm:pt>
    <dgm:pt modelId="{36401058-E179-450D-A535-6FC133D13294}" type="parTrans" cxnId="{DE055146-15C6-4065-904E-C101BC556B98}">
      <dgm:prSet/>
      <dgm:spPr/>
      <dgm:t>
        <a:bodyPr/>
        <a:lstStyle/>
        <a:p>
          <a:endParaRPr lang="ru-RU"/>
        </a:p>
      </dgm:t>
    </dgm:pt>
    <dgm:pt modelId="{D57B6104-2E2D-4925-83D9-E004298E18F1}" type="sibTrans" cxnId="{DE055146-15C6-4065-904E-C101BC556B98}">
      <dgm:prSet/>
      <dgm:spPr/>
      <dgm:t>
        <a:bodyPr/>
        <a:lstStyle/>
        <a:p>
          <a:endParaRPr lang="ru-RU"/>
        </a:p>
      </dgm:t>
    </dgm:pt>
    <dgm:pt modelId="{86C03173-1FEF-4D63-885A-453141198BAE}">
      <dgm:prSet phldrT="[Текст]"/>
      <dgm:spPr/>
      <dgm:t>
        <a:bodyPr/>
        <a:lstStyle/>
        <a:p>
          <a:r>
            <a:rPr lang="ru-RU" dirty="0" smtClean="0"/>
            <a:t>103</a:t>
          </a:r>
          <a:endParaRPr lang="ru-RU" dirty="0"/>
        </a:p>
      </dgm:t>
    </dgm:pt>
    <dgm:pt modelId="{04EBF1CE-D82F-40CB-B1B5-CA83AA85725D}" type="parTrans" cxnId="{5A597770-F29E-44B8-A1E6-FE0710E1C6B9}">
      <dgm:prSet/>
      <dgm:spPr/>
      <dgm:t>
        <a:bodyPr/>
        <a:lstStyle/>
        <a:p>
          <a:endParaRPr lang="ru-RU"/>
        </a:p>
      </dgm:t>
    </dgm:pt>
    <dgm:pt modelId="{A74DDDFE-6D8B-472B-9C23-2CB6D810BF2C}" type="sibTrans" cxnId="{5A597770-F29E-44B8-A1E6-FE0710E1C6B9}">
      <dgm:prSet/>
      <dgm:spPr/>
      <dgm:t>
        <a:bodyPr/>
        <a:lstStyle/>
        <a:p>
          <a:endParaRPr lang="ru-RU"/>
        </a:p>
      </dgm:t>
    </dgm:pt>
    <dgm:pt modelId="{2CA36B2E-5178-4C1C-AF4F-882152CA053B}">
      <dgm:prSet custT="1"/>
      <dgm:spPr/>
      <dgm:t>
        <a:bodyPr/>
        <a:lstStyle/>
        <a:p>
          <a:r>
            <a:rPr lang="ru-RU" sz="1200" dirty="0" smtClean="0"/>
            <a:t>Педагогические компетенции </a:t>
          </a:r>
          <a:endParaRPr lang="ru-RU" sz="1200" dirty="0"/>
        </a:p>
      </dgm:t>
    </dgm:pt>
    <dgm:pt modelId="{6925B615-BD34-4999-BFC3-5CD844546E92}" type="parTrans" cxnId="{9316EB24-F238-47F0-BB88-147A4B9FF959}">
      <dgm:prSet/>
      <dgm:spPr/>
      <dgm:t>
        <a:bodyPr/>
        <a:lstStyle/>
        <a:p>
          <a:endParaRPr lang="ru-RU"/>
        </a:p>
      </dgm:t>
    </dgm:pt>
    <dgm:pt modelId="{96253025-12EC-493C-AE57-CE24D8E4DE75}" type="sibTrans" cxnId="{9316EB24-F238-47F0-BB88-147A4B9FF959}">
      <dgm:prSet/>
      <dgm:spPr/>
      <dgm:t>
        <a:bodyPr/>
        <a:lstStyle/>
        <a:p>
          <a:endParaRPr lang="ru-RU"/>
        </a:p>
      </dgm:t>
    </dgm:pt>
    <dgm:pt modelId="{1D76E33F-95DD-432A-8192-44463B137754}">
      <dgm:prSet custT="1"/>
      <dgm:spPr/>
      <dgm:t>
        <a:bodyPr/>
        <a:lstStyle/>
        <a:p>
          <a:r>
            <a:rPr lang="ru-RU" sz="1200" dirty="0" smtClean="0"/>
            <a:t>Профессиональная квалификация ППС </a:t>
          </a:r>
          <a:endParaRPr lang="ru-RU" sz="1200" dirty="0"/>
        </a:p>
      </dgm:t>
    </dgm:pt>
    <dgm:pt modelId="{28F54ED7-D239-41F2-A045-D1B84C57F131}" type="parTrans" cxnId="{69847592-C095-4E30-AAB8-2C1368AB4ADD}">
      <dgm:prSet/>
      <dgm:spPr/>
      <dgm:t>
        <a:bodyPr/>
        <a:lstStyle/>
        <a:p>
          <a:endParaRPr lang="ru-RU"/>
        </a:p>
      </dgm:t>
    </dgm:pt>
    <dgm:pt modelId="{4EB74480-7450-4F7C-852D-A947D0E36468}" type="sibTrans" cxnId="{69847592-C095-4E30-AAB8-2C1368AB4ADD}">
      <dgm:prSet/>
      <dgm:spPr/>
      <dgm:t>
        <a:bodyPr/>
        <a:lstStyle/>
        <a:p>
          <a:endParaRPr lang="ru-RU"/>
        </a:p>
      </dgm:t>
    </dgm:pt>
    <dgm:pt modelId="{02F2430E-81B4-4870-A00D-9AB625F36ABF}">
      <dgm:prSet custT="1"/>
      <dgm:spPr/>
      <dgm:t>
        <a:bodyPr/>
        <a:lstStyle/>
        <a:p>
          <a:r>
            <a:rPr lang="ru-RU" sz="1200" dirty="0" smtClean="0"/>
            <a:t>Профессиональная квалификация АУП</a:t>
          </a:r>
          <a:endParaRPr lang="ru-RU" sz="1200" dirty="0"/>
        </a:p>
      </dgm:t>
    </dgm:pt>
    <dgm:pt modelId="{166DE4E8-BD09-4684-B030-B3FB5DD81A01}" type="parTrans" cxnId="{4538C59F-D8F1-407E-9041-8BE6D65F9CD1}">
      <dgm:prSet/>
      <dgm:spPr/>
      <dgm:t>
        <a:bodyPr/>
        <a:lstStyle/>
        <a:p>
          <a:endParaRPr lang="ru-RU"/>
        </a:p>
      </dgm:t>
    </dgm:pt>
    <dgm:pt modelId="{3CDA5B69-9D78-457A-B10A-0EE9A3F34961}" type="sibTrans" cxnId="{4538C59F-D8F1-407E-9041-8BE6D65F9CD1}">
      <dgm:prSet/>
      <dgm:spPr/>
      <dgm:t>
        <a:bodyPr/>
        <a:lstStyle/>
        <a:p>
          <a:endParaRPr lang="ru-RU"/>
        </a:p>
      </dgm:t>
    </dgm:pt>
    <dgm:pt modelId="{120DD5F7-7765-4C28-8AC0-0D84E0576B24}" type="pres">
      <dgm:prSet presAssocID="{EE929770-7C47-4D33-9799-25D8046833B8}" presName="diagram" presStyleCnt="0">
        <dgm:presLayoutVars>
          <dgm:dir/>
          <dgm:animLvl val="lvl"/>
          <dgm:resizeHandles val="exact"/>
        </dgm:presLayoutVars>
      </dgm:prSet>
      <dgm:spPr/>
    </dgm:pt>
    <dgm:pt modelId="{B12B85B6-98EA-464C-BE5B-BA415EEF57EF}" type="pres">
      <dgm:prSet presAssocID="{FCD249B6-5219-442C-B795-ABCE53D244D0}" presName="compNode" presStyleCnt="0"/>
      <dgm:spPr/>
    </dgm:pt>
    <dgm:pt modelId="{67D94E45-E160-4F01-9967-BFFD707F5869}" type="pres">
      <dgm:prSet presAssocID="{FCD249B6-5219-442C-B795-ABCE53D244D0}" presName="childRect" presStyleLbl="bgAcc1" presStyleIdx="0" presStyleCnt="3" custScaleX="131154" custLinFactNeighborX="-67486" custLinFactNeighborY="-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2A858-31B8-48FB-8FB8-73AFE3DFEBE1}" type="pres">
      <dgm:prSet presAssocID="{FCD249B6-5219-442C-B795-ABCE53D244D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0543-0CB3-471C-8B83-0CC02AC17949}" type="pres">
      <dgm:prSet presAssocID="{FCD249B6-5219-442C-B795-ABCE53D244D0}" presName="parentRect" presStyleLbl="alignNode1" presStyleIdx="0" presStyleCnt="3" custScaleX="111756"/>
      <dgm:spPr/>
      <dgm:t>
        <a:bodyPr/>
        <a:lstStyle/>
        <a:p>
          <a:endParaRPr lang="ru-RU"/>
        </a:p>
      </dgm:t>
    </dgm:pt>
    <dgm:pt modelId="{44800A46-87F4-4B28-B037-1450EA7524D6}" type="pres">
      <dgm:prSet presAssocID="{FCD249B6-5219-442C-B795-ABCE53D244D0}" presName="adorn" presStyleLbl="fgAccFollowNode1" presStyleIdx="0" presStyleCnt="3" custLinFactX="82684" custLinFactY="-20796" custLinFactNeighborX="100000" custLinFactNeighborY="-100000"/>
      <dgm:spPr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 val="0"/>
          </a:schemeClr>
        </a:solidFill>
        <a:ln>
          <a:solidFill>
            <a:schemeClr val="accent4">
              <a:tint val="40000"/>
              <a:hueOff val="0"/>
              <a:satOff val="0"/>
              <a:lumOff val="0"/>
              <a:alpha val="0"/>
            </a:schemeClr>
          </a:solidFill>
        </a:ln>
      </dgm:spPr>
    </dgm:pt>
    <dgm:pt modelId="{7C0885AD-3431-4725-A298-F2F5B7FEEE73}" type="pres">
      <dgm:prSet presAssocID="{781939BA-6CED-4783-9241-4E44EEC1D5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F54D46A-C698-4F6C-963D-A498D7479621}" type="pres">
      <dgm:prSet presAssocID="{8E21F126-49E7-4906-9485-DB2F5DF95161}" presName="compNode" presStyleCnt="0"/>
      <dgm:spPr/>
    </dgm:pt>
    <dgm:pt modelId="{4F32A435-60CE-4783-86C5-00E1373F69B2}" type="pres">
      <dgm:prSet presAssocID="{8E21F126-49E7-4906-9485-DB2F5DF95161}" presName="childRect" presStyleLbl="bgAcc1" presStyleIdx="1" presStyleCnt="3" custScaleX="139172" custLinFactNeighborX="-3407" custLinFactNeighborY="-1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4C85A-9968-46FB-8E9C-71871418E702}" type="pres">
      <dgm:prSet presAssocID="{8E21F126-49E7-4906-9485-DB2F5DF951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C3540-E476-4294-92CE-478B61B86B8B}" type="pres">
      <dgm:prSet presAssocID="{8E21F126-49E7-4906-9485-DB2F5DF95161}" presName="parentRect" presStyleLbl="alignNode1" presStyleIdx="1" presStyleCnt="3" custScaleX="122879" custLinFactNeighborX="-3693"/>
      <dgm:spPr/>
      <dgm:t>
        <a:bodyPr/>
        <a:lstStyle/>
        <a:p>
          <a:endParaRPr lang="ru-RU"/>
        </a:p>
      </dgm:t>
    </dgm:pt>
    <dgm:pt modelId="{107181A7-C1C9-4EF8-8FAA-3C6CC7AE9E61}" type="pres">
      <dgm:prSet presAssocID="{8E21F126-49E7-4906-9485-DB2F5DF95161}" presName="adorn" presStyleLbl="fgAccFollowNode1" presStyleIdx="1" presStyleCnt="3" custLinFactX="100000" custLinFactY="-70796" custLinFactNeighborX="110795" custLinFactNeighborY="-100000"/>
      <dgm:spPr>
        <a:solidFill>
          <a:schemeClr val="accent4">
            <a:tint val="40000"/>
            <a:hueOff val="-1972855"/>
            <a:satOff val="11079"/>
            <a:lumOff val="704"/>
            <a:alpha val="0"/>
          </a:schemeClr>
        </a:solidFill>
        <a:ln>
          <a:solidFill>
            <a:schemeClr val="accent4">
              <a:tint val="40000"/>
              <a:hueOff val="-1972855"/>
              <a:satOff val="11079"/>
              <a:lumOff val="704"/>
              <a:alpha val="0"/>
            </a:schemeClr>
          </a:solidFill>
        </a:ln>
      </dgm:spPr>
    </dgm:pt>
    <dgm:pt modelId="{1B383F33-035D-4005-8966-DAE9ACA14872}" type="pres">
      <dgm:prSet presAssocID="{D57B6104-2E2D-4925-83D9-E004298E18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CDF33C-C04A-4AAA-B427-11F63B22F093}" type="pres">
      <dgm:prSet presAssocID="{86C03173-1FEF-4D63-885A-453141198BAE}" presName="compNode" presStyleCnt="0"/>
      <dgm:spPr/>
    </dgm:pt>
    <dgm:pt modelId="{7F294D4F-42EB-4B7F-A358-6D18096B02C7}" type="pres">
      <dgm:prSet presAssocID="{86C03173-1FEF-4D63-885A-453141198BAE}" presName="childRect" presStyleLbl="bgAcc1" presStyleIdx="2" presStyleCnt="3" custScaleX="127067" custLinFactNeighborX="668" custLinFactNeighborY="-1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C11C0-4B4C-4E9D-9BAC-027C92D3C558}" type="pres">
      <dgm:prSet presAssocID="{86C03173-1FEF-4D63-885A-453141198BA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C786C-1EF2-4B8C-BD5E-3F63F6541180}" type="pres">
      <dgm:prSet presAssocID="{86C03173-1FEF-4D63-885A-453141198BAE}" presName="parentRect" presStyleLbl="alignNode1" presStyleIdx="2" presStyleCnt="3" custScaleX="111974"/>
      <dgm:spPr/>
      <dgm:t>
        <a:bodyPr/>
        <a:lstStyle/>
        <a:p>
          <a:endParaRPr lang="ru-RU"/>
        </a:p>
      </dgm:t>
    </dgm:pt>
    <dgm:pt modelId="{9097DE6E-FB63-4597-B16E-DA8965C2AB40}" type="pres">
      <dgm:prSet presAssocID="{86C03173-1FEF-4D63-885A-453141198BAE}" presName="adorn" presStyleLbl="fgAccFollowNode1" presStyleIdx="2" presStyleCnt="3" custScaleX="92349" custLinFactY="-52819" custLinFactNeighborX="-10262" custLinFactNeighborY="-100000"/>
      <dgm:spPr>
        <a:solidFill>
          <a:schemeClr val="accent4">
            <a:tint val="40000"/>
            <a:hueOff val="-3945710"/>
            <a:satOff val="22157"/>
            <a:lumOff val="1408"/>
            <a:alpha val="0"/>
          </a:schemeClr>
        </a:solidFill>
        <a:ln>
          <a:solidFill>
            <a:schemeClr val="accent4">
              <a:tint val="40000"/>
              <a:hueOff val="-3945710"/>
              <a:satOff val="22157"/>
              <a:lumOff val="1408"/>
              <a:alpha val="0"/>
            </a:schemeClr>
          </a:solidFill>
        </a:ln>
      </dgm:spPr>
    </dgm:pt>
  </dgm:ptLst>
  <dgm:cxnLst>
    <dgm:cxn modelId="{2D9DC426-819C-4223-84C4-2D77CE2267AE}" type="presOf" srcId="{86C03173-1FEF-4D63-885A-453141198BAE}" destId="{006C11C0-4B4C-4E9D-9BAC-027C92D3C558}" srcOrd="0" destOrd="0" presId="urn:microsoft.com/office/officeart/2005/8/layout/bList2"/>
    <dgm:cxn modelId="{DE055146-15C6-4065-904E-C101BC556B98}" srcId="{EE929770-7C47-4D33-9799-25D8046833B8}" destId="{8E21F126-49E7-4906-9485-DB2F5DF95161}" srcOrd="1" destOrd="0" parTransId="{36401058-E179-450D-A535-6FC133D13294}" sibTransId="{D57B6104-2E2D-4925-83D9-E004298E18F1}"/>
    <dgm:cxn modelId="{3790BA18-3FF9-48A7-9352-4C4CD7D31D11}" type="presOf" srcId="{8E21F126-49E7-4906-9485-DB2F5DF95161}" destId="{C45C3540-E476-4294-92CE-478B61B86B8B}" srcOrd="1" destOrd="0" presId="urn:microsoft.com/office/officeart/2005/8/layout/bList2"/>
    <dgm:cxn modelId="{A3B58D0C-2A9B-445B-9CC6-0ED324D9ED0B}" type="presOf" srcId="{EE929770-7C47-4D33-9799-25D8046833B8}" destId="{120DD5F7-7765-4C28-8AC0-0D84E0576B24}" srcOrd="0" destOrd="0" presId="urn:microsoft.com/office/officeart/2005/8/layout/bList2"/>
    <dgm:cxn modelId="{ABF867AE-8D88-4B4A-9CE9-36293A7E07FC}" type="presOf" srcId="{8E21F126-49E7-4906-9485-DB2F5DF95161}" destId="{1F04C85A-9968-46FB-8E9C-71871418E702}" srcOrd="0" destOrd="0" presId="urn:microsoft.com/office/officeart/2005/8/layout/bList2"/>
    <dgm:cxn modelId="{9316EB24-F238-47F0-BB88-147A4B9FF959}" srcId="{FCD249B6-5219-442C-B795-ABCE53D244D0}" destId="{2CA36B2E-5178-4C1C-AF4F-882152CA053B}" srcOrd="0" destOrd="0" parTransId="{6925B615-BD34-4999-BFC3-5CD844546E92}" sibTransId="{96253025-12EC-493C-AE57-CE24D8E4DE75}"/>
    <dgm:cxn modelId="{5A597770-F29E-44B8-A1E6-FE0710E1C6B9}" srcId="{EE929770-7C47-4D33-9799-25D8046833B8}" destId="{86C03173-1FEF-4D63-885A-453141198BAE}" srcOrd="2" destOrd="0" parTransId="{04EBF1CE-D82F-40CB-B1B5-CA83AA85725D}" sibTransId="{A74DDDFE-6D8B-472B-9C23-2CB6D810BF2C}"/>
    <dgm:cxn modelId="{43942808-A679-4CC9-AD05-725BCBF2D48B}" type="presOf" srcId="{2CA36B2E-5178-4C1C-AF4F-882152CA053B}" destId="{67D94E45-E160-4F01-9967-BFFD707F5869}" srcOrd="0" destOrd="0" presId="urn:microsoft.com/office/officeart/2005/8/layout/bList2"/>
    <dgm:cxn modelId="{BF942A10-29AC-4687-9693-4B3A914CFC5B}" type="presOf" srcId="{02F2430E-81B4-4870-A00D-9AB625F36ABF}" destId="{7F294D4F-42EB-4B7F-A358-6D18096B02C7}" srcOrd="0" destOrd="0" presId="urn:microsoft.com/office/officeart/2005/8/layout/bList2"/>
    <dgm:cxn modelId="{A72E2507-6E1F-4271-B6B3-0855FC299D1E}" type="presOf" srcId="{FCD249B6-5219-442C-B795-ABCE53D244D0}" destId="{B26C0543-0CB3-471C-8B83-0CC02AC17949}" srcOrd="1" destOrd="0" presId="urn:microsoft.com/office/officeart/2005/8/layout/bList2"/>
    <dgm:cxn modelId="{BA7FC13E-C20B-4742-890F-4974E8E56F87}" type="presOf" srcId="{FCD249B6-5219-442C-B795-ABCE53D244D0}" destId="{A5C2A858-31B8-48FB-8FB8-73AFE3DFEBE1}" srcOrd="0" destOrd="0" presId="urn:microsoft.com/office/officeart/2005/8/layout/bList2"/>
    <dgm:cxn modelId="{69847592-C095-4E30-AAB8-2C1368AB4ADD}" srcId="{8E21F126-49E7-4906-9485-DB2F5DF95161}" destId="{1D76E33F-95DD-432A-8192-44463B137754}" srcOrd="0" destOrd="0" parTransId="{28F54ED7-D239-41F2-A045-D1B84C57F131}" sibTransId="{4EB74480-7450-4F7C-852D-A947D0E36468}"/>
    <dgm:cxn modelId="{71A11D5B-5BD8-4A02-8A41-8D9547DE6ED7}" type="presOf" srcId="{781939BA-6CED-4783-9241-4E44EEC1D5E3}" destId="{7C0885AD-3431-4725-A298-F2F5B7FEEE73}" srcOrd="0" destOrd="0" presId="urn:microsoft.com/office/officeart/2005/8/layout/bList2"/>
    <dgm:cxn modelId="{60880CC2-CEF5-4F31-91B8-2B6DC5865138}" type="presOf" srcId="{86C03173-1FEF-4D63-885A-453141198BAE}" destId="{13AC786C-1EF2-4B8C-BD5E-3F63F6541180}" srcOrd="1" destOrd="0" presId="urn:microsoft.com/office/officeart/2005/8/layout/bList2"/>
    <dgm:cxn modelId="{66333ACB-C3AE-4F24-8BC9-1AA0B316A2D3}" srcId="{EE929770-7C47-4D33-9799-25D8046833B8}" destId="{FCD249B6-5219-442C-B795-ABCE53D244D0}" srcOrd="0" destOrd="0" parTransId="{AC185DD8-DD42-47E4-8AB0-FA216DE266F5}" sibTransId="{781939BA-6CED-4783-9241-4E44EEC1D5E3}"/>
    <dgm:cxn modelId="{85A794D6-C90A-4016-8504-1FD03094D2C7}" type="presOf" srcId="{D57B6104-2E2D-4925-83D9-E004298E18F1}" destId="{1B383F33-035D-4005-8966-DAE9ACA14872}" srcOrd="0" destOrd="0" presId="urn:microsoft.com/office/officeart/2005/8/layout/bList2"/>
    <dgm:cxn modelId="{4538C59F-D8F1-407E-9041-8BE6D65F9CD1}" srcId="{86C03173-1FEF-4D63-885A-453141198BAE}" destId="{02F2430E-81B4-4870-A00D-9AB625F36ABF}" srcOrd="0" destOrd="0" parTransId="{166DE4E8-BD09-4684-B030-B3FB5DD81A01}" sibTransId="{3CDA5B69-9D78-457A-B10A-0EE9A3F34961}"/>
    <dgm:cxn modelId="{8CF6850D-341D-4193-BC22-749C6E8A8551}" type="presOf" srcId="{1D76E33F-95DD-432A-8192-44463B137754}" destId="{4F32A435-60CE-4783-86C5-00E1373F69B2}" srcOrd="0" destOrd="0" presId="urn:microsoft.com/office/officeart/2005/8/layout/bList2"/>
    <dgm:cxn modelId="{91B7BCD6-CD0C-4CBE-B01C-E5578492470C}" type="presParOf" srcId="{120DD5F7-7765-4C28-8AC0-0D84E0576B24}" destId="{B12B85B6-98EA-464C-BE5B-BA415EEF57EF}" srcOrd="0" destOrd="0" presId="urn:microsoft.com/office/officeart/2005/8/layout/bList2"/>
    <dgm:cxn modelId="{2AD7B2A7-0256-473F-855B-DF5256ABD8C5}" type="presParOf" srcId="{B12B85B6-98EA-464C-BE5B-BA415EEF57EF}" destId="{67D94E45-E160-4F01-9967-BFFD707F5869}" srcOrd="0" destOrd="0" presId="urn:microsoft.com/office/officeart/2005/8/layout/bList2"/>
    <dgm:cxn modelId="{8D7738ED-C1AB-44B9-BBA7-C8B183CE7D76}" type="presParOf" srcId="{B12B85B6-98EA-464C-BE5B-BA415EEF57EF}" destId="{A5C2A858-31B8-48FB-8FB8-73AFE3DFEBE1}" srcOrd="1" destOrd="0" presId="urn:microsoft.com/office/officeart/2005/8/layout/bList2"/>
    <dgm:cxn modelId="{E661F66A-A9D7-4CEC-8736-A620A27142FF}" type="presParOf" srcId="{B12B85B6-98EA-464C-BE5B-BA415EEF57EF}" destId="{B26C0543-0CB3-471C-8B83-0CC02AC17949}" srcOrd="2" destOrd="0" presId="urn:microsoft.com/office/officeart/2005/8/layout/bList2"/>
    <dgm:cxn modelId="{03257A24-53A0-4B3E-94FE-3FDED8B87570}" type="presParOf" srcId="{B12B85B6-98EA-464C-BE5B-BA415EEF57EF}" destId="{44800A46-87F4-4B28-B037-1450EA7524D6}" srcOrd="3" destOrd="0" presId="urn:microsoft.com/office/officeart/2005/8/layout/bList2"/>
    <dgm:cxn modelId="{3AD06E75-C377-4E59-AA7D-1D7415AAF48C}" type="presParOf" srcId="{120DD5F7-7765-4C28-8AC0-0D84E0576B24}" destId="{7C0885AD-3431-4725-A298-F2F5B7FEEE73}" srcOrd="1" destOrd="0" presId="urn:microsoft.com/office/officeart/2005/8/layout/bList2"/>
    <dgm:cxn modelId="{1FEABA7B-3965-4540-8F03-4D43F91FD422}" type="presParOf" srcId="{120DD5F7-7765-4C28-8AC0-0D84E0576B24}" destId="{BF54D46A-C698-4F6C-963D-A498D7479621}" srcOrd="2" destOrd="0" presId="urn:microsoft.com/office/officeart/2005/8/layout/bList2"/>
    <dgm:cxn modelId="{B3579BD3-406C-4CE3-8532-78949F57182F}" type="presParOf" srcId="{BF54D46A-C698-4F6C-963D-A498D7479621}" destId="{4F32A435-60CE-4783-86C5-00E1373F69B2}" srcOrd="0" destOrd="0" presId="urn:microsoft.com/office/officeart/2005/8/layout/bList2"/>
    <dgm:cxn modelId="{4795B3C3-36A9-420A-8682-A5F018AFDC41}" type="presParOf" srcId="{BF54D46A-C698-4F6C-963D-A498D7479621}" destId="{1F04C85A-9968-46FB-8E9C-71871418E702}" srcOrd="1" destOrd="0" presId="urn:microsoft.com/office/officeart/2005/8/layout/bList2"/>
    <dgm:cxn modelId="{0251CC6F-42A5-4DCE-BBA3-C7D3077AB3E5}" type="presParOf" srcId="{BF54D46A-C698-4F6C-963D-A498D7479621}" destId="{C45C3540-E476-4294-92CE-478B61B86B8B}" srcOrd="2" destOrd="0" presId="urn:microsoft.com/office/officeart/2005/8/layout/bList2"/>
    <dgm:cxn modelId="{61220792-CA6C-4C36-8453-94E9718C7C55}" type="presParOf" srcId="{BF54D46A-C698-4F6C-963D-A498D7479621}" destId="{107181A7-C1C9-4EF8-8FAA-3C6CC7AE9E61}" srcOrd="3" destOrd="0" presId="urn:microsoft.com/office/officeart/2005/8/layout/bList2"/>
    <dgm:cxn modelId="{5A5A8F15-8DE2-46D4-B393-E94BBD8C637D}" type="presParOf" srcId="{120DD5F7-7765-4C28-8AC0-0D84E0576B24}" destId="{1B383F33-035D-4005-8966-DAE9ACA14872}" srcOrd="3" destOrd="0" presId="urn:microsoft.com/office/officeart/2005/8/layout/bList2"/>
    <dgm:cxn modelId="{F8020E20-AE29-4364-9D14-D44688545BAA}" type="presParOf" srcId="{120DD5F7-7765-4C28-8AC0-0D84E0576B24}" destId="{93CDF33C-C04A-4AAA-B427-11F63B22F093}" srcOrd="4" destOrd="0" presId="urn:microsoft.com/office/officeart/2005/8/layout/bList2"/>
    <dgm:cxn modelId="{1EEB1C13-54A7-4862-8EAE-8BBCCDE14390}" type="presParOf" srcId="{93CDF33C-C04A-4AAA-B427-11F63B22F093}" destId="{7F294D4F-42EB-4B7F-A358-6D18096B02C7}" srcOrd="0" destOrd="0" presId="urn:microsoft.com/office/officeart/2005/8/layout/bList2"/>
    <dgm:cxn modelId="{8E79F95D-28D7-444B-8B16-301AA234A3C3}" type="presParOf" srcId="{93CDF33C-C04A-4AAA-B427-11F63B22F093}" destId="{006C11C0-4B4C-4E9D-9BAC-027C92D3C558}" srcOrd="1" destOrd="0" presId="urn:microsoft.com/office/officeart/2005/8/layout/bList2"/>
    <dgm:cxn modelId="{D8728FA3-D390-43AA-9D52-0AC7AE10222A}" type="presParOf" srcId="{93CDF33C-C04A-4AAA-B427-11F63B22F093}" destId="{13AC786C-1EF2-4B8C-BD5E-3F63F6541180}" srcOrd="2" destOrd="0" presId="urn:microsoft.com/office/officeart/2005/8/layout/bList2"/>
    <dgm:cxn modelId="{4E92FD8F-3F5A-472F-9244-B9CFB472E329}" type="presParOf" srcId="{93CDF33C-C04A-4AAA-B427-11F63B22F093}" destId="{9097DE6E-FB63-4597-B16E-DA8965C2AB4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9CE5A1-0567-4F93-BA63-46AA6DBC45EE}" type="doc">
      <dgm:prSet loTypeId="urn:microsoft.com/office/officeart/2008/layout/NameandTitleOrganizationalChart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BE898-F4CB-4DD5-B83A-8AD38242954C}">
      <dgm:prSet phldrT="[Текст]" custT="1"/>
      <dgm:spPr/>
      <dgm:t>
        <a:bodyPr/>
        <a:lstStyle/>
        <a:p>
          <a:r>
            <a:rPr lang="ru-RU" sz="2000" dirty="0" smtClean="0"/>
            <a:t>Повышение квалификации</a:t>
          </a:r>
          <a:endParaRPr lang="ru-RU" sz="2000" dirty="0"/>
        </a:p>
      </dgm:t>
    </dgm:pt>
    <dgm:pt modelId="{035A4274-6FA7-46CF-9BBA-2AA1C136DFF9}" type="parTrans" cxnId="{5B15C224-E216-4018-BD45-3469EDA437C8}">
      <dgm:prSet/>
      <dgm:spPr/>
      <dgm:t>
        <a:bodyPr/>
        <a:lstStyle/>
        <a:p>
          <a:endParaRPr lang="ru-RU"/>
        </a:p>
      </dgm:t>
    </dgm:pt>
    <dgm:pt modelId="{33594178-0C60-4826-8CEF-031EC0C786CD}" type="sibTrans" cxnId="{5B15C224-E216-4018-BD45-3469EDA437C8}">
      <dgm:prSet/>
      <dgm:spPr/>
      <dgm:t>
        <a:bodyPr/>
        <a:lstStyle/>
        <a:p>
          <a:pPr algn="ctr"/>
          <a:r>
            <a:rPr lang="ru-RU" b="1" dirty="0" smtClean="0"/>
            <a:t>19 388,00 </a:t>
          </a:r>
          <a:r>
            <a:rPr lang="ru-RU" b="1" dirty="0" err="1" smtClean="0"/>
            <a:t>тыс.тг</a:t>
          </a:r>
          <a:r>
            <a:rPr lang="ru-RU" b="1" dirty="0" smtClean="0"/>
            <a:t>.</a:t>
          </a:r>
          <a:endParaRPr lang="ru-RU" b="1" dirty="0"/>
        </a:p>
      </dgm:t>
    </dgm:pt>
    <dgm:pt modelId="{9C302297-A10B-4C98-9C98-ED6690B3B9A3}" type="pres">
      <dgm:prSet presAssocID="{2F9CE5A1-0567-4F93-BA63-46AA6DBC4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6102BC-3013-4BBD-B9A8-7FDE71B47C5D}" type="pres">
      <dgm:prSet presAssocID="{6C9BE898-F4CB-4DD5-B83A-8AD38242954C}" presName="hierRoot1" presStyleCnt="0">
        <dgm:presLayoutVars>
          <dgm:hierBranch val="init"/>
        </dgm:presLayoutVars>
      </dgm:prSet>
      <dgm:spPr/>
    </dgm:pt>
    <dgm:pt modelId="{F2298170-E37E-4796-994F-EC21AED5054F}" type="pres">
      <dgm:prSet presAssocID="{6C9BE898-F4CB-4DD5-B83A-8AD38242954C}" presName="rootComposite1" presStyleCnt="0"/>
      <dgm:spPr/>
    </dgm:pt>
    <dgm:pt modelId="{302075DE-1F9B-45CC-967B-DB3028345944}" type="pres">
      <dgm:prSet presAssocID="{6C9BE898-F4CB-4DD5-B83A-8AD38242954C}" presName="rootText1" presStyleLbl="node0" presStyleIdx="0" presStyleCnt="1" custScaleX="209017" custScaleY="84192" custLinFactNeighborX="233" custLinFactNeighborY="-1556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0707C9D-2F51-4DD6-BAE3-55C23E8E1D4C}" type="pres">
      <dgm:prSet presAssocID="{6C9BE898-F4CB-4DD5-B83A-8AD38242954C}" presName="titleText1" presStyleLbl="fgAcc0" presStyleIdx="0" presStyleCnt="1" custScaleX="117205" custScaleY="163345" custLinFactNeighborX="27626" custLinFactNeighborY="-294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0FF2AD9-E29B-4080-8255-94DB455C5D40}" type="pres">
      <dgm:prSet presAssocID="{6C9BE898-F4CB-4DD5-B83A-8AD38242954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CD0ABE9-4DE7-4940-BF05-9C6C1A8A7115}" type="pres">
      <dgm:prSet presAssocID="{6C9BE898-F4CB-4DD5-B83A-8AD38242954C}" presName="hierChild2" presStyleCnt="0"/>
      <dgm:spPr/>
    </dgm:pt>
    <dgm:pt modelId="{99BB8ECF-7B06-4E3C-9BA9-49F446EE05B4}" type="pres">
      <dgm:prSet presAssocID="{6C9BE898-F4CB-4DD5-B83A-8AD38242954C}" presName="hierChild3" presStyleCnt="0"/>
      <dgm:spPr/>
    </dgm:pt>
  </dgm:ptLst>
  <dgm:cxnLst>
    <dgm:cxn modelId="{4E767FA2-D0EE-4C79-863A-E242BC68D9A6}" type="presOf" srcId="{33594178-0C60-4826-8CEF-031EC0C786CD}" destId="{B0707C9D-2F51-4DD6-BAE3-55C23E8E1D4C}" srcOrd="0" destOrd="0" presId="urn:microsoft.com/office/officeart/2008/layout/NameandTitleOrganizationalChart"/>
    <dgm:cxn modelId="{5742C235-7DB5-4715-87D9-C028BBAC2DD1}" type="presOf" srcId="{2F9CE5A1-0567-4F93-BA63-46AA6DBC45EE}" destId="{9C302297-A10B-4C98-9C98-ED6690B3B9A3}" srcOrd="0" destOrd="0" presId="urn:microsoft.com/office/officeart/2008/layout/NameandTitleOrganizationalChart"/>
    <dgm:cxn modelId="{E0B623E8-4D4F-4452-A437-3B9C7C40898C}" type="presOf" srcId="{6C9BE898-F4CB-4DD5-B83A-8AD38242954C}" destId="{E0FF2AD9-E29B-4080-8255-94DB455C5D40}" srcOrd="1" destOrd="0" presId="urn:microsoft.com/office/officeart/2008/layout/NameandTitleOrganizationalChart"/>
    <dgm:cxn modelId="{5B15C224-E216-4018-BD45-3469EDA437C8}" srcId="{2F9CE5A1-0567-4F93-BA63-46AA6DBC45EE}" destId="{6C9BE898-F4CB-4DD5-B83A-8AD38242954C}" srcOrd="0" destOrd="0" parTransId="{035A4274-6FA7-46CF-9BBA-2AA1C136DFF9}" sibTransId="{33594178-0C60-4826-8CEF-031EC0C786CD}"/>
    <dgm:cxn modelId="{21D217CB-18D4-435C-92E4-9CCB33584F75}" type="presOf" srcId="{6C9BE898-F4CB-4DD5-B83A-8AD38242954C}" destId="{302075DE-1F9B-45CC-967B-DB3028345944}" srcOrd="0" destOrd="0" presId="urn:microsoft.com/office/officeart/2008/layout/NameandTitleOrganizationalChart"/>
    <dgm:cxn modelId="{19B5D43C-9F4C-4853-AB78-740DB234EE5C}" type="presParOf" srcId="{9C302297-A10B-4C98-9C98-ED6690B3B9A3}" destId="{0D6102BC-3013-4BBD-B9A8-7FDE71B47C5D}" srcOrd="0" destOrd="0" presId="urn:microsoft.com/office/officeart/2008/layout/NameandTitleOrganizationalChart"/>
    <dgm:cxn modelId="{E1674A32-B9B6-4882-ABAC-6702D98AD496}" type="presParOf" srcId="{0D6102BC-3013-4BBD-B9A8-7FDE71B47C5D}" destId="{F2298170-E37E-4796-994F-EC21AED5054F}" srcOrd="0" destOrd="0" presId="urn:microsoft.com/office/officeart/2008/layout/NameandTitleOrganizationalChart"/>
    <dgm:cxn modelId="{335BE5E2-1F85-4960-B92B-B975F98DA161}" type="presParOf" srcId="{F2298170-E37E-4796-994F-EC21AED5054F}" destId="{302075DE-1F9B-45CC-967B-DB3028345944}" srcOrd="0" destOrd="0" presId="urn:microsoft.com/office/officeart/2008/layout/NameandTitleOrganizationalChart"/>
    <dgm:cxn modelId="{6EBD12F9-E507-40A0-A6C0-D114B89EB2D0}" type="presParOf" srcId="{F2298170-E37E-4796-994F-EC21AED5054F}" destId="{B0707C9D-2F51-4DD6-BAE3-55C23E8E1D4C}" srcOrd="1" destOrd="0" presId="urn:microsoft.com/office/officeart/2008/layout/NameandTitleOrganizationalChart"/>
    <dgm:cxn modelId="{4B0D1A2F-0E99-4966-83D6-91336CDCB694}" type="presParOf" srcId="{F2298170-E37E-4796-994F-EC21AED5054F}" destId="{E0FF2AD9-E29B-4080-8255-94DB455C5D40}" srcOrd="2" destOrd="0" presId="urn:microsoft.com/office/officeart/2008/layout/NameandTitleOrganizationalChart"/>
    <dgm:cxn modelId="{4BB02CEC-4950-4E01-ABBB-2B74423496DE}" type="presParOf" srcId="{0D6102BC-3013-4BBD-B9A8-7FDE71B47C5D}" destId="{5CD0ABE9-4DE7-4940-BF05-9C6C1A8A7115}" srcOrd="1" destOrd="0" presId="urn:microsoft.com/office/officeart/2008/layout/NameandTitleOrganizationalChart"/>
    <dgm:cxn modelId="{EDA8AF4C-3A3B-419F-9501-68ED034C3F92}" type="presParOf" srcId="{0D6102BC-3013-4BBD-B9A8-7FDE71B47C5D}" destId="{99BB8ECF-7B06-4E3C-9BA9-49F446EE05B4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EFEF90-D6C6-4554-8B8A-FD41CB9009C4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97A1F26-B12A-4606-ADAF-3BEA6A538FF4}">
      <dgm:prSet phldrT="[Текст]"/>
      <dgm:spPr/>
      <dgm:t>
        <a:bodyPr/>
        <a:lstStyle/>
        <a:p>
          <a:r>
            <a:rPr lang="ru-RU" b="1" dirty="0" smtClean="0"/>
            <a:t>Высшая категория</a:t>
          </a:r>
          <a:endParaRPr lang="ru-RU" b="1" dirty="0"/>
        </a:p>
      </dgm:t>
    </dgm:pt>
    <dgm:pt modelId="{0F53B653-9D7C-405E-9210-B40DACD9D2C4}" type="parTrans" cxnId="{837A2C48-ED40-4174-8241-C31F51B335B0}">
      <dgm:prSet/>
      <dgm:spPr/>
      <dgm:t>
        <a:bodyPr/>
        <a:lstStyle/>
        <a:p>
          <a:endParaRPr lang="ru-RU"/>
        </a:p>
      </dgm:t>
    </dgm:pt>
    <dgm:pt modelId="{D28FD839-B5BF-4AAB-8295-1CF2CB170C43}" type="sibTrans" cxnId="{837A2C48-ED40-4174-8241-C31F51B335B0}">
      <dgm:prSet/>
      <dgm:spPr/>
      <dgm:t>
        <a:bodyPr/>
        <a:lstStyle/>
        <a:p>
          <a:endParaRPr lang="ru-RU"/>
        </a:p>
      </dgm:t>
    </dgm:pt>
    <dgm:pt modelId="{8923DA24-2BBD-4DFE-8072-B0C4C53A5298}">
      <dgm:prSet phldrT="[Текст]" custT="1"/>
      <dgm:spPr/>
      <dgm:t>
        <a:bodyPr/>
        <a:lstStyle/>
        <a:p>
          <a:r>
            <a:rPr lang="ru-RU" sz="1400" dirty="0" smtClean="0"/>
            <a:t>10 чел.</a:t>
          </a:r>
          <a:endParaRPr lang="ru-RU" sz="1400" dirty="0"/>
        </a:p>
      </dgm:t>
    </dgm:pt>
    <dgm:pt modelId="{6381B38C-65AC-4938-B7CF-3F0A61D5B0F0}" type="parTrans" cxnId="{B130D7C8-C4F0-4D8F-A0DC-C8209B1BDBBB}">
      <dgm:prSet/>
      <dgm:spPr/>
      <dgm:t>
        <a:bodyPr/>
        <a:lstStyle/>
        <a:p>
          <a:endParaRPr lang="ru-RU"/>
        </a:p>
      </dgm:t>
    </dgm:pt>
    <dgm:pt modelId="{A5223D2A-1BE7-42EC-9750-7B7D3E1AF25B}" type="sibTrans" cxnId="{B130D7C8-C4F0-4D8F-A0DC-C8209B1BDBBB}">
      <dgm:prSet/>
      <dgm:spPr/>
      <dgm:t>
        <a:bodyPr/>
        <a:lstStyle/>
        <a:p>
          <a:endParaRPr lang="ru-RU"/>
        </a:p>
      </dgm:t>
    </dgm:pt>
    <dgm:pt modelId="{18965E50-0D4F-4670-8424-51B860B5E17F}">
      <dgm:prSet phldrT="[Текст]"/>
      <dgm:spPr/>
      <dgm:t>
        <a:bodyPr/>
        <a:lstStyle/>
        <a:p>
          <a:r>
            <a:rPr lang="ru-RU" b="1" dirty="0" smtClean="0"/>
            <a:t>Первая категория</a:t>
          </a:r>
          <a:endParaRPr lang="ru-RU" b="1" dirty="0"/>
        </a:p>
      </dgm:t>
    </dgm:pt>
    <dgm:pt modelId="{F2B6CA59-111A-491B-B4E8-60E453FB23AB}" type="parTrans" cxnId="{B63EF851-E3E9-4C28-B1A7-1C74BF241B26}">
      <dgm:prSet/>
      <dgm:spPr/>
      <dgm:t>
        <a:bodyPr/>
        <a:lstStyle/>
        <a:p>
          <a:endParaRPr lang="ru-RU"/>
        </a:p>
      </dgm:t>
    </dgm:pt>
    <dgm:pt modelId="{87BD9A82-20D1-40EC-97F3-77275ED550E2}" type="sibTrans" cxnId="{B63EF851-E3E9-4C28-B1A7-1C74BF241B26}">
      <dgm:prSet/>
      <dgm:spPr/>
      <dgm:t>
        <a:bodyPr/>
        <a:lstStyle/>
        <a:p>
          <a:endParaRPr lang="ru-RU"/>
        </a:p>
      </dgm:t>
    </dgm:pt>
    <dgm:pt modelId="{B4BC726F-FCD7-4F14-93D5-2B716A8BAF1D}">
      <dgm:prSet phldrT="[Текст]" custT="1"/>
      <dgm:spPr/>
      <dgm:t>
        <a:bodyPr/>
        <a:lstStyle/>
        <a:p>
          <a:r>
            <a:rPr lang="ru-RU" sz="1400" dirty="0" smtClean="0"/>
            <a:t>26 чел.</a:t>
          </a:r>
          <a:endParaRPr lang="ru-RU" sz="1400" dirty="0"/>
        </a:p>
      </dgm:t>
    </dgm:pt>
    <dgm:pt modelId="{BDF71FC9-DA45-4E12-876E-16F35FE74AEF}" type="parTrans" cxnId="{5A1841BC-F7C2-4D49-9F8D-21A911D2B749}">
      <dgm:prSet/>
      <dgm:spPr/>
      <dgm:t>
        <a:bodyPr/>
        <a:lstStyle/>
        <a:p>
          <a:endParaRPr lang="ru-RU"/>
        </a:p>
      </dgm:t>
    </dgm:pt>
    <dgm:pt modelId="{E5ADDAE6-2540-4CDA-8F35-AE6E5297AF72}" type="sibTrans" cxnId="{5A1841BC-F7C2-4D49-9F8D-21A911D2B749}">
      <dgm:prSet/>
      <dgm:spPr/>
      <dgm:t>
        <a:bodyPr/>
        <a:lstStyle/>
        <a:p>
          <a:endParaRPr lang="ru-RU"/>
        </a:p>
      </dgm:t>
    </dgm:pt>
    <dgm:pt modelId="{A45E4ACA-29D4-4EDC-B810-89469AC0A7D0}">
      <dgm:prSet phldrT="[Текст]"/>
      <dgm:spPr/>
      <dgm:t>
        <a:bodyPr/>
        <a:lstStyle/>
        <a:p>
          <a:r>
            <a:rPr lang="ru-RU" b="1" dirty="0" smtClean="0"/>
            <a:t>Вторая категория</a:t>
          </a:r>
          <a:endParaRPr lang="ru-RU" b="1" dirty="0"/>
        </a:p>
      </dgm:t>
    </dgm:pt>
    <dgm:pt modelId="{ECE3FEF6-325B-4A70-98AC-56491AE046F6}" type="parTrans" cxnId="{A451C8A2-A546-4DE3-A992-BBC79F88BBD3}">
      <dgm:prSet/>
      <dgm:spPr/>
      <dgm:t>
        <a:bodyPr/>
        <a:lstStyle/>
        <a:p>
          <a:endParaRPr lang="ru-RU"/>
        </a:p>
      </dgm:t>
    </dgm:pt>
    <dgm:pt modelId="{CFE31B64-BFE5-43CB-85B7-DA142CA2CF0D}" type="sibTrans" cxnId="{A451C8A2-A546-4DE3-A992-BBC79F88BBD3}">
      <dgm:prSet/>
      <dgm:spPr/>
      <dgm:t>
        <a:bodyPr/>
        <a:lstStyle/>
        <a:p>
          <a:endParaRPr lang="ru-RU"/>
        </a:p>
      </dgm:t>
    </dgm:pt>
    <dgm:pt modelId="{DBEFFA28-4A6F-41B4-A51C-87D889DFBDCB}">
      <dgm:prSet phldrT="[Текст]" custT="1"/>
      <dgm:spPr/>
      <dgm:t>
        <a:bodyPr/>
        <a:lstStyle/>
        <a:p>
          <a:r>
            <a:rPr lang="ru-RU" sz="1400" dirty="0" smtClean="0"/>
            <a:t>65 чел.</a:t>
          </a:r>
          <a:endParaRPr lang="ru-RU" sz="1400" dirty="0"/>
        </a:p>
      </dgm:t>
    </dgm:pt>
    <dgm:pt modelId="{BA8447E4-8081-4900-927A-11409C973043}" type="parTrans" cxnId="{92631A6E-5505-4BC6-A145-4A80C4250E80}">
      <dgm:prSet/>
      <dgm:spPr/>
      <dgm:t>
        <a:bodyPr/>
        <a:lstStyle/>
        <a:p>
          <a:endParaRPr lang="ru-RU"/>
        </a:p>
      </dgm:t>
    </dgm:pt>
    <dgm:pt modelId="{625B8ACF-0B74-4639-A898-E54E9A70E40B}" type="sibTrans" cxnId="{92631A6E-5505-4BC6-A145-4A80C4250E80}">
      <dgm:prSet/>
      <dgm:spPr/>
      <dgm:t>
        <a:bodyPr/>
        <a:lstStyle/>
        <a:p>
          <a:endParaRPr lang="ru-RU"/>
        </a:p>
      </dgm:t>
    </dgm:pt>
    <dgm:pt modelId="{B92FED06-7370-4D41-B1FA-6A8E715B9DA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dirty="0" smtClean="0"/>
            <a:t>Без категории</a:t>
          </a:r>
          <a:endParaRPr lang="ru-RU" b="1" dirty="0"/>
        </a:p>
      </dgm:t>
    </dgm:pt>
    <dgm:pt modelId="{7D073F05-5C02-43BE-85F9-528F07E4CC3D}" type="parTrans" cxnId="{A4E189D7-4175-4CDC-BE16-0C47407D1481}">
      <dgm:prSet/>
      <dgm:spPr/>
      <dgm:t>
        <a:bodyPr/>
        <a:lstStyle/>
        <a:p>
          <a:endParaRPr lang="ru-RU"/>
        </a:p>
      </dgm:t>
    </dgm:pt>
    <dgm:pt modelId="{C909350A-E204-48B2-836A-342B886EAB31}" type="sibTrans" cxnId="{A4E189D7-4175-4CDC-BE16-0C47407D1481}">
      <dgm:prSet/>
      <dgm:spPr/>
      <dgm:t>
        <a:bodyPr/>
        <a:lstStyle/>
        <a:p>
          <a:endParaRPr lang="ru-RU"/>
        </a:p>
      </dgm:t>
    </dgm:pt>
    <dgm:pt modelId="{B87BADDD-7F70-4457-8BA8-075EA8BC2620}">
      <dgm:prSet custT="1"/>
      <dgm:spPr/>
      <dgm:t>
        <a:bodyPr/>
        <a:lstStyle/>
        <a:p>
          <a:r>
            <a:rPr lang="ru-RU" sz="1400" dirty="0" smtClean="0"/>
            <a:t>113 чел.</a:t>
          </a:r>
          <a:endParaRPr lang="ru-RU" sz="1400" dirty="0"/>
        </a:p>
      </dgm:t>
    </dgm:pt>
    <dgm:pt modelId="{6E609672-B047-455C-BB2B-E841B1ED2F36}" type="parTrans" cxnId="{321300C5-7D41-4D89-8AAC-B881DB962E39}">
      <dgm:prSet/>
      <dgm:spPr/>
      <dgm:t>
        <a:bodyPr/>
        <a:lstStyle/>
        <a:p>
          <a:endParaRPr lang="ru-RU"/>
        </a:p>
      </dgm:t>
    </dgm:pt>
    <dgm:pt modelId="{AD88C69D-8029-484A-A6E1-B28D512A0734}" type="sibTrans" cxnId="{321300C5-7D41-4D89-8AAC-B881DB962E39}">
      <dgm:prSet/>
      <dgm:spPr/>
      <dgm:t>
        <a:bodyPr/>
        <a:lstStyle/>
        <a:p>
          <a:endParaRPr lang="ru-RU"/>
        </a:p>
      </dgm:t>
    </dgm:pt>
    <dgm:pt modelId="{BB652A1A-4956-46F5-ADFB-DE148B52785E}">
      <dgm:prSet phldrT="[Текст]" custT="1"/>
      <dgm:spPr/>
      <dgm:t>
        <a:bodyPr/>
        <a:lstStyle/>
        <a:p>
          <a:r>
            <a:rPr lang="ru-RU" sz="1400" dirty="0" smtClean="0"/>
            <a:t>140% от БДО</a:t>
          </a:r>
          <a:endParaRPr lang="ru-RU" sz="1400" dirty="0"/>
        </a:p>
      </dgm:t>
    </dgm:pt>
    <dgm:pt modelId="{8E8042B4-2338-40FC-952C-48696231B065}" type="parTrans" cxnId="{DC2D606C-4A33-47F8-9595-354E47F6C629}">
      <dgm:prSet/>
      <dgm:spPr/>
      <dgm:t>
        <a:bodyPr/>
        <a:lstStyle/>
        <a:p>
          <a:endParaRPr lang="ru-RU"/>
        </a:p>
      </dgm:t>
    </dgm:pt>
    <dgm:pt modelId="{F254786E-179E-44CD-A826-05F28417F6B0}" type="sibTrans" cxnId="{DC2D606C-4A33-47F8-9595-354E47F6C629}">
      <dgm:prSet/>
      <dgm:spPr/>
      <dgm:t>
        <a:bodyPr/>
        <a:lstStyle/>
        <a:p>
          <a:endParaRPr lang="ru-RU"/>
        </a:p>
      </dgm:t>
    </dgm:pt>
    <dgm:pt modelId="{F58ADFC4-90EA-47CE-85BE-2CA91DD5F4DC}">
      <dgm:prSet phldrT="[Текст]" custT="1"/>
      <dgm:spPr/>
      <dgm:t>
        <a:bodyPr/>
        <a:lstStyle/>
        <a:p>
          <a:r>
            <a:rPr lang="ru-RU" sz="1400" dirty="0" smtClean="0"/>
            <a:t>100% от БДО</a:t>
          </a:r>
          <a:endParaRPr lang="ru-RU" sz="1400" dirty="0"/>
        </a:p>
      </dgm:t>
    </dgm:pt>
    <dgm:pt modelId="{03025420-FEB0-4B91-B155-BA8D4B6DEFD0}" type="parTrans" cxnId="{97D924E1-063B-4090-BCE9-74C612F11F64}">
      <dgm:prSet/>
      <dgm:spPr/>
      <dgm:t>
        <a:bodyPr/>
        <a:lstStyle/>
        <a:p>
          <a:endParaRPr lang="ru-RU"/>
        </a:p>
      </dgm:t>
    </dgm:pt>
    <dgm:pt modelId="{CF17B44C-20D6-4CBF-AB11-3B127E3A9B79}" type="sibTrans" cxnId="{97D924E1-063B-4090-BCE9-74C612F11F64}">
      <dgm:prSet/>
      <dgm:spPr/>
      <dgm:t>
        <a:bodyPr/>
        <a:lstStyle/>
        <a:p>
          <a:endParaRPr lang="ru-RU"/>
        </a:p>
      </dgm:t>
    </dgm:pt>
    <dgm:pt modelId="{D5C8F41C-045D-42BD-A8ED-700B04AC4E98}">
      <dgm:prSet phldrT="[Текст]" custT="1"/>
      <dgm:spPr/>
      <dgm:t>
        <a:bodyPr/>
        <a:lstStyle/>
        <a:p>
          <a:r>
            <a:rPr lang="ru-RU" sz="1400" dirty="0" smtClean="0"/>
            <a:t>60% от БДО</a:t>
          </a:r>
          <a:endParaRPr lang="ru-RU" sz="1400" dirty="0"/>
        </a:p>
      </dgm:t>
    </dgm:pt>
    <dgm:pt modelId="{BADF4678-BC85-4180-89C6-0103A052A81E}" type="parTrans" cxnId="{7327D292-72E3-4C73-93BC-502BB100B3A6}">
      <dgm:prSet/>
      <dgm:spPr/>
      <dgm:t>
        <a:bodyPr/>
        <a:lstStyle/>
        <a:p>
          <a:endParaRPr lang="ru-RU"/>
        </a:p>
      </dgm:t>
    </dgm:pt>
    <dgm:pt modelId="{46E2C740-AF86-4836-A1E9-29031FADA404}" type="sibTrans" cxnId="{7327D292-72E3-4C73-93BC-502BB100B3A6}">
      <dgm:prSet/>
      <dgm:spPr/>
      <dgm:t>
        <a:bodyPr/>
        <a:lstStyle/>
        <a:p>
          <a:endParaRPr lang="ru-RU"/>
        </a:p>
      </dgm:t>
    </dgm:pt>
    <dgm:pt modelId="{0EAD07B2-EA28-499C-A4D4-4D644FC4863F}">
      <dgm:prSet custT="1"/>
      <dgm:spPr/>
      <dgm:t>
        <a:bodyPr/>
        <a:lstStyle/>
        <a:p>
          <a:r>
            <a:rPr lang="ru-RU" sz="1400" dirty="0" smtClean="0"/>
            <a:t>40% от БДО*</a:t>
          </a:r>
          <a:endParaRPr lang="ru-RU" sz="1400" dirty="0"/>
        </a:p>
      </dgm:t>
    </dgm:pt>
    <dgm:pt modelId="{3822F6C4-D943-43E7-877C-12D5749B64D8}" type="parTrans" cxnId="{B202F6E1-F867-4CA2-AEE8-8863F310D990}">
      <dgm:prSet/>
      <dgm:spPr/>
      <dgm:t>
        <a:bodyPr/>
        <a:lstStyle/>
        <a:p>
          <a:endParaRPr lang="ru-RU"/>
        </a:p>
      </dgm:t>
    </dgm:pt>
    <dgm:pt modelId="{97174BA8-1CA8-4793-97CC-94E1FB02F33F}" type="sibTrans" cxnId="{B202F6E1-F867-4CA2-AEE8-8863F310D990}">
      <dgm:prSet/>
      <dgm:spPr/>
      <dgm:t>
        <a:bodyPr/>
        <a:lstStyle/>
        <a:p>
          <a:endParaRPr lang="ru-RU"/>
        </a:p>
      </dgm:t>
    </dgm:pt>
    <dgm:pt modelId="{6E1CEB85-BF5E-4A21-AAC8-96721F830846}" type="pres">
      <dgm:prSet presAssocID="{75EFEF90-D6C6-4554-8B8A-FD41CB9009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85DDAE-4EBE-44D0-88B0-D2B68F6C5F08}" type="pres">
      <dgm:prSet presAssocID="{797A1F26-B12A-4606-ADAF-3BEA6A538FF4}" presName="composite" presStyleCnt="0"/>
      <dgm:spPr/>
    </dgm:pt>
    <dgm:pt modelId="{B5693574-F5E3-417B-BA4E-F1E612C76FCB}" type="pres">
      <dgm:prSet presAssocID="{797A1F26-B12A-4606-ADAF-3BEA6A538FF4}" presName="parTx" presStyleLbl="alignNode1" presStyleIdx="0" presStyleCnt="4" custLinFactNeighborX="-17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6EDDE-66F3-4D45-A5C8-B1D5D4FE6C5F}" type="pres">
      <dgm:prSet presAssocID="{797A1F26-B12A-4606-ADAF-3BEA6A538FF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4CBAC-23B9-4B04-BC66-C346B2881936}" type="pres">
      <dgm:prSet presAssocID="{D28FD839-B5BF-4AAB-8295-1CF2CB170C43}" presName="space" presStyleCnt="0"/>
      <dgm:spPr/>
    </dgm:pt>
    <dgm:pt modelId="{E1437DE6-35C9-4BDA-B98F-3E6A692E426B}" type="pres">
      <dgm:prSet presAssocID="{18965E50-0D4F-4670-8424-51B860B5E17F}" presName="composite" presStyleCnt="0"/>
      <dgm:spPr/>
    </dgm:pt>
    <dgm:pt modelId="{7F3CD6F9-7F13-43AD-9144-F7BCBABD5EB2}" type="pres">
      <dgm:prSet presAssocID="{18965E50-0D4F-4670-8424-51B860B5E17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EB7A9-3617-412B-96E1-E9AD50A558D1}" type="pres">
      <dgm:prSet presAssocID="{18965E50-0D4F-4670-8424-51B860B5E17F}" presName="desTx" presStyleLbl="alignAccFollowNode1" presStyleIdx="1" presStyleCnt="4" custLinFactNeighborX="191" custLinFactNeighborY="1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8574-9CAE-42C5-A5D3-39F64E2172E1}" type="pres">
      <dgm:prSet presAssocID="{87BD9A82-20D1-40EC-97F3-77275ED550E2}" presName="space" presStyleCnt="0"/>
      <dgm:spPr/>
    </dgm:pt>
    <dgm:pt modelId="{767E65B2-40A8-4BD1-A7C6-71AED18A63DF}" type="pres">
      <dgm:prSet presAssocID="{A45E4ACA-29D4-4EDC-B810-89469AC0A7D0}" presName="composite" presStyleCnt="0"/>
      <dgm:spPr/>
    </dgm:pt>
    <dgm:pt modelId="{435F58AF-7A16-476B-A47A-0DC1D6564987}" type="pres">
      <dgm:prSet presAssocID="{A45E4ACA-29D4-4EDC-B810-89469AC0A7D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978CB-C338-40AE-9B53-8DD557962D78}" type="pres">
      <dgm:prSet presAssocID="{A45E4ACA-29D4-4EDC-B810-89469AC0A7D0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6886F-5F89-4B1A-9FA3-CB51CFA63398}" type="pres">
      <dgm:prSet presAssocID="{CFE31B64-BFE5-43CB-85B7-DA142CA2CF0D}" presName="space" presStyleCnt="0"/>
      <dgm:spPr/>
    </dgm:pt>
    <dgm:pt modelId="{08D64916-954E-4156-A2F3-C6E6BC1E3321}" type="pres">
      <dgm:prSet presAssocID="{B92FED06-7370-4D41-B1FA-6A8E715B9DA0}" presName="composite" presStyleCnt="0"/>
      <dgm:spPr/>
    </dgm:pt>
    <dgm:pt modelId="{6649AC46-AC18-4422-8A85-E9FD2D24D7D1}" type="pres">
      <dgm:prSet presAssocID="{B92FED06-7370-4D41-B1FA-6A8E715B9DA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28AF94-2D01-4490-B5B5-D4F55D6712AB}" type="pres">
      <dgm:prSet presAssocID="{B92FED06-7370-4D41-B1FA-6A8E715B9DA0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6FAFDC-F1CC-466A-ACBB-0AFD7D6272BA}" type="presOf" srcId="{A45E4ACA-29D4-4EDC-B810-89469AC0A7D0}" destId="{435F58AF-7A16-476B-A47A-0DC1D6564987}" srcOrd="0" destOrd="0" presId="urn:microsoft.com/office/officeart/2005/8/layout/hList1"/>
    <dgm:cxn modelId="{DC2D606C-4A33-47F8-9595-354E47F6C629}" srcId="{797A1F26-B12A-4606-ADAF-3BEA6A538FF4}" destId="{BB652A1A-4956-46F5-ADFB-DE148B52785E}" srcOrd="1" destOrd="0" parTransId="{8E8042B4-2338-40FC-952C-48696231B065}" sibTransId="{F254786E-179E-44CD-A826-05F28417F6B0}"/>
    <dgm:cxn modelId="{CA458B10-81C0-4582-BFCF-D084FFF09025}" type="presOf" srcId="{18965E50-0D4F-4670-8424-51B860B5E17F}" destId="{7F3CD6F9-7F13-43AD-9144-F7BCBABD5EB2}" srcOrd="0" destOrd="0" presId="urn:microsoft.com/office/officeart/2005/8/layout/hList1"/>
    <dgm:cxn modelId="{92631A6E-5505-4BC6-A145-4A80C4250E80}" srcId="{A45E4ACA-29D4-4EDC-B810-89469AC0A7D0}" destId="{DBEFFA28-4A6F-41B4-A51C-87D889DFBDCB}" srcOrd="0" destOrd="0" parTransId="{BA8447E4-8081-4900-927A-11409C973043}" sibTransId="{625B8ACF-0B74-4639-A898-E54E9A70E40B}"/>
    <dgm:cxn modelId="{78C78C70-0B55-41DD-AFE2-BEFDA6575B5A}" type="presOf" srcId="{B87BADDD-7F70-4457-8BA8-075EA8BC2620}" destId="{0228AF94-2D01-4490-B5B5-D4F55D6712AB}" srcOrd="0" destOrd="0" presId="urn:microsoft.com/office/officeart/2005/8/layout/hList1"/>
    <dgm:cxn modelId="{2B519D48-8E97-4773-B6DA-BE70F9FE6CE6}" type="presOf" srcId="{BB652A1A-4956-46F5-ADFB-DE148B52785E}" destId="{9426EDDE-66F3-4D45-A5C8-B1D5D4FE6C5F}" srcOrd="0" destOrd="1" presId="urn:microsoft.com/office/officeart/2005/8/layout/hList1"/>
    <dgm:cxn modelId="{7327D292-72E3-4C73-93BC-502BB100B3A6}" srcId="{A45E4ACA-29D4-4EDC-B810-89469AC0A7D0}" destId="{D5C8F41C-045D-42BD-A8ED-700B04AC4E98}" srcOrd="1" destOrd="0" parTransId="{BADF4678-BC85-4180-89C6-0103A052A81E}" sibTransId="{46E2C740-AF86-4836-A1E9-29031FADA404}"/>
    <dgm:cxn modelId="{B130D7C8-C4F0-4D8F-A0DC-C8209B1BDBBB}" srcId="{797A1F26-B12A-4606-ADAF-3BEA6A538FF4}" destId="{8923DA24-2BBD-4DFE-8072-B0C4C53A5298}" srcOrd="0" destOrd="0" parTransId="{6381B38C-65AC-4938-B7CF-3F0A61D5B0F0}" sibTransId="{A5223D2A-1BE7-42EC-9750-7B7D3E1AF25B}"/>
    <dgm:cxn modelId="{A451C8A2-A546-4DE3-A992-BBC79F88BBD3}" srcId="{75EFEF90-D6C6-4554-8B8A-FD41CB9009C4}" destId="{A45E4ACA-29D4-4EDC-B810-89469AC0A7D0}" srcOrd="2" destOrd="0" parTransId="{ECE3FEF6-325B-4A70-98AC-56491AE046F6}" sibTransId="{CFE31B64-BFE5-43CB-85B7-DA142CA2CF0D}"/>
    <dgm:cxn modelId="{BFE9E831-EEA8-47C6-8CA2-A5F19857351D}" type="presOf" srcId="{797A1F26-B12A-4606-ADAF-3BEA6A538FF4}" destId="{B5693574-F5E3-417B-BA4E-F1E612C76FCB}" srcOrd="0" destOrd="0" presId="urn:microsoft.com/office/officeart/2005/8/layout/hList1"/>
    <dgm:cxn modelId="{8A43953D-6A2D-4706-9966-F6451406CC2B}" type="presOf" srcId="{D5C8F41C-045D-42BD-A8ED-700B04AC4E98}" destId="{BD5978CB-C338-40AE-9B53-8DD557962D78}" srcOrd="0" destOrd="1" presId="urn:microsoft.com/office/officeart/2005/8/layout/hList1"/>
    <dgm:cxn modelId="{97D924E1-063B-4090-BCE9-74C612F11F64}" srcId="{18965E50-0D4F-4670-8424-51B860B5E17F}" destId="{F58ADFC4-90EA-47CE-85BE-2CA91DD5F4DC}" srcOrd="1" destOrd="0" parTransId="{03025420-FEB0-4B91-B155-BA8D4B6DEFD0}" sibTransId="{CF17B44C-20D6-4CBF-AB11-3B127E3A9B79}"/>
    <dgm:cxn modelId="{0C885A72-19C4-490A-931B-0531C3B9C3BB}" type="presOf" srcId="{B92FED06-7370-4D41-B1FA-6A8E715B9DA0}" destId="{6649AC46-AC18-4422-8A85-E9FD2D24D7D1}" srcOrd="0" destOrd="0" presId="urn:microsoft.com/office/officeart/2005/8/layout/hList1"/>
    <dgm:cxn modelId="{321300C5-7D41-4D89-8AAC-B881DB962E39}" srcId="{B92FED06-7370-4D41-B1FA-6A8E715B9DA0}" destId="{B87BADDD-7F70-4457-8BA8-075EA8BC2620}" srcOrd="0" destOrd="0" parTransId="{6E609672-B047-455C-BB2B-E841B1ED2F36}" sibTransId="{AD88C69D-8029-484A-A6E1-B28D512A0734}"/>
    <dgm:cxn modelId="{99E3F432-1238-4A11-A908-1D34D598BC2E}" type="presOf" srcId="{B4BC726F-FCD7-4F14-93D5-2B716A8BAF1D}" destId="{F68EB7A9-3617-412B-96E1-E9AD50A558D1}" srcOrd="0" destOrd="0" presId="urn:microsoft.com/office/officeart/2005/8/layout/hList1"/>
    <dgm:cxn modelId="{43C7D67C-0029-4F97-8A9A-D0B66A013F4E}" type="presOf" srcId="{75EFEF90-D6C6-4554-8B8A-FD41CB9009C4}" destId="{6E1CEB85-BF5E-4A21-AAC8-96721F830846}" srcOrd="0" destOrd="0" presId="urn:microsoft.com/office/officeart/2005/8/layout/hList1"/>
    <dgm:cxn modelId="{C07E017A-3E67-46CC-A30B-EF72DD2E5604}" type="presOf" srcId="{F58ADFC4-90EA-47CE-85BE-2CA91DD5F4DC}" destId="{F68EB7A9-3617-412B-96E1-E9AD50A558D1}" srcOrd="0" destOrd="1" presId="urn:microsoft.com/office/officeart/2005/8/layout/hList1"/>
    <dgm:cxn modelId="{B202F6E1-F867-4CA2-AEE8-8863F310D990}" srcId="{B92FED06-7370-4D41-B1FA-6A8E715B9DA0}" destId="{0EAD07B2-EA28-499C-A4D4-4D644FC4863F}" srcOrd="1" destOrd="0" parTransId="{3822F6C4-D943-43E7-877C-12D5749B64D8}" sibTransId="{97174BA8-1CA8-4793-97CC-94E1FB02F33F}"/>
    <dgm:cxn modelId="{5A1841BC-F7C2-4D49-9F8D-21A911D2B749}" srcId="{18965E50-0D4F-4670-8424-51B860B5E17F}" destId="{B4BC726F-FCD7-4F14-93D5-2B716A8BAF1D}" srcOrd="0" destOrd="0" parTransId="{BDF71FC9-DA45-4E12-876E-16F35FE74AEF}" sibTransId="{E5ADDAE6-2540-4CDA-8F35-AE6E5297AF72}"/>
    <dgm:cxn modelId="{B63EF851-E3E9-4C28-B1A7-1C74BF241B26}" srcId="{75EFEF90-D6C6-4554-8B8A-FD41CB9009C4}" destId="{18965E50-0D4F-4670-8424-51B860B5E17F}" srcOrd="1" destOrd="0" parTransId="{F2B6CA59-111A-491B-B4E8-60E453FB23AB}" sibTransId="{87BD9A82-20D1-40EC-97F3-77275ED550E2}"/>
    <dgm:cxn modelId="{837A2C48-ED40-4174-8241-C31F51B335B0}" srcId="{75EFEF90-D6C6-4554-8B8A-FD41CB9009C4}" destId="{797A1F26-B12A-4606-ADAF-3BEA6A538FF4}" srcOrd="0" destOrd="0" parTransId="{0F53B653-9D7C-405E-9210-B40DACD9D2C4}" sibTransId="{D28FD839-B5BF-4AAB-8295-1CF2CB170C43}"/>
    <dgm:cxn modelId="{A4E189D7-4175-4CDC-BE16-0C47407D1481}" srcId="{75EFEF90-D6C6-4554-8B8A-FD41CB9009C4}" destId="{B92FED06-7370-4D41-B1FA-6A8E715B9DA0}" srcOrd="3" destOrd="0" parTransId="{7D073F05-5C02-43BE-85F9-528F07E4CC3D}" sibTransId="{C909350A-E204-48B2-836A-342B886EAB31}"/>
    <dgm:cxn modelId="{A2D42A3D-0BDF-4C96-9595-DB6DC24B37FF}" type="presOf" srcId="{DBEFFA28-4A6F-41B4-A51C-87D889DFBDCB}" destId="{BD5978CB-C338-40AE-9B53-8DD557962D78}" srcOrd="0" destOrd="0" presId="urn:microsoft.com/office/officeart/2005/8/layout/hList1"/>
    <dgm:cxn modelId="{CC42038D-6853-475A-8EB0-4CBA27D07CC1}" type="presOf" srcId="{8923DA24-2BBD-4DFE-8072-B0C4C53A5298}" destId="{9426EDDE-66F3-4D45-A5C8-B1D5D4FE6C5F}" srcOrd="0" destOrd="0" presId="urn:microsoft.com/office/officeart/2005/8/layout/hList1"/>
    <dgm:cxn modelId="{9C585DA7-9ACA-4341-B4FF-6CF8CDD69DB1}" type="presOf" srcId="{0EAD07B2-EA28-499C-A4D4-4D644FC4863F}" destId="{0228AF94-2D01-4490-B5B5-D4F55D6712AB}" srcOrd="0" destOrd="1" presId="urn:microsoft.com/office/officeart/2005/8/layout/hList1"/>
    <dgm:cxn modelId="{F31BF1F1-6D5A-4178-B715-4738485CC5AE}" type="presParOf" srcId="{6E1CEB85-BF5E-4A21-AAC8-96721F830846}" destId="{1385DDAE-4EBE-44D0-88B0-D2B68F6C5F08}" srcOrd="0" destOrd="0" presId="urn:microsoft.com/office/officeart/2005/8/layout/hList1"/>
    <dgm:cxn modelId="{9D9915E0-B826-46E2-A859-3439D3C76B68}" type="presParOf" srcId="{1385DDAE-4EBE-44D0-88B0-D2B68F6C5F08}" destId="{B5693574-F5E3-417B-BA4E-F1E612C76FCB}" srcOrd="0" destOrd="0" presId="urn:microsoft.com/office/officeart/2005/8/layout/hList1"/>
    <dgm:cxn modelId="{DDFB647D-AFEA-4D34-9D82-8BC123C4797E}" type="presParOf" srcId="{1385DDAE-4EBE-44D0-88B0-D2B68F6C5F08}" destId="{9426EDDE-66F3-4D45-A5C8-B1D5D4FE6C5F}" srcOrd="1" destOrd="0" presId="urn:microsoft.com/office/officeart/2005/8/layout/hList1"/>
    <dgm:cxn modelId="{E26FEE86-B47B-49EB-9C85-56D59FC98C0A}" type="presParOf" srcId="{6E1CEB85-BF5E-4A21-AAC8-96721F830846}" destId="{6EB4CBAC-23B9-4B04-BC66-C346B2881936}" srcOrd="1" destOrd="0" presId="urn:microsoft.com/office/officeart/2005/8/layout/hList1"/>
    <dgm:cxn modelId="{EDDF3971-F62E-4151-9A56-BD81A18B3E62}" type="presParOf" srcId="{6E1CEB85-BF5E-4A21-AAC8-96721F830846}" destId="{E1437DE6-35C9-4BDA-B98F-3E6A692E426B}" srcOrd="2" destOrd="0" presId="urn:microsoft.com/office/officeart/2005/8/layout/hList1"/>
    <dgm:cxn modelId="{3560DABD-1CFB-4315-B3B2-4BED25881ADF}" type="presParOf" srcId="{E1437DE6-35C9-4BDA-B98F-3E6A692E426B}" destId="{7F3CD6F9-7F13-43AD-9144-F7BCBABD5EB2}" srcOrd="0" destOrd="0" presId="urn:microsoft.com/office/officeart/2005/8/layout/hList1"/>
    <dgm:cxn modelId="{5B0FC83C-E11E-4C54-A105-2B5B1461F093}" type="presParOf" srcId="{E1437DE6-35C9-4BDA-B98F-3E6A692E426B}" destId="{F68EB7A9-3617-412B-96E1-E9AD50A558D1}" srcOrd="1" destOrd="0" presId="urn:microsoft.com/office/officeart/2005/8/layout/hList1"/>
    <dgm:cxn modelId="{38C4FAC7-8AA3-4E72-A0F4-E7CB281107B0}" type="presParOf" srcId="{6E1CEB85-BF5E-4A21-AAC8-96721F830846}" destId="{61F48574-9CAE-42C5-A5D3-39F64E2172E1}" srcOrd="3" destOrd="0" presId="urn:microsoft.com/office/officeart/2005/8/layout/hList1"/>
    <dgm:cxn modelId="{627761F3-2D89-4350-B509-E33D7A507B95}" type="presParOf" srcId="{6E1CEB85-BF5E-4A21-AAC8-96721F830846}" destId="{767E65B2-40A8-4BD1-A7C6-71AED18A63DF}" srcOrd="4" destOrd="0" presId="urn:microsoft.com/office/officeart/2005/8/layout/hList1"/>
    <dgm:cxn modelId="{4D338E72-0467-4E5E-8F4C-A9B1121EC061}" type="presParOf" srcId="{767E65B2-40A8-4BD1-A7C6-71AED18A63DF}" destId="{435F58AF-7A16-476B-A47A-0DC1D6564987}" srcOrd="0" destOrd="0" presId="urn:microsoft.com/office/officeart/2005/8/layout/hList1"/>
    <dgm:cxn modelId="{5655D301-E98E-48FA-87A0-7170DFCBB004}" type="presParOf" srcId="{767E65B2-40A8-4BD1-A7C6-71AED18A63DF}" destId="{BD5978CB-C338-40AE-9B53-8DD557962D78}" srcOrd="1" destOrd="0" presId="urn:microsoft.com/office/officeart/2005/8/layout/hList1"/>
    <dgm:cxn modelId="{B7203AE9-D4B0-412C-B70F-472615227264}" type="presParOf" srcId="{6E1CEB85-BF5E-4A21-AAC8-96721F830846}" destId="{20A6886F-5F89-4B1A-9FA3-CB51CFA63398}" srcOrd="5" destOrd="0" presId="urn:microsoft.com/office/officeart/2005/8/layout/hList1"/>
    <dgm:cxn modelId="{9CC19066-4056-4E42-873C-BC36588FEC9E}" type="presParOf" srcId="{6E1CEB85-BF5E-4A21-AAC8-96721F830846}" destId="{08D64916-954E-4156-A2F3-C6E6BC1E3321}" srcOrd="6" destOrd="0" presId="urn:microsoft.com/office/officeart/2005/8/layout/hList1"/>
    <dgm:cxn modelId="{DF9FDCF1-A074-44B7-9E17-4F1D63870A5E}" type="presParOf" srcId="{08D64916-954E-4156-A2F3-C6E6BC1E3321}" destId="{6649AC46-AC18-4422-8A85-E9FD2D24D7D1}" srcOrd="0" destOrd="0" presId="urn:microsoft.com/office/officeart/2005/8/layout/hList1"/>
    <dgm:cxn modelId="{8BCA7054-89DD-446F-97F5-03CF830E84A7}" type="presParOf" srcId="{08D64916-954E-4156-A2F3-C6E6BC1E3321}" destId="{0228AF94-2D01-4490-B5B5-D4F55D6712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FDB6A8-A573-48B5-BFA1-87EBFD7D595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8406E2-1859-467D-8520-2B516957E8FA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Бакалавриат</a:t>
          </a:r>
          <a:endParaRPr lang="ru-RU" sz="1400" b="1" dirty="0"/>
        </a:p>
      </dgm:t>
    </dgm:pt>
    <dgm:pt modelId="{B12E6211-9F75-4C45-A070-353173C28749}" type="parTrans" cxnId="{31357784-A515-40BA-945B-3F396F3AF188}">
      <dgm:prSet/>
      <dgm:spPr/>
      <dgm:t>
        <a:bodyPr/>
        <a:lstStyle/>
        <a:p>
          <a:endParaRPr lang="ru-RU"/>
        </a:p>
      </dgm:t>
    </dgm:pt>
    <dgm:pt modelId="{B139B812-925D-4110-84F7-510D2FAA4C19}" type="sibTrans" cxnId="{31357784-A515-40BA-945B-3F396F3AF188}">
      <dgm:prSet/>
      <dgm:spPr/>
      <dgm:t>
        <a:bodyPr/>
        <a:lstStyle/>
        <a:p>
          <a:endParaRPr lang="ru-RU"/>
        </a:p>
      </dgm:t>
    </dgm:pt>
    <dgm:pt modelId="{C64CE183-1F91-461E-B785-B83796DD44F4}">
      <dgm:prSet phldrT="[Текст]"/>
      <dgm:spPr/>
      <dgm:t>
        <a:bodyPr/>
        <a:lstStyle/>
        <a:p>
          <a:endParaRPr lang="ru-RU" dirty="0"/>
        </a:p>
      </dgm:t>
    </dgm:pt>
    <dgm:pt modelId="{0802DC83-10FE-4A48-84DC-6A08089C4D23}" type="parTrans" cxnId="{F863BAC4-2C42-4CA4-A79E-4458F1F1FAD3}">
      <dgm:prSet/>
      <dgm:spPr/>
      <dgm:t>
        <a:bodyPr/>
        <a:lstStyle/>
        <a:p>
          <a:endParaRPr lang="ru-RU"/>
        </a:p>
      </dgm:t>
    </dgm:pt>
    <dgm:pt modelId="{C873BBD9-1A2F-4DCA-9E5F-6117C5D95F8F}" type="sibTrans" cxnId="{F863BAC4-2C42-4CA4-A79E-4458F1F1FAD3}">
      <dgm:prSet/>
      <dgm:spPr/>
      <dgm:t>
        <a:bodyPr/>
        <a:lstStyle/>
        <a:p>
          <a:endParaRPr lang="ru-RU"/>
        </a:p>
      </dgm:t>
    </dgm:pt>
    <dgm:pt modelId="{0784B870-6DDD-4683-9CC2-8B169833AEC6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Магистратура</a:t>
          </a:r>
          <a:endParaRPr lang="ru-RU" sz="1400" b="1" dirty="0"/>
        </a:p>
      </dgm:t>
    </dgm:pt>
    <dgm:pt modelId="{B05DD79F-4E40-47B7-94C7-74A3B8996A7C}" type="parTrans" cxnId="{156984E6-E7E0-4520-8576-F0E5A616156C}">
      <dgm:prSet/>
      <dgm:spPr/>
      <dgm:t>
        <a:bodyPr/>
        <a:lstStyle/>
        <a:p>
          <a:endParaRPr lang="ru-RU"/>
        </a:p>
      </dgm:t>
    </dgm:pt>
    <dgm:pt modelId="{7106578E-BFD1-4238-943A-3B85B1CC448A}" type="sibTrans" cxnId="{156984E6-E7E0-4520-8576-F0E5A616156C}">
      <dgm:prSet/>
      <dgm:spPr/>
      <dgm:t>
        <a:bodyPr/>
        <a:lstStyle/>
        <a:p>
          <a:endParaRPr lang="ru-RU"/>
        </a:p>
      </dgm:t>
    </dgm:pt>
    <dgm:pt modelId="{AE9229E3-818F-48CC-B1DF-E617A2479FAE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Докторантура</a:t>
          </a:r>
          <a:endParaRPr lang="ru-RU" sz="1400" b="1" dirty="0"/>
        </a:p>
      </dgm:t>
    </dgm:pt>
    <dgm:pt modelId="{B0CEC230-A8F9-4B22-A390-F37D3C95C314}" type="parTrans" cxnId="{BE09F8D8-DFBA-4646-95DC-DE104B84EF82}">
      <dgm:prSet/>
      <dgm:spPr/>
      <dgm:t>
        <a:bodyPr/>
        <a:lstStyle/>
        <a:p>
          <a:endParaRPr lang="ru-RU"/>
        </a:p>
      </dgm:t>
    </dgm:pt>
    <dgm:pt modelId="{E02FDC7D-F0DF-45C1-9536-D1039A7317A9}" type="sibTrans" cxnId="{BE09F8D8-DFBA-4646-95DC-DE104B84EF82}">
      <dgm:prSet/>
      <dgm:spPr/>
      <dgm:t>
        <a:bodyPr/>
        <a:lstStyle/>
        <a:p>
          <a:endParaRPr lang="ru-RU"/>
        </a:p>
      </dgm:t>
    </dgm:pt>
    <dgm:pt modelId="{190CA34F-2C9D-43D8-8AD2-8AF0F8151EEB}">
      <dgm:prSet phldrT="[Текст]"/>
      <dgm:spPr/>
      <dgm:t>
        <a:bodyPr/>
        <a:lstStyle/>
        <a:p>
          <a:endParaRPr lang="ru-RU" dirty="0"/>
        </a:p>
      </dgm:t>
    </dgm:pt>
    <dgm:pt modelId="{8D3A87FB-5779-419D-B027-1BF6EF7128D4}" type="parTrans" cxnId="{C62AC3C0-6EB0-4CCA-8548-F85196C3E492}">
      <dgm:prSet/>
      <dgm:spPr/>
      <dgm:t>
        <a:bodyPr/>
        <a:lstStyle/>
        <a:p>
          <a:endParaRPr lang="ru-RU"/>
        </a:p>
      </dgm:t>
    </dgm:pt>
    <dgm:pt modelId="{ABD9D2C7-9118-4CFC-86E5-BA8E38256D7C}" type="sibTrans" cxnId="{C62AC3C0-6EB0-4CCA-8548-F85196C3E492}">
      <dgm:prSet/>
      <dgm:spPr/>
      <dgm:t>
        <a:bodyPr/>
        <a:lstStyle/>
        <a:p>
          <a:endParaRPr lang="ru-RU"/>
        </a:p>
      </dgm:t>
    </dgm:pt>
    <dgm:pt modelId="{5A1CB0D1-75EF-4C19-982F-427304735B31}">
      <dgm:prSet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Резидентура</a:t>
          </a:r>
          <a:endParaRPr lang="ru-RU" sz="1400" b="1" dirty="0"/>
        </a:p>
      </dgm:t>
    </dgm:pt>
    <dgm:pt modelId="{4B3A61A4-A9F3-427F-821E-A8A10186C957}" type="parTrans" cxnId="{BE3C5DD4-9679-4EA4-B56F-862CD3598D29}">
      <dgm:prSet/>
      <dgm:spPr/>
      <dgm:t>
        <a:bodyPr/>
        <a:lstStyle/>
        <a:p>
          <a:endParaRPr lang="ru-RU"/>
        </a:p>
      </dgm:t>
    </dgm:pt>
    <dgm:pt modelId="{C85846CC-08B6-4755-BB98-6FCE680D1940}" type="sibTrans" cxnId="{BE3C5DD4-9679-4EA4-B56F-862CD3598D29}">
      <dgm:prSet/>
      <dgm:spPr/>
      <dgm:t>
        <a:bodyPr/>
        <a:lstStyle/>
        <a:p>
          <a:endParaRPr lang="ru-RU"/>
        </a:p>
      </dgm:t>
    </dgm:pt>
    <dgm:pt modelId="{75659B52-0368-4D17-8FCF-C894F525B4C8}" type="pres">
      <dgm:prSet presAssocID="{84FDB6A8-A573-48B5-BFA1-87EBFD7D59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1E9BE-9512-4045-8FD4-1A1323E1AD38}" type="pres">
      <dgm:prSet presAssocID="{AD8406E2-1859-467D-8520-2B516957E8FA}" presName="composite" presStyleCnt="0"/>
      <dgm:spPr/>
    </dgm:pt>
    <dgm:pt modelId="{F441C426-0FFF-4BF8-BB97-2AD73DEAEF5B}" type="pres">
      <dgm:prSet presAssocID="{AD8406E2-1859-467D-8520-2B516957E8F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298BD-AEC8-47DF-B203-9C84E75616AB}" type="pres">
      <dgm:prSet presAssocID="{AD8406E2-1859-467D-8520-2B516957E8FA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DC17E-2B28-482A-A8C9-C86B4B32B4EB}" type="pres">
      <dgm:prSet presAssocID="{B139B812-925D-4110-84F7-510D2FAA4C19}" presName="space" presStyleCnt="0"/>
      <dgm:spPr/>
    </dgm:pt>
    <dgm:pt modelId="{DCFA917B-5379-429B-91FC-9292C0F2259F}" type="pres">
      <dgm:prSet presAssocID="{0784B870-6DDD-4683-9CC2-8B169833AEC6}" presName="composite" presStyleCnt="0"/>
      <dgm:spPr/>
    </dgm:pt>
    <dgm:pt modelId="{8E9A8F22-E613-4BE2-A3D5-D8C738299AA7}" type="pres">
      <dgm:prSet presAssocID="{0784B870-6DDD-4683-9CC2-8B169833AEC6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BD21A-4371-473D-963D-5D8EEB23BAC6}" type="pres">
      <dgm:prSet presAssocID="{0784B870-6DDD-4683-9CC2-8B169833AEC6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24B37-1D80-48D2-BBDE-0F15ED2B2A1F}" type="pres">
      <dgm:prSet presAssocID="{7106578E-BFD1-4238-943A-3B85B1CC448A}" presName="space" presStyleCnt="0"/>
      <dgm:spPr/>
    </dgm:pt>
    <dgm:pt modelId="{994D91A0-2D1A-4DA4-85A1-907751662283}" type="pres">
      <dgm:prSet presAssocID="{AE9229E3-818F-48CC-B1DF-E617A2479FAE}" presName="composite" presStyleCnt="0"/>
      <dgm:spPr/>
    </dgm:pt>
    <dgm:pt modelId="{A4BD3CA1-7E3F-4935-8C55-32A32B09EBE0}" type="pres">
      <dgm:prSet presAssocID="{AE9229E3-818F-48CC-B1DF-E617A2479FAE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EF783-A095-4A10-BCC2-58745ED31ACE}" type="pres">
      <dgm:prSet presAssocID="{AE9229E3-818F-48CC-B1DF-E617A2479FAE}" presName="desTx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F4BC-6F2E-4553-AA97-1877768A4F95}" type="pres">
      <dgm:prSet presAssocID="{E02FDC7D-F0DF-45C1-9536-D1039A7317A9}" presName="space" presStyleCnt="0"/>
      <dgm:spPr/>
    </dgm:pt>
    <dgm:pt modelId="{A79D8270-87CE-4F1E-B6B3-668755F7923D}" type="pres">
      <dgm:prSet presAssocID="{5A1CB0D1-75EF-4C19-982F-427304735B31}" presName="composite" presStyleCnt="0"/>
      <dgm:spPr/>
    </dgm:pt>
    <dgm:pt modelId="{55C7AEE5-DE62-4C77-8810-C6BDB6834765}" type="pres">
      <dgm:prSet presAssocID="{5A1CB0D1-75EF-4C19-982F-427304735B31}" presName="par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0C35E-5B5C-40E7-BC41-0265C56C2B73}" type="pres">
      <dgm:prSet presAssocID="{5A1CB0D1-75EF-4C19-982F-427304735B31}" presName="desTx" presStyleLbl="revTx" presStyleIdx="1" presStyleCnt="2">
        <dgm:presLayoutVars>
          <dgm:bulletEnabled val="1"/>
        </dgm:presLayoutVars>
      </dgm:prSet>
      <dgm:spPr/>
    </dgm:pt>
  </dgm:ptLst>
  <dgm:cxnLst>
    <dgm:cxn modelId="{156984E6-E7E0-4520-8576-F0E5A616156C}" srcId="{84FDB6A8-A573-48B5-BFA1-87EBFD7D595C}" destId="{0784B870-6DDD-4683-9CC2-8B169833AEC6}" srcOrd="1" destOrd="0" parTransId="{B05DD79F-4E40-47B7-94C7-74A3B8996A7C}" sibTransId="{7106578E-BFD1-4238-943A-3B85B1CC448A}"/>
    <dgm:cxn modelId="{02F17F33-0099-4E4F-AFA8-F262042F8FFA}" type="presOf" srcId="{5A1CB0D1-75EF-4C19-982F-427304735B31}" destId="{55C7AEE5-DE62-4C77-8810-C6BDB6834765}" srcOrd="0" destOrd="0" presId="urn:microsoft.com/office/officeart/2005/8/layout/chevron1"/>
    <dgm:cxn modelId="{5B941E26-6CE5-433A-A924-2C64DF00C65B}" type="presOf" srcId="{AD8406E2-1859-467D-8520-2B516957E8FA}" destId="{F441C426-0FFF-4BF8-BB97-2AD73DEAEF5B}" srcOrd="0" destOrd="0" presId="urn:microsoft.com/office/officeart/2005/8/layout/chevron1"/>
    <dgm:cxn modelId="{31357784-A515-40BA-945B-3F396F3AF188}" srcId="{84FDB6A8-A573-48B5-BFA1-87EBFD7D595C}" destId="{AD8406E2-1859-467D-8520-2B516957E8FA}" srcOrd="0" destOrd="0" parTransId="{B12E6211-9F75-4C45-A070-353173C28749}" sibTransId="{B139B812-925D-4110-84F7-510D2FAA4C19}"/>
    <dgm:cxn modelId="{0E132077-FD43-4808-BF96-E2870CABCBE8}" type="presOf" srcId="{AE9229E3-818F-48CC-B1DF-E617A2479FAE}" destId="{A4BD3CA1-7E3F-4935-8C55-32A32B09EBE0}" srcOrd="0" destOrd="0" presId="urn:microsoft.com/office/officeart/2005/8/layout/chevron1"/>
    <dgm:cxn modelId="{C62AC3C0-6EB0-4CCA-8548-F85196C3E492}" srcId="{AE9229E3-818F-48CC-B1DF-E617A2479FAE}" destId="{190CA34F-2C9D-43D8-8AD2-8AF0F8151EEB}" srcOrd="0" destOrd="0" parTransId="{8D3A87FB-5779-419D-B027-1BF6EF7128D4}" sibTransId="{ABD9D2C7-9118-4CFC-86E5-BA8E38256D7C}"/>
    <dgm:cxn modelId="{0DC1606C-6F90-44B5-9DD7-51AF814CD699}" type="presOf" srcId="{C64CE183-1F91-461E-B785-B83796DD44F4}" destId="{15F298BD-AEC8-47DF-B203-9C84E75616AB}" srcOrd="0" destOrd="0" presId="urn:microsoft.com/office/officeart/2005/8/layout/chevron1"/>
    <dgm:cxn modelId="{2A0636E6-CE5E-4F89-9C15-F73EF810E3CA}" type="presOf" srcId="{0784B870-6DDD-4683-9CC2-8B169833AEC6}" destId="{8E9A8F22-E613-4BE2-A3D5-D8C738299AA7}" srcOrd="0" destOrd="0" presId="urn:microsoft.com/office/officeart/2005/8/layout/chevron1"/>
    <dgm:cxn modelId="{2051AB56-9EAB-4B78-B1BB-785683D12140}" type="presOf" srcId="{84FDB6A8-A573-48B5-BFA1-87EBFD7D595C}" destId="{75659B52-0368-4D17-8FCF-C894F525B4C8}" srcOrd="0" destOrd="0" presId="urn:microsoft.com/office/officeart/2005/8/layout/chevron1"/>
    <dgm:cxn modelId="{BE3C5DD4-9679-4EA4-B56F-862CD3598D29}" srcId="{84FDB6A8-A573-48B5-BFA1-87EBFD7D595C}" destId="{5A1CB0D1-75EF-4C19-982F-427304735B31}" srcOrd="3" destOrd="0" parTransId="{4B3A61A4-A9F3-427F-821E-A8A10186C957}" sibTransId="{C85846CC-08B6-4755-BB98-6FCE680D1940}"/>
    <dgm:cxn modelId="{F863BAC4-2C42-4CA4-A79E-4458F1F1FAD3}" srcId="{AD8406E2-1859-467D-8520-2B516957E8FA}" destId="{C64CE183-1F91-461E-B785-B83796DD44F4}" srcOrd="0" destOrd="0" parTransId="{0802DC83-10FE-4A48-84DC-6A08089C4D23}" sibTransId="{C873BBD9-1A2F-4DCA-9E5F-6117C5D95F8F}"/>
    <dgm:cxn modelId="{367AC67C-C76B-4E4C-B63C-8CFABEE5AE44}" type="presOf" srcId="{190CA34F-2C9D-43D8-8AD2-8AF0F8151EEB}" destId="{E9BEF783-A095-4A10-BCC2-58745ED31ACE}" srcOrd="0" destOrd="0" presId="urn:microsoft.com/office/officeart/2005/8/layout/chevron1"/>
    <dgm:cxn modelId="{BE09F8D8-DFBA-4646-95DC-DE104B84EF82}" srcId="{84FDB6A8-A573-48B5-BFA1-87EBFD7D595C}" destId="{AE9229E3-818F-48CC-B1DF-E617A2479FAE}" srcOrd="2" destOrd="0" parTransId="{B0CEC230-A8F9-4B22-A390-F37D3C95C314}" sibTransId="{E02FDC7D-F0DF-45C1-9536-D1039A7317A9}"/>
    <dgm:cxn modelId="{CACE2247-31C1-4258-BE18-1ADF2FC178E4}" type="presParOf" srcId="{75659B52-0368-4D17-8FCF-C894F525B4C8}" destId="{F5A1E9BE-9512-4045-8FD4-1A1323E1AD38}" srcOrd="0" destOrd="0" presId="urn:microsoft.com/office/officeart/2005/8/layout/chevron1"/>
    <dgm:cxn modelId="{59F61367-36F1-4EDC-9D61-5102F9031E98}" type="presParOf" srcId="{F5A1E9BE-9512-4045-8FD4-1A1323E1AD38}" destId="{F441C426-0FFF-4BF8-BB97-2AD73DEAEF5B}" srcOrd="0" destOrd="0" presId="urn:microsoft.com/office/officeart/2005/8/layout/chevron1"/>
    <dgm:cxn modelId="{A8557C17-58A8-4332-AFF7-087297F75C48}" type="presParOf" srcId="{F5A1E9BE-9512-4045-8FD4-1A1323E1AD38}" destId="{15F298BD-AEC8-47DF-B203-9C84E75616AB}" srcOrd="1" destOrd="0" presId="urn:microsoft.com/office/officeart/2005/8/layout/chevron1"/>
    <dgm:cxn modelId="{54F5E595-6668-49A7-9A5C-A3ACC4DF0EE7}" type="presParOf" srcId="{75659B52-0368-4D17-8FCF-C894F525B4C8}" destId="{8DDDC17E-2B28-482A-A8C9-C86B4B32B4EB}" srcOrd="1" destOrd="0" presId="urn:microsoft.com/office/officeart/2005/8/layout/chevron1"/>
    <dgm:cxn modelId="{A34E624D-C78E-46E5-836F-47C54F8E343C}" type="presParOf" srcId="{75659B52-0368-4D17-8FCF-C894F525B4C8}" destId="{DCFA917B-5379-429B-91FC-9292C0F2259F}" srcOrd="2" destOrd="0" presId="urn:microsoft.com/office/officeart/2005/8/layout/chevron1"/>
    <dgm:cxn modelId="{E7A1C232-1E1B-42F9-98D2-69BA24C5F8F9}" type="presParOf" srcId="{DCFA917B-5379-429B-91FC-9292C0F2259F}" destId="{8E9A8F22-E613-4BE2-A3D5-D8C738299AA7}" srcOrd="0" destOrd="0" presId="urn:microsoft.com/office/officeart/2005/8/layout/chevron1"/>
    <dgm:cxn modelId="{DF798800-E81A-497E-BB31-0C12EED16E82}" type="presParOf" srcId="{DCFA917B-5379-429B-91FC-9292C0F2259F}" destId="{E0CBD21A-4371-473D-963D-5D8EEB23BAC6}" srcOrd="1" destOrd="0" presId="urn:microsoft.com/office/officeart/2005/8/layout/chevron1"/>
    <dgm:cxn modelId="{97E8FA2C-D55D-48CD-82D4-3563637821D7}" type="presParOf" srcId="{75659B52-0368-4D17-8FCF-C894F525B4C8}" destId="{BE924B37-1D80-48D2-BBDE-0F15ED2B2A1F}" srcOrd="3" destOrd="0" presId="urn:microsoft.com/office/officeart/2005/8/layout/chevron1"/>
    <dgm:cxn modelId="{BE3D63B3-75C0-42D2-BFB4-B83A7BEBF5C3}" type="presParOf" srcId="{75659B52-0368-4D17-8FCF-C894F525B4C8}" destId="{994D91A0-2D1A-4DA4-85A1-907751662283}" srcOrd="4" destOrd="0" presId="urn:microsoft.com/office/officeart/2005/8/layout/chevron1"/>
    <dgm:cxn modelId="{3E3D248B-74A1-4E41-8FB1-08AB5AF1E300}" type="presParOf" srcId="{994D91A0-2D1A-4DA4-85A1-907751662283}" destId="{A4BD3CA1-7E3F-4935-8C55-32A32B09EBE0}" srcOrd="0" destOrd="0" presId="urn:microsoft.com/office/officeart/2005/8/layout/chevron1"/>
    <dgm:cxn modelId="{DED4DD4F-E3AE-49EF-B156-D5B1DC8B5FAA}" type="presParOf" srcId="{994D91A0-2D1A-4DA4-85A1-907751662283}" destId="{E9BEF783-A095-4A10-BCC2-58745ED31ACE}" srcOrd="1" destOrd="0" presId="urn:microsoft.com/office/officeart/2005/8/layout/chevron1"/>
    <dgm:cxn modelId="{C9D9BF71-61B1-4316-85C5-ACB9E0D4B167}" type="presParOf" srcId="{75659B52-0368-4D17-8FCF-C894F525B4C8}" destId="{83DDF4BC-6F2E-4553-AA97-1877768A4F95}" srcOrd="5" destOrd="0" presId="urn:microsoft.com/office/officeart/2005/8/layout/chevron1"/>
    <dgm:cxn modelId="{84B95CAE-CB17-4CB9-AB45-FF01C22CCFA5}" type="presParOf" srcId="{75659B52-0368-4D17-8FCF-C894F525B4C8}" destId="{A79D8270-87CE-4F1E-B6B3-668755F7923D}" srcOrd="6" destOrd="0" presId="urn:microsoft.com/office/officeart/2005/8/layout/chevron1"/>
    <dgm:cxn modelId="{19DCDD57-92C2-40CA-97C4-2282B786F502}" type="presParOf" srcId="{A79D8270-87CE-4F1E-B6B3-668755F7923D}" destId="{55C7AEE5-DE62-4C77-8810-C6BDB6834765}" srcOrd="0" destOrd="0" presId="urn:microsoft.com/office/officeart/2005/8/layout/chevron1"/>
    <dgm:cxn modelId="{821CA3D2-18F5-4A57-9731-4A39FAA4B880}" type="presParOf" srcId="{A79D8270-87CE-4F1E-B6B3-668755F7923D}" destId="{1580C35E-5B5C-40E7-BC41-0265C56C2B7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FDB6A8-A573-48B5-BFA1-87EBFD7D595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8406E2-1859-467D-8520-2B516957E8FA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Бакалавриат</a:t>
          </a:r>
          <a:endParaRPr lang="ru-RU" sz="1400" b="1" dirty="0"/>
        </a:p>
      </dgm:t>
    </dgm:pt>
    <dgm:pt modelId="{B12E6211-9F75-4C45-A070-353173C28749}" type="parTrans" cxnId="{31357784-A515-40BA-945B-3F396F3AF188}">
      <dgm:prSet/>
      <dgm:spPr/>
      <dgm:t>
        <a:bodyPr/>
        <a:lstStyle/>
        <a:p>
          <a:endParaRPr lang="ru-RU"/>
        </a:p>
      </dgm:t>
    </dgm:pt>
    <dgm:pt modelId="{B139B812-925D-4110-84F7-510D2FAA4C19}" type="sibTrans" cxnId="{31357784-A515-40BA-945B-3F396F3AF188}">
      <dgm:prSet/>
      <dgm:spPr/>
      <dgm:t>
        <a:bodyPr/>
        <a:lstStyle/>
        <a:p>
          <a:endParaRPr lang="ru-RU"/>
        </a:p>
      </dgm:t>
    </dgm:pt>
    <dgm:pt modelId="{C64CE183-1F91-461E-B785-B83796DD44F4}">
      <dgm:prSet phldrT="[Текст]"/>
      <dgm:spPr/>
      <dgm:t>
        <a:bodyPr/>
        <a:lstStyle/>
        <a:p>
          <a:endParaRPr lang="ru-RU" dirty="0"/>
        </a:p>
      </dgm:t>
    </dgm:pt>
    <dgm:pt modelId="{0802DC83-10FE-4A48-84DC-6A08089C4D23}" type="parTrans" cxnId="{F863BAC4-2C42-4CA4-A79E-4458F1F1FAD3}">
      <dgm:prSet/>
      <dgm:spPr/>
      <dgm:t>
        <a:bodyPr/>
        <a:lstStyle/>
        <a:p>
          <a:endParaRPr lang="ru-RU"/>
        </a:p>
      </dgm:t>
    </dgm:pt>
    <dgm:pt modelId="{C873BBD9-1A2F-4DCA-9E5F-6117C5D95F8F}" type="sibTrans" cxnId="{F863BAC4-2C42-4CA4-A79E-4458F1F1FAD3}">
      <dgm:prSet/>
      <dgm:spPr/>
      <dgm:t>
        <a:bodyPr/>
        <a:lstStyle/>
        <a:p>
          <a:endParaRPr lang="ru-RU"/>
        </a:p>
      </dgm:t>
    </dgm:pt>
    <dgm:pt modelId="{0784B870-6DDD-4683-9CC2-8B169833AEC6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Магистратура</a:t>
          </a:r>
          <a:endParaRPr lang="ru-RU" sz="1400" b="1" dirty="0"/>
        </a:p>
      </dgm:t>
    </dgm:pt>
    <dgm:pt modelId="{B05DD79F-4E40-47B7-94C7-74A3B8996A7C}" type="parTrans" cxnId="{156984E6-E7E0-4520-8576-F0E5A616156C}">
      <dgm:prSet/>
      <dgm:spPr/>
      <dgm:t>
        <a:bodyPr/>
        <a:lstStyle/>
        <a:p>
          <a:endParaRPr lang="ru-RU"/>
        </a:p>
      </dgm:t>
    </dgm:pt>
    <dgm:pt modelId="{7106578E-BFD1-4238-943A-3B85B1CC448A}" type="sibTrans" cxnId="{156984E6-E7E0-4520-8576-F0E5A616156C}">
      <dgm:prSet/>
      <dgm:spPr/>
      <dgm:t>
        <a:bodyPr/>
        <a:lstStyle/>
        <a:p>
          <a:endParaRPr lang="ru-RU"/>
        </a:p>
      </dgm:t>
    </dgm:pt>
    <dgm:pt modelId="{AE9229E3-818F-48CC-B1DF-E617A2479FAE}">
      <dgm:prSet phldrT="[Текст]"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Докторантура</a:t>
          </a:r>
          <a:endParaRPr lang="ru-RU" sz="1400" b="1" dirty="0"/>
        </a:p>
      </dgm:t>
    </dgm:pt>
    <dgm:pt modelId="{B0CEC230-A8F9-4B22-A390-F37D3C95C314}" type="parTrans" cxnId="{BE09F8D8-DFBA-4646-95DC-DE104B84EF82}">
      <dgm:prSet/>
      <dgm:spPr/>
      <dgm:t>
        <a:bodyPr/>
        <a:lstStyle/>
        <a:p>
          <a:endParaRPr lang="ru-RU"/>
        </a:p>
      </dgm:t>
    </dgm:pt>
    <dgm:pt modelId="{E02FDC7D-F0DF-45C1-9536-D1039A7317A9}" type="sibTrans" cxnId="{BE09F8D8-DFBA-4646-95DC-DE104B84EF82}">
      <dgm:prSet/>
      <dgm:spPr/>
      <dgm:t>
        <a:bodyPr/>
        <a:lstStyle/>
        <a:p>
          <a:endParaRPr lang="ru-RU"/>
        </a:p>
      </dgm:t>
    </dgm:pt>
    <dgm:pt modelId="{190CA34F-2C9D-43D8-8AD2-8AF0F8151EEB}">
      <dgm:prSet phldrT="[Текст]"/>
      <dgm:spPr/>
      <dgm:t>
        <a:bodyPr/>
        <a:lstStyle/>
        <a:p>
          <a:endParaRPr lang="ru-RU" dirty="0"/>
        </a:p>
      </dgm:t>
    </dgm:pt>
    <dgm:pt modelId="{8D3A87FB-5779-419D-B027-1BF6EF7128D4}" type="parTrans" cxnId="{C62AC3C0-6EB0-4CCA-8548-F85196C3E492}">
      <dgm:prSet/>
      <dgm:spPr/>
      <dgm:t>
        <a:bodyPr/>
        <a:lstStyle/>
        <a:p>
          <a:endParaRPr lang="ru-RU"/>
        </a:p>
      </dgm:t>
    </dgm:pt>
    <dgm:pt modelId="{ABD9D2C7-9118-4CFC-86E5-BA8E38256D7C}" type="sibTrans" cxnId="{C62AC3C0-6EB0-4CCA-8548-F85196C3E492}">
      <dgm:prSet/>
      <dgm:spPr/>
      <dgm:t>
        <a:bodyPr/>
        <a:lstStyle/>
        <a:p>
          <a:endParaRPr lang="ru-RU"/>
        </a:p>
      </dgm:t>
    </dgm:pt>
    <dgm:pt modelId="{5A1CB0D1-75EF-4C19-982F-427304735B31}">
      <dgm:prSet custT="1"/>
      <dgm:spPr>
        <a:solidFill>
          <a:srgbClr val="7B729A"/>
        </a:solidFill>
      </dgm:spPr>
      <dgm:t>
        <a:bodyPr/>
        <a:lstStyle/>
        <a:p>
          <a:r>
            <a:rPr lang="ru-RU" sz="1400" b="1" dirty="0" smtClean="0"/>
            <a:t>Резидентура</a:t>
          </a:r>
          <a:endParaRPr lang="ru-RU" sz="1400" b="1" dirty="0"/>
        </a:p>
      </dgm:t>
    </dgm:pt>
    <dgm:pt modelId="{4B3A61A4-A9F3-427F-821E-A8A10186C957}" type="parTrans" cxnId="{BE3C5DD4-9679-4EA4-B56F-862CD3598D29}">
      <dgm:prSet/>
      <dgm:spPr/>
      <dgm:t>
        <a:bodyPr/>
        <a:lstStyle/>
        <a:p>
          <a:endParaRPr lang="ru-RU"/>
        </a:p>
      </dgm:t>
    </dgm:pt>
    <dgm:pt modelId="{C85846CC-08B6-4755-BB98-6FCE680D1940}" type="sibTrans" cxnId="{BE3C5DD4-9679-4EA4-B56F-862CD3598D29}">
      <dgm:prSet/>
      <dgm:spPr/>
      <dgm:t>
        <a:bodyPr/>
        <a:lstStyle/>
        <a:p>
          <a:endParaRPr lang="ru-RU"/>
        </a:p>
      </dgm:t>
    </dgm:pt>
    <dgm:pt modelId="{3AC90EE7-3E0F-41B2-B51C-133FC71D4280}">
      <dgm:prSet custT="1"/>
      <dgm:spPr>
        <a:solidFill>
          <a:srgbClr val="7B729A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Средние медработники</a:t>
          </a:r>
          <a:endParaRPr lang="ru-RU" sz="1400" b="1" dirty="0"/>
        </a:p>
      </dgm:t>
    </dgm:pt>
    <dgm:pt modelId="{D90EE57B-A258-4B9C-9FE9-40DF248A9F13}" type="parTrans" cxnId="{7861E085-31A0-4B9F-ADAB-85D42DB9AF52}">
      <dgm:prSet/>
      <dgm:spPr/>
      <dgm:t>
        <a:bodyPr/>
        <a:lstStyle/>
        <a:p>
          <a:endParaRPr lang="ru-RU"/>
        </a:p>
      </dgm:t>
    </dgm:pt>
    <dgm:pt modelId="{1E61028B-57A1-4A80-BDF4-DFC00C97265A}" type="sibTrans" cxnId="{7861E085-31A0-4B9F-ADAB-85D42DB9AF52}">
      <dgm:prSet/>
      <dgm:spPr/>
      <dgm:t>
        <a:bodyPr/>
        <a:lstStyle/>
        <a:p>
          <a:endParaRPr lang="ru-RU"/>
        </a:p>
      </dgm:t>
    </dgm:pt>
    <dgm:pt modelId="{75659B52-0368-4D17-8FCF-C894F525B4C8}" type="pres">
      <dgm:prSet presAssocID="{84FDB6A8-A573-48B5-BFA1-87EBFD7D59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DADCA8-2459-41F6-AABF-961118A977BD}" type="pres">
      <dgm:prSet presAssocID="{3AC90EE7-3E0F-41B2-B51C-133FC71D4280}" presName="composite" presStyleCnt="0"/>
      <dgm:spPr/>
    </dgm:pt>
    <dgm:pt modelId="{919F05E5-4F59-40FA-A547-5F47C3798EA6}" type="pres">
      <dgm:prSet presAssocID="{3AC90EE7-3E0F-41B2-B51C-133FC71D4280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73914-6DE4-46E9-9BCC-3285BF5DD2F0}" type="pres">
      <dgm:prSet presAssocID="{3AC90EE7-3E0F-41B2-B51C-133FC71D4280}" presName="desTx" presStyleLbl="revTx" presStyleIdx="0" presStyleCnt="2">
        <dgm:presLayoutVars>
          <dgm:bulletEnabled val="1"/>
        </dgm:presLayoutVars>
      </dgm:prSet>
      <dgm:spPr/>
    </dgm:pt>
    <dgm:pt modelId="{7476E2A5-30D4-4D04-A0B1-653C62050D98}" type="pres">
      <dgm:prSet presAssocID="{1E61028B-57A1-4A80-BDF4-DFC00C97265A}" presName="space" presStyleCnt="0"/>
      <dgm:spPr/>
    </dgm:pt>
    <dgm:pt modelId="{F5A1E9BE-9512-4045-8FD4-1A1323E1AD38}" type="pres">
      <dgm:prSet presAssocID="{AD8406E2-1859-467D-8520-2B516957E8FA}" presName="composite" presStyleCnt="0"/>
      <dgm:spPr/>
    </dgm:pt>
    <dgm:pt modelId="{F441C426-0FFF-4BF8-BB97-2AD73DEAEF5B}" type="pres">
      <dgm:prSet presAssocID="{AD8406E2-1859-467D-8520-2B516957E8FA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298BD-AEC8-47DF-B203-9C84E75616AB}" type="pres">
      <dgm:prSet presAssocID="{AD8406E2-1859-467D-8520-2B516957E8FA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DC17E-2B28-482A-A8C9-C86B4B32B4EB}" type="pres">
      <dgm:prSet presAssocID="{B139B812-925D-4110-84F7-510D2FAA4C19}" presName="space" presStyleCnt="0"/>
      <dgm:spPr/>
    </dgm:pt>
    <dgm:pt modelId="{DCFA917B-5379-429B-91FC-9292C0F2259F}" type="pres">
      <dgm:prSet presAssocID="{0784B870-6DDD-4683-9CC2-8B169833AEC6}" presName="composite" presStyleCnt="0"/>
      <dgm:spPr/>
    </dgm:pt>
    <dgm:pt modelId="{8E9A8F22-E613-4BE2-A3D5-D8C738299AA7}" type="pres">
      <dgm:prSet presAssocID="{0784B870-6DDD-4683-9CC2-8B169833AEC6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BD21A-4371-473D-963D-5D8EEB23BAC6}" type="pres">
      <dgm:prSet presAssocID="{0784B870-6DDD-4683-9CC2-8B169833AEC6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24B37-1D80-48D2-BBDE-0F15ED2B2A1F}" type="pres">
      <dgm:prSet presAssocID="{7106578E-BFD1-4238-943A-3B85B1CC448A}" presName="space" presStyleCnt="0"/>
      <dgm:spPr/>
    </dgm:pt>
    <dgm:pt modelId="{994D91A0-2D1A-4DA4-85A1-907751662283}" type="pres">
      <dgm:prSet presAssocID="{AE9229E3-818F-48CC-B1DF-E617A2479FAE}" presName="composite" presStyleCnt="0"/>
      <dgm:spPr/>
    </dgm:pt>
    <dgm:pt modelId="{A4BD3CA1-7E3F-4935-8C55-32A32B09EBE0}" type="pres">
      <dgm:prSet presAssocID="{AE9229E3-818F-48CC-B1DF-E617A2479FAE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EF783-A095-4A10-BCC2-58745ED31ACE}" type="pres">
      <dgm:prSet presAssocID="{AE9229E3-818F-48CC-B1DF-E617A2479FAE}" presName="desTx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F4BC-6F2E-4553-AA97-1877768A4F95}" type="pres">
      <dgm:prSet presAssocID="{E02FDC7D-F0DF-45C1-9536-D1039A7317A9}" presName="space" presStyleCnt="0"/>
      <dgm:spPr/>
    </dgm:pt>
    <dgm:pt modelId="{A79D8270-87CE-4F1E-B6B3-668755F7923D}" type="pres">
      <dgm:prSet presAssocID="{5A1CB0D1-75EF-4C19-982F-427304735B31}" presName="composite" presStyleCnt="0"/>
      <dgm:spPr/>
    </dgm:pt>
    <dgm:pt modelId="{55C7AEE5-DE62-4C77-8810-C6BDB6834765}" type="pres">
      <dgm:prSet presAssocID="{5A1CB0D1-75EF-4C19-982F-427304735B31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0C35E-5B5C-40E7-BC41-0265C56C2B73}" type="pres">
      <dgm:prSet presAssocID="{5A1CB0D1-75EF-4C19-982F-427304735B31}" presName="desTx" presStyleLbl="revTx" presStyleIdx="1" presStyleCnt="2">
        <dgm:presLayoutVars>
          <dgm:bulletEnabled val="1"/>
        </dgm:presLayoutVars>
      </dgm:prSet>
      <dgm:spPr/>
    </dgm:pt>
  </dgm:ptLst>
  <dgm:cxnLst>
    <dgm:cxn modelId="{9FC35FA7-61EA-47A2-BF82-AE2652492D6E}" type="presOf" srcId="{190CA34F-2C9D-43D8-8AD2-8AF0F8151EEB}" destId="{E9BEF783-A095-4A10-BCC2-58745ED31ACE}" srcOrd="0" destOrd="0" presId="urn:microsoft.com/office/officeart/2005/8/layout/chevron1"/>
    <dgm:cxn modelId="{156984E6-E7E0-4520-8576-F0E5A616156C}" srcId="{84FDB6A8-A573-48B5-BFA1-87EBFD7D595C}" destId="{0784B870-6DDD-4683-9CC2-8B169833AEC6}" srcOrd="2" destOrd="0" parTransId="{B05DD79F-4E40-47B7-94C7-74A3B8996A7C}" sibTransId="{7106578E-BFD1-4238-943A-3B85B1CC448A}"/>
    <dgm:cxn modelId="{EBC09175-0543-4C7A-97F8-B109905082F8}" type="presOf" srcId="{84FDB6A8-A573-48B5-BFA1-87EBFD7D595C}" destId="{75659B52-0368-4D17-8FCF-C894F525B4C8}" srcOrd="0" destOrd="0" presId="urn:microsoft.com/office/officeart/2005/8/layout/chevron1"/>
    <dgm:cxn modelId="{C75A8EEF-1E52-4726-B957-69E8351E724A}" type="presOf" srcId="{5A1CB0D1-75EF-4C19-982F-427304735B31}" destId="{55C7AEE5-DE62-4C77-8810-C6BDB6834765}" srcOrd="0" destOrd="0" presId="urn:microsoft.com/office/officeart/2005/8/layout/chevron1"/>
    <dgm:cxn modelId="{E0DD734C-879E-45AE-A78D-CBFED8ED7647}" type="presOf" srcId="{AD8406E2-1859-467D-8520-2B516957E8FA}" destId="{F441C426-0FFF-4BF8-BB97-2AD73DEAEF5B}" srcOrd="0" destOrd="0" presId="urn:microsoft.com/office/officeart/2005/8/layout/chevron1"/>
    <dgm:cxn modelId="{31357784-A515-40BA-945B-3F396F3AF188}" srcId="{84FDB6A8-A573-48B5-BFA1-87EBFD7D595C}" destId="{AD8406E2-1859-467D-8520-2B516957E8FA}" srcOrd="1" destOrd="0" parTransId="{B12E6211-9F75-4C45-A070-353173C28749}" sibTransId="{B139B812-925D-4110-84F7-510D2FAA4C19}"/>
    <dgm:cxn modelId="{2FF79AB9-47DB-442D-B70F-5FB36CD8FAEE}" type="presOf" srcId="{AE9229E3-818F-48CC-B1DF-E617A2479FAE}" destId="{A4BD3CA1-7E3F-4935-8C55-32A32B09EBE0}" srcOrd="0" destOrd="0" presId="urn:microsoft.com/office/officeart/2005/8/layout/chevron1"/>
    <dgm:cxn modelId="{7861E085-31A0-4B9F-ADAB-85D42DB9AF52}" srcId="{84FDB6A8-A573-48B5-BFA1-87EBFD7D595C}" destId="{3AC90EE7-3E0F-41B2-B51C-133FC71D4280}" srcOrd="0" destOrd="0" parTransId="{D90EE57B-A258-4B9C-9FE9-40DF248A9F13}" sibTransId="{1E61028B-57A1-4A80-BDF4-DFC00C97265A}"/>
    <dgm:cxn modelId="{C62AC3C0-6EB0-4CCA-8548-F85196C3E492}" srcId="{AE9229E3-818F-48CC-B1DF-E617A2479FAE}" destId="{190CA34F-2C9D-43D8-8AD2-8AF0F8151EEB}" srcOrd="0" destOrd="0" parTransId="{8D3A87FB-5779-419D-B027-1BF6EF7128D4}" sibTransId="{ABD9D2C7-9118-4CFC-86E5-BA8E38256D7C}"/>
    <dgm:cxn modelId="{BE60C307-A6F3-4B54-B6E4-780DC24E7060}" type="presOf" srcId="{3AC90EE7-3E0F-41B2-B51C-133FC71D4280}" destId="{919F05E5-4F59-40FA-A547-5F47C3798EA6}" srcOrd="0" destOrd="0" presId="urn:microsoft.com/office/officeart/2005/8/layout/chevron1"/>
    <dgm:cxn modelId="{0896C616-FC47-40FF-BB7E-345F8D92A545}" type="presOf" srcId="{C64CE183-1F91-461E-B785-B83796DD44F4}" destId="{15F298BD-AEC8-47DF-B203-9C84E75616AB}" srcOrd="0" destOrd="0" presId="urn:microsoft.com/office/officeart/2005/8/layout/chevron1"/>
    <dgm:cxn modelId="{BE3C5DD4-9679-4EA4-B56F-862CD3598D29}" srcId="{84FDB6A8-A573-48B5-BFA1-87EBFD7D595C}" destId="{5A1CB0D1-75EF-4C19-982F-427304735B31}" srcOrd="4" destOrd="0" parTransId="{4B3A61A4-A9F3-427F-821E-A8A10186C957}" sibTransId="{C85846CC-08B6-4755-BB98-6FCE680D1940}"/>
    <dgm:cxn modelId="{F863BAC4-2C42-4CA4-A79E-4458F1F1FAD3}" srcId="{AD8406E2-1859-467D-8520-2B516957E8FA}" destId="{C64CE183-1F91-461E-B785-B83796DD44F4}" srcOrd="0" destOrd="0" parTransId="{0802DC83-10FE-4A48-84DC-6A08089C4D23}" sibTransId="{C873BBD9-1A2F-4DCA-9E5F-6117C5D95F8F}"/>
    <dgm:cxn modelId="{BE09F8D8-DFBA-4646-95DC-DE104B84EF82}" srcId="{84FDB6A8-A573-48B5-BFA1-87EBFD7D595C}" destId="{AE9229E3-818F-48CC-B1DF-E617A2479FAE}" srcOrd="3" destOrd="0" parTransId="{B0CEC230-A8F9-4B22-A390-F37D3C95C314}" sibTransId="{E02FDC7D-F0DF-45C1-9536-D1039A7317A9}"/>
    <dgm:cxn modelId="{E1EE7506-4B42-46B9-8F84-6FFA133D68CE}" type="presOf" srcId="{0784B870-6DDD-4683-9CC2-8B169833AEC6}" destId="{8E9A8F22-E613-4BE2-A3D5-D8C738299AA7}" srcOrd="0" destOrd="0" presId="urn:microsoft.com/office/officeart/2005/8/layout/chevron1"/>
    <dgm:cxn modelId="{559BF593-7601-4E39-AFEE-2810C36ED053}" type="presParOf" srcId="{75659B52-0368-4D17-8FCF-C894F525B4C8}" destId="{FADADCA8-2459-41F6-AABF-961118A977BD}" srcOrd="0" destOrd="0" presId="urn:microsoft.com/office/officeart/2005/8/layout/chevron1"/>
    <dgm:cxn modelId="{2EC9D398-2EE6-4EE0-8AB6-B01FF154CE9A}" type="presParOf" srcId="{FADADCA8-2459-41F6-AABF-961118A977BD}" destId="{919F05E5-4F59-40FA-A547-5F47C3798EA6}" srcOrd="0" destOrd="0" presId="urn:microsoft.com/office/officeart/2005/8/layout/chevron1"/>
    <dgm:cxn modelId="{72ECEF12-9D74-494F-AEE6-F9F8FDDA1C96}" type="presParOf" srcId="{FADADCA8-2459-41F6-AABF-961118A977BD}" destId="{1ED73914-6DE4-46E9-9BCC-3285BF5DD2F0}" srcOrd="1" destOrd="0" presId="urn:microsoft.com/office/officeart/2005/8/layout/chevron1"/>
    <dgm:cxn modelId="{46E81FB8-2B3C-4B0E-A8BA-6F97E9A5F849}" type="presParOf" srcId="{75659B52-0368-4D17-8FCF-C894F525B4C8}" destId="{7476E2A5-30D4-4D04-A0B1-653C62050D98}" srcOrd="1" destOrd="0" presId="urn:microsoft.com/office/officeart/2005/8/layout/chevron1"/>
    <dgm:cxn modelId="{2C9E2CD0-B76D-4AB8-BF37-EDD6C8A830F0}" type="presParOf" srcId="{75659B52-0368-4D17-8FCF-C894F525B4C8}" destId="{F5A1E9BE-9512-4045-8FD4-1A1323E1AD38}" srcOrd="2" destOrd="0" presId="urn:microsoft.com/office/officeart/2005/8/layout/chevron1"/>
    <dgm:cxn modelId="{4F6D031D-A90D-4250-907D-054B6399E69B}" type="presParOf" srcId="{F5A1E9BE-9512-4045-8FD4-1A1323E1AD38}" destId="{F441C426-0FFF-4BF8-BB97-2AD73DEAEF5B}" srcOrd="0" destOrd="0" presId="urn:microsoft.com/office/officeart/2005/8/layout/chevron1"/>
    <dgm:cxn modelId="{474D0C15-CC70-4BC3-BCE2-2D3CF3C1EFE3}" type="presParOf" srcId="{F5A1E9BE-9512-4045-8FD4-1A1323E1AD38}" destId="{15F298BD-AEC8-47DF-B203-9C84E75616AB}" srcOrd="1" destOrd="0" presId="urn:microsoft.com/office/officeart/2005/8/layout/chevron1"/>
    <dgm:cxn modelId="{D47641C2-65C8-4293-B671-15C7704FD43C}" type="presParOf" srcId="{75659B52-0368-4D17-8FCF-C894F525B4C8}" destId="{8DDDC17E-2B28-482A-A8C9-C86B4B32B4EB}" srcOrd="3" destOrd="0" presId="urn:microsoft.com/office/officeart/2005/8/layout/chevron1"/>
    <dgm:cxn modelId="{5FAEBF35-D48F-4953-AD23-1FD094E1BC1F}" type="presParOf" srcId="{75659B52-0368-4D17-8FCF-C894F525B4C8}" destId="{DCFA917B-5379-429B-91FC-9292C0F2259F}" srcOrd="4" destOrd="0" presId="urn:microsoft.com/office/officeart/2005/8/layout/chevron1"/>
    <dgm:cxn modelId="{F391B571-1FC7-4D5A-8342-7FFBFBCB2861}" type="presParOf" srcId="{DCFA917B-5379-429B-91FC-9292C0F2259F}" destId="{8E9A8F22-E613-4BE2-A3D5-D8C738299AA7}" srcOrd="0" destOrd="0" presId="urn:microsoft.com/office/officeart/2005/8/layout/chevron1"/>
    <dgm:cxn modelId="{8FE6DF81-3A5F-4AC3-AECC-13D36EE32651}" type="presParOf" srcId="{DCFA917B-5379-429B-91FC-9292C0F2259F}" destId="{E0CBD21A-4371-473D-963D-5D8EEB23BAC6}" srcOrd="1" destOrd="0" presId="urn:microsoft.com/office/officeart/2005/8/layout/chevron1"/>
    <dgm:cxn modelId="{F0424524-2838-457F-B3AF-943E3CDAF114}" type="presParOf" srcId="{75659B52-0368-4D17-8FCF-C894F525B4C8}" destId="{BE924B37-1D80-48D2-BBDE-0F15ED2B2A1F}" srcOrd="5" destOrd="0" presId="urn:microsoft.com/office/officeart/2005/8/layout/chevron1"/>
    <dgm:cxn modelId="{5C97B605-501F-4038-B380-2E0F1D8B6EC4}" type="presParOf" srcId="{75659B52-0368-4D17-8FCF-C894F525B4C8}" destId="{994D91A0-2D1A-4DA4-85A1-907751662283}" srcOrd="6" destOrd="0" presId="urn:microsoft.com/office/officeart/2005/8/layout/chevron1"/>
    <dgm:cxn modelId="{197A62E5-5D4D-4AF2-BFBA-E2ED966C391C}" type="presParOf" srcId="{994D91A0-2D1A-4DA4-85A1-907751662283}" destId="{A4BD3CA1-7E3F-4935-8C55-32A32B09EBE0}" srcOrd="0" destOrd="0" presId="urn:microsoft.com/office/officeart/2005/8/layout/chevron1"/>
    <dgm:cxn modelId="{F9BDF57E-4F2A-4B6F-8780-0D19F56FC215}" type="presParOf" srcId="{994D91A0-2D1A-4DA4-85A1-907751662283}" destId="{E9BEF783-A095-4A10-BCC2-58745ED31ACE}" srcOrd="1" destOrd="0" presId="urn:microsoft.com/office/officeart/2005/8/layout/chevron1"/>
    <dgm:cxn modelId="{79AF0B5D-5651-44A8-9B8F-DDCF57BA5CA3}" type="presParOf" srcId="{75659B52-0368-4D17-8FCF-C894F525B4C8}" destId="{83DDF4BC-6F2E-4553-AA97-1877768A4F95}" srcOrd="7" destOrd="0" presId="urn:microsoft.com/office/officeart/2005/8/layout/chevron1"/>
    <dgm:cxn modelId="{2354E181-0C96-4A00-9FD6-975426A4330D}" type="presParOf" srcId="{75659B52-0368-4D17-8FCF-C894F525B4C8}" destId="{A79D8270-87CE-4F1E-B6B3-668755F7923D}" srcOrd="8" destOrd="0" presId="urn:microsoft.com/office/officeart/2005/8/layout/chevron1"/>
    <dgm:cxn modelId="{622BFA46-FB78-417C-A3D1-7F6C1F36096A}" type="presParOf" srcId="{A79D8270-87CE-4F1E-B6B3-668755F7923D}" destId="{55C7AEE5-DE62-4C77-8810-C6BDB6834765}" srcOrd="0" destOrd="0" presId="urn:microsoft.com/office/officeart/2005/8/layout/chevron1"/>
    <dgm:cxn modelId="{B43B1BCA-AF2C-4969-9B69-85CA40539BCF}" type="presParOf" srcId="{A79D8270-87CE-4F1E-B6B3-668755F7923D}" destId="{1580C35E-5B5C-40E7-BC41-0265C56C2B7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65D9C1-18EB-4F84-AA17-22478CCA11B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F94F14-A5A4-4462-A4C5-5A2DAC31CBF6}">
      <dgm:prSet phldrT="[Текст]" phldr="1"/>
      <dgm:spPr/>
      <dgm:t>
        <a:bodyPr/>
        <a:lstStyle/>
        <a:p>
          <a:endParaRPr lang="ru-RU"/>
        </a:p>
      </dgm:t>
    </dgm:pt>
    <dgm:pt modelId="{9C6F682B-575B-431B-9812-643C4AFD7854}" type="parTrans" cxnId="{647868D9-A0EF-48F5-B06F-2057D966EA91}">
      <dgm:prSet/>
      <dgm:spPr/>
      <dgm:t>
        <a:bodyPr/>
        <a:lstStyle/>
        <a:p>
          <a:endParaRPr lang="ru-RU"/>
        </a:p>
      </dgm:t>
    </dgm:pt>
    <dgm:pt modelId="{E0032BE7-5F98-42DD-B580-6A4D4B76D4D0}" type="sibTrans" cxnId="{647868D9-A0EF-48F5-B06F-2057D966EA91}">
      <dgm:prSet/>
      <dgm:spPr/>
      <dgm:t>
        <a:bodyPr/>
        <a:lstStyle/>
        <a:p>
          <a:endParaRPr lang="ru-RU"/>
        </a:p>
      </dgm:t>
    </dgm:pt>
    <dgm:pt modelId="{410C92B7-225D-4F2E-BE9F-42616B472F8D}">
      <dgm:prSet phldrT="[Текст]" custT="1"/>
      <dgm:spPr/>
      <dgm:t>
        <a:bodyPr/>
        <a:lstStyle/>
        <a:p>
          <a:pPr rtl="0"/>
          <a:r>
            <a:rPr lang="ru-RU" sz="1600" dirty="0" smtClean="0"/>
            <a:t>Переподготовка – 50 сл.</a:t>
          </a:r>
          <a:endParaRPr lang="ru-RU" sz="1600" dirty="0"/>
        </a:p>
      </dgm:t>
    </dgm:pt>
    <dgm:pt modelId="{6ED478E9-09C8-42C9-91FB-1EBF0EB8D236}" type="parTrans" cxnId="{AC62BE39-F916-4976-AB1E-618176F97D87}">
      <dgm:prSet/>
      <dgm:spPr/>
      <dgm:t>
        <a:bodyPr/>
        <a:lstStyle/>
        <a:p>
          <a:endParaRPr lang="ru-RU"/>
        </a:p>
      </dgm:t>
    </dgm:pt>
    <dgm:pt modelId="{052ABBEE-52B7-49F5-861B-499A9E457F57}" type="sibTrans" cxnId="{AC62BE39-F916-4976-AB1E-618176F97D87}">
      <dgm:prSet/>
      <dgm:spPr/>
      <dgm:t>
        <a:bodyPr/>
        <a:lstStyle/>
        <a:p>
          <a:endParaRPr lang="ru-RU"/>
        </a:p>
      </dgm:t>
    </dgm:pt>
    <dgm:pt modelId="{FAF951F1-F13E-4C2B-A52C-632D5135DB23}">
      <dgm:prSet phldrT="[Текст]" custT="1"/>
      <dgm:spPr/>
      <dgm:t>
        <a:bodyPr/>
        <a:lstStyle/>
        <a:p>
          <a:pPr rtl="0"/>
          <a:r>
            <a:rPr lang="ru-RU" sz="1600" dirty="0" smtClean="0"/>
            <a:t>Повышение квалификации – 938 сл.</a:t>
          </a:r>
          <a:endParaRPr lang="ru-RU" sz="1600" dirty="0"/>
        </a:p>
      </dgm:t>
    </dgm:pt>
    <dgm:pt modelId="{A811F573-CEBB-456C-BD68-0C82818A0660}" type="parTrans" cxnId="{7412F6A9-E106-4C82-ADA1-EC2EE600D11B}">
      <dgm:prSet/>
      <dgm:spPr/>
      <dgm:t>
        <a:bodyPr/>
        <a:lstStyle/>
        <a:p>
          <a:endParaRPr lang="ru-RU"/>
        </a:p>
      </dgm:t>
    </dgm:pt>
    <dgm:pt modelId="{AF7EF2D3-876C-4BB0-BC8D-994A08B59AC6}" type="sibTrans" cxnId="{7412F6A9-E106-4C82-ADA1-EC2EE600D11B}">
      <dgm:prSet/>
      <dgm:spPr/>
      <dgm:t>
        <a:bodyPr/>
        <a:lstStyle/>
        <a:p>
          <a:endParaRPr lang="ru-RU"/>
        </a:p>
      </dgm:t>
    </dgm:pt>
    <dgm:pt modelId="{4C872AB0-2EC4-47A4-8D81-8134FED43C71}">
      <dgm:prSet phldrT="[Текст]" phldr="1"/>
      <dgm:spPr/>
      <dgm:t>
        <a:bodyPr/>
        <a:lstStyle/>
        <a:p>
          <a:endParaRPr lang="ru-RU" dirty="0"/>
        </a:p>
      </dgm:t>
    </dgm:pt>
    <dgm:pt modelId="{A375381E-4CD6-4C2E-822B-4537BFEB3EE2}" type="parTrans" cxnId="{7E8E561B-BAC7-4A0D-96CF-1A475FB3E3BA}">
      <dgm:prSet/>
      <dgm:spPr/>
      <dgm:t>
        <a:bodyPr/>
        <a:lstStyle/>
        <a:p>
          <a:endParaRPr lang="ru-RU"/>
        </a:p>
      </dgm:t>
    </dgm:pt>
    <dgm:pt modelId="{E82A7323-E35E-433F-B038-541CC5517404}" type="sibTrans" cxnId="{7E8E561B-BAC7-4A0D-96CF-1A475FB3E3BA}">
      <dgm:prSet/>
      <dgm:spPr/>
      <dgm:t>
        <a:bodyPr/>
        <a:lstStyle/>
        <a:p>
          <a:endParaRPr lang="ru-RU"/>
        </a:p>
      </dgm:t>
    </dgm:pt>
    <dgm:pt modelId="{151BCC28-E62E-4685-8036-49860D9E6864}">
      <dgm:prSet phldrT="[Текст]" custT="1"/>
      <dgm:spPr/>
      <dgm:t>
        <a:bodyPr/>
        <a:lstStyle/>
        <a:p>
          <a:pPr rtl="0"/>
          <a:r>
            <a:rPr lang="ru-RU" sz="1600" dirty="0" smtClean="0"/>
            <a:t>Обучающие семинары – 3 463 сл.</a:t>
          </a:r>
          <a:endParaRPr lang="ru-RU" sz="1600" dirty="0"/>
        </a:p>
      </dgm:t>
    </dgm:pt>
    <dgm:pt modelId="{54BA24E0-D0C2-445C-8BB3-6ACA9D812A25}" type="parTrans" cxnId="{4FB4BE2C-C3FC-4188-9367-EFD70B910239}">
      <dgm:prSet/>
      <dgm:spPr/>
      <dgm:t>
        <a:bodyPr/>
        <a:lstStyle/>
        <a:p>
          <a:endParaRPr lang="ru-RU"/>
        </a:p>
      </dgm:t>
    </dgm:pt>
    <dgm:pt modelId="{CE9FDDCE-6E0B-45E7-A0B6-7F17026DADB3}" type="sibTrans" cxnId="{4FB4BE2C-C3FC-4188-9367-EFD70B910239}">
      <dgm:prSet/>
      <dgm:spPr/>
      <dgm:t>
        <a:bodyPr/>
        <a:lstStyle/>
        <a:p>
          <a:endParaRPr lang="ru-RU"/>
        </a:p>
      </dgm:t>
    </dgm:pt>
    <dgm:pt modelId="{46FDEECA-B0CF-4461-BD30-863F8759E730}">
      <dgm:prSet/>
      <dgm:spPr/>
      <dgm:t>
        <a:bodyPr/>
        <a:lstStyle/>
        <a:p>
          <a:pPr rtl="0"/>
          <a:endParaRPr lang="ru-RU" dirty="0"/>
        </a:p>
      </dgm:t>
    </dgm:pt>
    <dgm:pt modelId="{DD935522-A974-460D-A643-E0D6B3592A0B}" type="parTrans" cxnId="{69C93961-38A7-4E56-A637-ED938231C73F}">
      <dgm:prSet/>
      <dgm:spPr/>
      <dgm:t>
        <a:bodyPr/>
        <a:lstStyle/>
        <a:p>
          <a:endParaRPr lang="ru-RU"/>
        </a:p>
      </dgm:t>
    </dgm:pt>
    <dgm:pt modelId="{107C5A88-17A3-41B9-8052-0B22EB2F008D}" type="sibTrans" cxnId="{69C93961-38A7-4E56-A637-ED938231C73F}">
      <dgm:prSet/>
      <dgm:spPr/>
      <dgm:t>
        <a:bodyPr/>
        <a:lstStyle/>
        <a:p>
          <a:endParaRPr lang="ru-RU"/>
        </a:p>
      </dgm:t>
    </dgm:pt>
    <dgm:pt modelId="{6A1431D4-E7F1-48D2-84E0-8908DCF4B029}">
      <dgm:prSet custT="1"/>
      <dgm:spPr/>
      <dgm:t>
        <a:bodyPr/>
        <a:lstStyle/>
        <a:p>
          <a:pPr rtl="0"/>
          <a:r>
            <a:rPr lang="ru-RU" sz="1600" dirty="0" smtClean="0"/>
            <a:t>Мастер-классы – 723 сл.</a:t>
          </a:r>
          <a:endParaRPr lang="ru-RU" sz="1600" dirty="0"/>
        </a:p>
      </dgm:t>
    </dgm:pt>
    <dgm:pt modelId="{9936429F-A335-4C62-940F-E23F63AE815A}" type="parTrans" cxnId="{7F3E430D-43BA-4732-905D-B1CD34C58238}">
      <dgm:prSet/>
      <dgm:spPr/>
      <dgm:t>
        <a:bodyPr/>
        <a:lstStyle/>
        <a:p>
          <a:endParaRPr lang="ru-RU"/>
        </a:p>
      </dgm:t>
    </dgm:pt>
    <dgm:pt modelId="{EE107A37-AD1D-4C70-92FD-841243CA1D4E}" type="sibTrans" cxnId="{7F3E430D-43BA-4732-905D-B1CD34C58238}">
      <dgm:prSet/>
      <dgm:spPr/>
      <dgm:t>
        <a:bodyPr/>
        <a:lstStyle/>
        <a:p>
          <a:endParaRPr lang="ru-RU"/>
        </a:p>
      </dgm:t>
    </dgm:pt>
    <dgm:pt modelId="{A9666B16-0313-414B-A274-97D08A6B89A5}">
      <dgm:prSet phldrT="[Текст]" phldr="1"/>
      <dgm:spPr/>
      <dgm:t>
        <a:bodyPr/>
        <a:lstStyle/>
        <a:p>
          <a:endParaRPr lang="ru-RU"/>
        </a:p>
      </dgm:t>
    </dgm:pt>
    <dgm:pt modelId="{D5C0173F-B061-434C-85D2-99479F4EC233}" type="sibTrans" cxnId="{F9099038-90C8-4B46-A452-D3788C63757D}">
      <dgm:prSet/>
      <dgm:spPr/>
      <dgm:t>
        <a:bodyPr/>
        <a:lstStyle/>
        <a:p>
          <a:endParaRPr lang="ru-RU"/>
        </a:p>
      </dgm:t>
    </dgm:pt>
    <dgm:pt modelId="{A9F72740-E324-4436-99AE-DF3BA2FCE6D7}" type="parTrans" cxnId="{F9099038-90C8-4B46-A452-D3788C63757D}">
      <dgm:prSet/>
      <dgm:spPr/>
      <dgm:t>
        <a:bodyPr/>
        <a:lstStyle/>
        <a:p>
          <a:endParaRPr lang="ru-RU"/>
        </a:p>
      </dgm:t>
    </dgm:pt>
    <dgm:pt modelId="{922DAD5B-F2FB-41F6-8401-FCE4D2B5979F}" type="pres">
      <dgm:prSet presAssocID="{4E65D9C1-18EB-4F84-AA17-22478CCA11B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0041B7-D4DC-46A9-AD16-C145FCA45E00}" type="pres">
      <dgm:prSet presAssocID="{F4F94F14-A5A4-4462-A4C5-5A2DAC31CBF6}" presName="composite" presStyleCnt="0"/>
      <dgm:spPr/>
    </dgm:pt>
    <dgm:pt modelId="{CBD964E0-3DDE-4FCA-A7BC-B4172D13696D}" type="pres">
      <dgm:prSet presAssocID="{F4F94F14-A5A4-4462-A4C5-5A2DAC31CB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AD40E-52C6-462F-B854-9E081752A06F}" type="pres">
      <dgm:prSet presAssocID="{F4F94F14-A5A4-4462-A4C5-5A2DAC31CBF6}" presName="descendantText" presStyleLbl="alignAcc1" presStyleIdx="0" presStyleCnt="4" custLinFactNeighborX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0A89D-2D32-4874-BCCD-DCC103D37CCC}" type="pres">
      <dgm:prSet presAssocID="{E0032BE7-5F98-42DD-B580-6A4D4B76D4D0}" presName="sp" presStyleCnt="0"/>
      <dgm:spPr/>
    </dgm:pt>
    <dgm:pt modelId="{6D63A63C-9698-420D-B75C-7DF62F40FC84}" type="pres">
      <dgm:prSet presAssocID="{A9666B16-0313-414B-A274-97D08A6B89A5}" presName="composite" presStyleCnt="0"/>
      <dgm:spPr/>
    </dgm:pt>
    <dgm:pt modelId="{A5897720-1432-4D42-B35F-7096D25F2BDA}" type="pres">
      <dgm:prSet presAssocID="{A9666B16-0313-414B-A274-97D08A6B89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DC2D7-B1F7-4BA5-8BBA-838F3ED8DE81}" type="pres">
      <dgm:prSet presAssocID="{A9666B16-0313-414B-A274-97D08A6B89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72B26-7154-4801-AC4B-4E9C4C04C87A}" type="pres">
      <dgm:prSet presAssocID="{D5C0173F-B061-434C-85D2-99479F4EC233}" presName="sp" presStyleCnt="0"/>
      <dgm:spPr/>
    </dgm:pt>
    <dgm:pt modelId="{4B56EC33-B746-49D6-8C08-8C62642B34A1}" type="pres">
      <dgm:prSet presAssocID="{4C872AB0-2EC4-47A4-8D81-8134FED43C71}" presName="composite" presStyleCnt="0"/>
      <dgm:spPr/>
    </dgm:pt>
    <dgm:pt modelId="{77AE6833-DF9E-4EA4-9A45-07129593E8B6}" type="pres">
      <dgm:prSet presAssocID="{4C872AB0-2EC4-47A4-8D81-8134FED43C7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E7C0C-39AE-4F61-924D-2660285ADFEE}" type="pres">
      <dgm:prSet presAssocID="{4C872AB0-2EC4-47A4-8D81-8134FED43C7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A4540-7866-4C8E-AA22-E5D84CAB1DD6}" type="pres">
      <dgm:prSet presAssocID="{E82A7323-E35E-433F-B038-541CC5517404}" presName="sp" presStyleCnt="0"/>
      <dgm:spPr/>
    </dgm:pt>
    <dgm:pt modelId="{FD9D1FB0-04E4-4EA2-8AC6-54FBFE9B551C}" type="pres">
      <dgm:prSet presAssocID="{46FDEECA-B0CF-4461-BD30-863F8759E730}" presName="composite" presStyleCnt="0"/>
      <dgm:spPr/>
    </dgm:pt>
    <dgm:pt modelId="{E63137DE-FBAD-4529-8DD1-56875DF8FC79}" type="pres">
      <dgm:prSet presAssocID="{46FDEECA-B0CF-4461-BD30-863F8759E730}" presName="parentText" presStyleLbl="alignNode1" presStyleIdx="3" presStyleCnt="4" custScaleX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4DF20-A33B-43D5-8198-0C457E393053}" type="pres">
      <dgm:prSet presAssocID="{46FDEECA-B0CF-4461-BD30-863F8759E7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E8C6E2-7830-4787-A07C-2AF7D8195B4F}" type="presOf" srcId="{4C872AB0-2EC4-47A4-8D81-8134FED43C71}" destId="{77AE6833-DF9E-4EA4-9A45-07129593E8B6}" srcOrd="0" destOrd="0" presId="urn:microsoft.com/office/officeart/2005/8/layout/chevron2"/>
    <dgm:cxn modelId="{BF39E6D8-D263-4F3B-A001-E7CB7A5470BD}" type="presOf" srcId="{6A1431D4-E7F1-48D2-84E0-8908DCF4B029}" destId="{EF24DF20-A33B-43D5-8198-0C457E393053}" srcOrd="0" destOrd="0" presId="urn:microsoft.com/office/officeart/2005/8/layout/chevron2"/>
    <dgm:cxn modelId="{F9099038-90C8-4B46-A452-D3788C63757D}" srcId="{4E65D9C1-18EB-4F84-AA17-22478CCA11BC}" destId="{A9666B16-0313-414B-A274-97D08A6B89A5}" srcOrd="1" destOrd="0" parTransId="{A9F72740-E324-4436-99AE-DF3BA2FCE6D7}" sibTransId="{D5C0173F-B061-434C-85D2-99479F4EC233}"/>
    <dgm:cxn modelId="{64327B23-69E8-4D44-A565-9BEFC6B984F8}" type="presOf" srcId="{410C92B7-225D-4F2E-BE9F-42616B472F8D}" destId="{F82AD40E-52C6-462F-B854-9E081752A06F}" srcOrd="0" destOrd="0" presId="urn:microsoft.com/office/officeart/2005/8/layout/chevron2"/>
    <dgm:cxn modelId="{0B9C9115-19B6-4634-BEE0-11E997211088}" type="presOf" srcId="{A9666B16-0313-414B-A274-97D08A6B89A5}" destId="{A5897720-1432-4D42-B35F-7096D25F2BDA}" srcOrd="0" destOrd="0" presId="urn:microsoft.com/office/officeart/2005/8/layout/chevron2"/>
    <dgm:cxn modelId="{4FB4BE2C-C3FC-4188-9367-EFD70B910239}" srcId="{4C872AB0-2EC4-47A4-8D81-8134FED43C71}" destId="{151BCC28-E62E-4685-8036-49860D9E6864}" srcOrd="0" destOrd="0" parTransId="{54BA24E0-D0C2-445C-8BB3-6ACA9D812A25}" sibTransId="{CE9FDDCE-6E0B-45E7-A0B6-7F17026DADB3}"/>
    <dgm:cxn modelId="{7F3E430D-43BA-4732-905D-B1CD34C58238}" srcId="{46FDEECA-B0CF-4461-BD30-863F8759E730}" destId="{6A1431D4-E7F1-48D2-84E0-8908DCF4B029}" srcOrd="0" destOrd="0" parTransId="{9936429F-A335-4C62-940F-E23F63AE815A}" sibTransId="{EE107A37-AD1D-4C70-92FD-841243CA1D4E}"/>
    <dgm:cxn modelId="{7E8E561B-BAC7-4A0D-96CF-1A475FB3E3BA}" srcId="{4E65D9C1-18EB-4F84-AA17-22478CCA11BC}" destId="{4C872AB0-2EC4-47A4-8D81-8134FED43C71}" srcOrd="2" destOrd="0" parTransId="{A375381E-4CD6-4C2E-822B-4537BFEB3EE2}" sibTransId="{E82A7323-E35E-433F-B038-541CC5517404}"/>
    <dgm:cxn modelId="{F72C3623-7FAF-4A44-A08A-CD78186060E7}" type="presOf" srcId="{FAF951F1-F13E-4C2B-A52C-632D5135DB23}" destId="{AACDC2D7-B1F7-4BA5-8BBA-838F3ED8DE81}" srcOrd="0" destOrd="0" presId="urn:microsoft.com/office/officeart/2005/8/layout/chevron2"/>
    <dgm:cxn modelId="{7412F6A9-E106-4C82-ADA1-EC2EE600D11B}" srcId="{A9666B16-0313-414B-A274-97D08A6B89A5}" destId="{FAF951F1-F13E-4C2B-A52C-632D5135DB23}" srcOrd="0" destOrd="0" parTransId="{A811F573-CEBB-456C-BD68-0C82818A0660}" sibTransId="{AF7EF2D3-876C-4BB0-BC8D-994A08B59AC6}"/>
    <dgm:cxn modelId="{AC62BE39-F916-4976-AB1E-618176F97D87}" srcId="{F4F94F14-A5A4-4462-A4C5-5A2DAC31CBF6}" destId="{410C92B7-225D-4F2E-BE9F-42616B472F8D}" srcOrd="0" destOrd="0" parTransId="{6ED478E9-09C8-42C9-91FB-1EBF0EB8D236}" sibTransId="{052ABBEE-52B7-49F5-861B-499A9E457F57}"/>
    <dgm:cxn modelId="{9F1478D4-BAC9-4821-97EB-9E98CC1BE1C1}" type="presOf" srcId="{151BCC28-E62E-4685-8036-49860D9E6864}" destId="{3F4E7C0C-39AE-4F61-924D-2660285ADFEE}" srcOrd="0" destOrd="0" presId="urn:microsoft.com/office/officeart/2005/8/layout/chevron2"/>
    <dgm:cxn modelId="{B62367DB-3B79-4AF7-9929-C61FD047E55B}" type="presOf" srcId="{4E65D9C1-18EB-4F84-AA17-22478CCA11BC}" destId="{922DAD5B-F2FB-41F6-8401-FCE4D2B5979F}" srcOrd="0" destOrd="0" presId="urn:microsoft.com/office/officeart/2005/8/layout/chevron2"/>
    <dgm:cxn modelId="{69C93961-38A7-4E56-A637-ED938231C73F}" srcId="{4E65D9C1-18EB-4F84-AA17-22478CCA11BC}" destId="{46FDEECA-B0CF-4461-BD30-863F8759E730}" srcOrd="3" destOrd="0" parTransId="{DD935522-A974-460D-A643-E0D6B3592A0B}" sibTransId="{107C5A88-17A3-41B9-8052-0B22EB2F008D}"/>
    <dgm:cxn modelId="{647868D9-A0EF-48F5-B06F-2057D966EA91}" srcId="{4E65D9C1-18EB-4F84-AA17-22478CCA11BC}" destId="{F4F94F14-A5A4-4462-A4C5-5A2DAC31CBF6}" srcOrd="0" destOrd="0" parTransId="{9C6F682B-575B-431B-9812-643C4AFD7854}" sibTransId="{E0032BE7-5F98-42DD-B580-6A4D4B76D4D0}"/>
    <dgm:cxn modelId="{8F9867D9-A350-4E77-B91F-AE88636AE53A}" type="presOf" srcId="{F4F94F14-A5A4-4462-A4C5-5A2DAC31CBF6}" destId="{CBD964E0-3DDE-4FCA-A7BC-B4172D13696D}" srcOrd="0" destOrd="0" presId="urn:microsoft.com/office/officeart/2005/8/layout/chevron2"/>
    <dgm:cxn modelId="{D8E7BD91-4ADD-46A8-B578-8D2C1E334B2B}" type="presOf" srcId="{46FDEECA-B0CF-4461-BD30-863F8759E730}" destId="{E63137DE-FBAD-4529-8DD1-56875DF8FC79}" srcOrd="0" destOrd="0" presId="urn:microsoft.com/office/officeart/2005/8/layout/chevron2"/>
    <dgm:cxn modelId="{1E96EF48-8607-4A72-B384-FDDAC751E0BF}" type="presParOf" srcId="{922DAD5B-F2FB-41F6-8401-FCE4D2B5979F}" destId="{340041B7-D4DC-46A9-AD16-C145FCA45E00}" srcOrd="0" destOrd="0" presId="urn:microsoft.com/office/officeart/2005/8/layout/chevron2"/>
    <dgm:cxn modelId="{E5E0FE6D-5470-49BA-AE0B-56675369A91F}" type="presParOf" srcId="{340041B7-D4DC-46A9-AD16-C145FCA45E00}" destId="{CBD964E0-3DDE-4FCA-A7BC-B4172D13696D}" srcOrd="0" destOrd="0" presId="urn:microsoft.com/office/officeart/2005/8/layout/chevron2"/>
    <dgm:cxn modelId="{ED7555C5-9ACA-4B08-A4A9-E3206C1C6A5E}" type="presParOf" srcId="{340041B7-D4DC-46A9-AD16-C145FCA45E00}" destId="{F82AD40E-52C6-462F-B854-9E081752A06F}" srcOrd="1" destOrd="0" presId="urn:microsoft.com/office/officeart/2005/8/layout/chevron2"/>
    <dgm:cxn modelId="{010663F0-ABB1-4FDE-9413-F766B5AF124B}" type="presParOf" srcId="{922DAD5B-F2FB-41F6-8401-FCE4D2B5979F}" destId="{DE00A89D-2D32-4874-BCCD-DCC103D37CCC}" srcOrd="1" destOrd="0" presId="urn:microsoft.com/office/officeart/2005/8/layout/chevron2"/>
    <dgm:cxn modelId="{F20BF5D1-9364-4B4A-A16D-BB65590FA397}" type="presParOf" srcId="{922DAD5B-F2FB-41F6-8401-FCE4D2B5979F}" destId="{6D63A63C-9698-420D-B75C-7DF62F40FC84}" srcOrd="2" destOrd="0" presId="urn:microsoft.com/office/officeart/2005/8/layout/chevron2"/>
    <dgm:cxn modelId="{F89E868C-17F1-4E92-918E-79E909BE5636}" type="presParOf" srcId="{6D63A63C-9698-420D-B75C-7DF62F40FC84}" destId="{A5897720-1432-4D42-B35F-7096D25F2BDA}" srcOrd="0" destOrd="0" presId="urn:microsoft.com/office/officeart/2005/8/layout/chevron2"/>
    <dgm:cxn modelId="{79064494-CA34-401E-A1CD-0476245E0698}" type="presParOf" srcId="{6D63A63C-9698-420D-B75C-7DF62F40FC84}" destId="{AACDC2D7-B1F7-4BA5-8BBA-838F3ED8DE81}" srcOrd="1" destOrd="0" presId="urn:microsoft.com/office/officeart/2005/8/layout/chevron2"/>
    <dgm:cxn modelId="{998754C1-6FB4-42C8-8F89-6E38684F6C94}" type="presParOf" srcId="{922DAD5B-F2FB-41F6-8401-FCE4D2B5979F}" destId="{7AB72B26-7154-4801-AC4B-4E9C4C04C87A}" srcOrd="3" destOrd="0" presId="urn:microsoft.com/office/officeart/2005/8/layout/chevron2"/>
    <dgm:cxn modelId="{EDE023DB-EB15-418A-AF98-5E613B77D603}" type="presParOf" srcId="{922DAD5B-F2FB-41F6-8401-FCE4D2B5979F}" destId="{4B56EC33-B746-49D6-8C08-8C62642B34A1}" srcOrd="4" destOrd="0" presId="urn:microsoft.com/office/officeart/2005/8/layout/chevron2"/>
    <dgm:cxn modelId="{BBCAE486-D44E-4508-9836-D085FF59A6F8}" type="presParOf" srcId="{4B56EC33-B746-49D6-8C08-8C62642B34A1}" destId="{77AE6833-DF9E-4EA4-9A45-07129593E8B6}" srcOrd="0" destOrd="0" presId="urn:microsoft.com/office/officeart/2005/8/layout/chevron2"/>
    <dgm:cxn modelId="{595E557D-4368-4B27-9A73-99A3A82280A0}" type="presParOf" srcId="{4B56EC33-B746-49D6-8C08-8C62642B34A1}" destId="{3F4E7C0C-39AE-4F61-924D-2660285ADFEE}" srcOrd="1" destOrd="0" presId="urn:microsoft.com/office/officeart/2005/8/layout/chevron2"/>
    <dgm:cxn modelId="{F79F063C-C0E3-49C6-B3A5-F47910C24D6C}" type="presParOf" srcId="{922DAD5B-F2FB-41F6-8401-FCE4D2B5979F}" destId="{4D0A4540-7866-4C8E-AA22-E5D84CAB1DD6}" srcOrd="5" destOrd="0" presId="urn:microsoft.com/office/officeart/2005/8/layout/chevron2"/>
    <dgm:cxn modelId="{856C5316-AA29-4E17-94CB-C538E99A7A16}" type="presParOf" srcId="{922DAD5B-F2FB-41F6-8401-FCE4D2B5979F}" destId="{FD9D1FB0-04E4-4EA2-8AC6-54FBFE9B551C}" srcOrd="6" destOrd="0" presId="urn:microsoft.com/office/officeart/2005/8/layout/chevron2"/>
    <dgm:cxn modelId="{748B2718-B92E-4FD5-8A4F-1ADEFEE23F9C}" type="presParOf" srcId="{FD9D1FB0-04E4-4EA2-8AC6-54FBFE9B551C}" destId="{E63137DE-FBAD-4529-8DD1-56875DF8FC79}" srcOrd="0" destOrd="0" presId="urn:microsoft.com/office/officeart/2005/8/layout/chevron2"/>
    <dgm:cxn modelId="{4E762A6D-29B9-4923-8CD1-DCA2C4A4C00C}" type="presParOf" srcId="{FD9D1FB0-04E4-4EA2-8AC6-54FBFE9B551C}" destId="{EF24DF20-A33B-43D5-8198-0C457E3930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E65D9C1-18EB-4F84-AA17-22478CCA11B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0C92B7-225D-4F2E-BE9F-42616B472F8D}">
      <dgm:prSet phldrT="[Текст]" custT="1"/>
      <dgm:spPr/>
      <dgm:t>
        <a:bodyPr/>
        <a:lstStyle/>
        <a:p>
          <a:pPr rtl="0"/>
          <a:r>
            <a:rPr lang="ru-RU" sz="1600" b="0" dirty="0" smtClean="0"/>
            <a:t>В том числе по приоритетным направлениям – 158 сл.</a:t>
          </a:r>
          <a:endParaRPr lang="ru-RU" sz="1600" dirty="0"/>
        </a:p>
      </dgm:t>
    </dgm:pt>
    <dgm:pt modelId="{6ED478E9-09C8-42C9-91FB-1EBF0EB8D236}" type="parTrans" cxnId="{AC62BE39-F916-4976-AB1E-618176F97D87}">
      <dgm:prSet/>
      <dgm:spPr/>
      <dgm:t>
        <a:bodyPr/>
        <a:lstStyle/>
        <a:p>
          <a:endParaRPr lang="ru-RU"/>
        </a:p>
      </dgm:t>
    </dgm:pt>
    <dgm:pt modelId="{052ABBEE-52B7-49F5-861B-499A9E457F57}" type="sibTrans" cxnId="{AC62BE39-F916-4976-AB1E-618176F97D87}">
      <dgm:prSet/>
      <dgm:spPr/>
      <dgm:t>
        <a:bodyPr/>
        <a:lstStyle/>
        <a:p>
          <a:endParaRPr lang="ru-RU"/>
        </a:p>
      </dgm:t>
    </dgm:pt>
    <dgm:pt modelId="{A9666B16-0313-414B-A274-97D08A6B89A5}">
      <dgm:prSet phldrT="[Текст]" phldr="1"/>
      <dgm:spPr/>
      <dgm:t>
        <a:bodyPr/>
        <a:lstStyle/>
        <a:p>
          <a:endParaRPr lang="ru-RU" dirty="0"/>
        </a:p>
      </dgm:t>
    </dgm:pt>
    <dgm:pt modelId="{A9F72740-E324-4436-99AE-DF3BA2FCE6D7}" type="parTrans" cxnId="{F9099038-90C8-4B46-A452-D3788C63757D}">
      <dgm:prSet/>
      <dgm:spPr/>
      <dgm:t>
        <a:bodyPr/>
        <a:lstStyle/>
        <a:p>
          <a:endParaRPr lang="ru-RU"/>
        </a:p>
      </dgm:t>
    </dgm:pt>
    <dgm:pt modelId="{D5C0173F-B061-434C-85D2-99479F4EC233}" type="sibTrans" cxnId="{F9099038-90C8-4B46-A452-D3788C63757D}">
      <dgm:prSet/>
      <dgm:spPr/>
      <dgm:t>
        <a:bodyPr/>
        <a:lstStyle/>
        <a:p>
          <a:endParaRPr lang="ru-RU"/>
        </a:p>
      </dgm:t>
    </dgm:pt>
    <dgm:pt modelId="{FAF951F1-F13E-4C2B-A52C-632D5135DB23}">
      <dgm:prSet phldrT="[Текст]" custT="1"/>
      <dgm:spPr/>
      <dgm:t>
        <a:bodyPr/>
        <a:lstStyle/>
        <a:p>
          <a:pPr rtl="0"/>
          <a:r>
            <a:rPr lang="ru-RU" sz="1600" b="0" dirty="0" smtClean="0"/>
            <a:t>Оказание медицинской помощи при остром инфаркте миокарда: 37 врачей</a:t>
          </a:r>
          <a:endParaRPr lang="ru-RU" sz="1600" dirty="0"/>
        </a:p>
      </dgm:t>
    </dgm:pt>
    <dgm:pt modelId="{A811F573-CEBB-456C-BD68-0C82818A0660}" type="parTrans" cxnId="{7412F6A9-E106-4C82-ADA1-EC2EE600D11B}">
      <dgm:prSet/>
      <dgm:spPr/>
      <dgm:t>
        <a:bodyPr/>
        <a:lstStyle/>
        <a:p>
          <a:endParaRPr lang="ru-RU"/>
        </a:p>
      </dgm:t>
    </dgm:pt>
    <dgm:pt modelId="{AF7EF2D3-876C-4BB0-BC8D-994A08B59AC6}" type="sibTrans" cxnId="{7412F6A9-E106-4C82-ADA1-EC2EE600D11B}">
      <dgm:prSet/>
      <dgm:spPr/>
      <dgm:t>
        <a:bodyPr/>
        <a:lstStyle/>
        <a:p>
          <a:endParaRPr lang="ru-RU"/>
        </a:p>
      </dgm:t>
    </dgm:pt>
    <dgm:pt modelId="{4C872AB0-2EC4-47A4-8D81-8134FED43C71}">
      <dgm:prSet phldrT="[Текст]" phldr="1"/>
      <dgm:spPr/>
      <dgm:t>
        <a:bodyPr/>
        <a:lstStyle/>
        <a:p>
          <a:endParaRPr lang="ru-RU" dirty="0"/>
        </a:p>
      </dgm:t>
    </dgm:pt>
    <dgm:pt modelId="{A375381E-4CD6-4C2E-822B-4537BFEB3EE2}" type="parTrans" cxnId="{7E8E561B-BAC7-4A0D-96CF-1A475FB3E3BA}">
      <dgm:prSet/>
      <dgm:spPr/>
      <dgm:t>
        <a:bodyPr/>
        <a:lstStyle/>
        <a:p>
          <a:endParaRPr lang="ru-RU"/>
        </a:p>
      </dgm:t>
    </dgm:pt>
    <dgm:pt modelId="{E82A7323-E35E-433F-B038-541CC5517404}" type="sibTrans" cxnId="{7E8E561B-BAC7-4A0D-96CF-1A475FB3E3BA}">
      <dgm:prSet/>
      <dgm:spPr/>
      <dgm:t>
        <a:bodyPr/>
        <a:lstStyle/>
        <a:p>
          <a:endParaRPr lang="ru-RU"/>
        </a:p>
      </dgm:t>
    </dgm:pt>
    <dgm:pt modelId="{151BCC28-E62E-4685-8036-49860D9E6864}">
      <dgm:prSet phldrT="[Текст]" custT="1"/>
      <dgm:spPr/>
      <dgm:t>
        <a:bodyPr/>
        <a:lstStyle/>
        <a:p>
          <a:pPr rtl="0"/>
          <a:r>
            <a:rPr lang="ru-RU" sz="1600" b="0" dirty="0" smtClean="0"/>
            <a:t>Управление острыми инсультами в РК: 70 врачей и 51 СМР</a:t>
          </a:r>
          <a:endParaRPr lang="ru-RU" sz="1600" dirty="0"/>
        </a:p>
      </dgm:t>
    </dgm:pt>
    <dgm:pt modelId="{54BA24E0-D0C2-445C-8BB3-6ACA9D812A25}" type="parTrans" cxnId="{4FB4BE2C-C3FC-4188-9367-EFD70B910239}">
      <dgm:prSet/>
      <dgm:spPr/>
      <dgm:t>
        <a:bodyPr/>
        <a:lstStyle/>
        <a:p>
          <a:endParaRPr lang="ru-RU"/>
        </a:p>
      </dgm:t>
    </dgm:pt>
    <dgm:pt modelId="{CE9FDDCE-6E0B-45E7-A0B6-7F17026DADB3}" type="sibTrans" cxnId="{4FB4BE2C-C3FC-4188-9367-EFD70B910239}">
      <dgm:prSet/>
      <dgm:spPr/>
      <dgm:t>
        <a:bodyPr/>
        <a:lstStyle/>
        <a:p>
          <a:endParaRPr lang="ru-RU"/>
        </a:p>
      </dgm:t>
    </dgm:pt>
    <dgm:pt modelId="{F4F94F14-A5A4-4462-A4C5-5A2DAC31CBF6}">
      <dgm:prSet phldrT="[Текст]" phldr="1"/>
      <dgm:spPr/>
      <dgm:t>
        <a:bodyPr/>
        <a:lstStyle/>
        <a:p>
          <a:endParaRPr lang="ru-RU" dirty="0"/>
        </a:p>
      </dgm:t>
    </dgm:pt>
    <dgm:pt modelId="{E0032BE7-5F98-42DD-B580-6A4D4B76D4D0}" type="sibTrans" cxnId="{647868D9-A0EF-48F5-B06F-2057D966EA91}">
      <dgm:prSet/>
      <dgm:spPr/>
      <dgm:t>
        <a:bodyPr/>
        <a:lstStyle/>
        <a:p>
          <a:endParaRPr lang="ru-RU"/>
        </a:p>
      </dgm:t>
    </dgm:pt>
    <dgm:pt modelId="{9C6F682B-575B-431B-9812-643C4AFD7854}" type="parTrans" cxnId="{647868D9-A0EF-48F5-B06F-2057D966EA91}">
      <dgm:prSet/>
      <dgm:spPr/>
      <dgm:t>
        <a:bodyPr/>
        <a:lstStyle/>
        <a:p>
          <a:endParaRPr lang="ru-RU"/>
        </a:p>
      </dgm:t>
    </dgm:pt>
    <dgm:pt modelId="{922DAD5B-F2FB-41F6-8401-FCE4D2B5979F}" type="pres">
      <dgm:prSet presAssocID="{4E65D9C1-18EB-4F84-AA17-22478CCA11B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0041B7-D4DC-46A9-AD16-C145FCA45E00}" type="pres">
      <dgm:prSet presAssocID="{F4F94F14-A5A4-4462-A4C5-5A2DAC31CBF6}" presName="composite" presStyleCnt="0"/>
      <dgm:spPr/>
    </dgm:pt>
    <dgm:pt modelId="{CBD964E0-3DDE-4FCA-A7BC-B4172D13696D}" type="pres">
      <dgm:prSet presAssocID="{F4F94F14-A5A4-4462-A4C5-5A2DAC31CBF6}" presName="parentText" presStyleLbl="alignNode1" presStyleIdx="0" presStyleCnt="3" custLinFactNeighborX="-1192" custLinFactNeighborY="-18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AD40E-52C6-462F-B854-9E081752A06F}" type="pres">
      <dgm:prSet presAssocID="{F4F94F14-A5A4-4462-A4C5-5A2DAC31CBF6}" presName="descendantText" presStyleLbl="alignAcc1" presStyleIdx="0" presStyleCnt="3" custScaleY="100098" custLinFactY="-100000" custLinFactNeighborX="47620" custLinFactNeighborY="-148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0A89D-2D32-4874-BCCD-DCC103D37CCC}" type="pres">
      <dgm:prSet presAssocID="{E0032BE7-5F98-42DD-B580-6A4D4B76D4D0}" presName="sp" presStyleCnt="0"/>
      <dgm:spPr/>
    </dgm:pt>
    <dgm:pt modelId="{6D63A63C-9698-420D-B75C-7DF62F40FC84}" type="pres">
      <dgm:prSet presAssocID="{A9666B16-0313-414B-A274-97D08A6B89A5}" presName="composite" presStyleCnt="0"/>
      <dgm:spPr/>
    </dgm:pt>
    <dgm:pt modelId="{A5897720-1432-4D42-B35F-7096D25F2BDA}" type="pres">
      <dgm:prSet presAssocID="{A9666B16-0313-414B-A274-97D08A6B89A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DC2D7-B1F7-4BA5-8BBA-838F3ED8DE81}" type="pres">
      <dgm:prSet presAssocID="{A9666B16-0313-414B-A274-97D08A6B89A5}" presName="descendantText" presStyleLbl="alignAcc1" presStyleIdx="1" presStyleCnt="3" custScaleY="93927" custLinFactNeighborY="-7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72B26-7154-4801-AC4B-4E9C4C04C87A}" type="pres">
      <dgm:prSet presAssocID="{D5C0173F-B061-434C-85D2-99479F4EC233}" presName="sp" presStyleCnt="0"/>
      <dgm:spPr/>
    </dgm:pt>
    <dgm:pt modelId="{4B56EC33-B746-49D6-8C08-8C62642B34A1}" type="pres">
      <dgm:prSet presAssocID="{4C872AB0-2EC4-47A4-8D81-8134FED43C71}" presName="composite" presStyleCnt="0"/>
      <dgm:spPr/>
    </dgm:pt>
    <dgm:pt modelId="{77AE6833-DF9E-4EA4-9A45-07129593E8B6}" type="pres">
      <dgm:prSet presAssocID="{4C872AB0-2EC4-47A4-8D81-8134FED43C71}" presName="parentText" presStyleLbl="alignNode1" presStyleIdx="2" presStyleCnt="3" custLinFactNeighborX="-1192" custLinFactNeighborY="253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E7C0C-39AE-4F61-924D-2660285ADFEE}" type="pres">
      <dgm:prSet presAssocID="{4C872AB0-2EC4-47A4-8D81-8134FED43C71}" presName="descendantText" presStyleLbl="alignAcc1" presStyleIdx="2" presStyleCnt="3" custScaleY="87636" custLinFactNeighborY="-14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881B5-5977-4319-89AE-B669C4390BFF}" type="presOf" srcId="{A9666B16-0313-414B-A274-97D08A6B89A5}" destId="{A5897720-1432-4D42-B35F-7096D25F2BDA}" srcOrd="0" destOrd="0" presId="urn:microsoft.com/office/officeart/2005/8/layout/chevron2"/>
    <dgm:cxn modelId="{F9099038-90C8-4B46-A452-D3788C63757D}" srcId="{4E65D9C1-18EB-4F84-AA17-22478CCA11BC}" destId="{A9666B16-0313-414B-A274-97D08A6B89A5}" srcOrd="1" destOrd="0" parTransId="{A9F72740-E324-4436-99AE-DF3BA2FCE6D7}" sibTransId="{D5C0173F-B061-434C-85D2-99479F4EC233}"/>
    <dgm:cxn modelId="{9A52CBF2-7FD6-4E82-84FA-0178C47187A7}" type="presOf" srcId="{FAF951F1-F13E-4C2B-A52C-632D5135DB23}" destId="{AACDC2D7-B1F7-4BA5-8BBA-838F3ED8DE81}" srcOrd="0" destOrd="0" presId="urn:microsoft.com/office/officeart/2005/8/layout/chevron2"/>
    <dgm:cxn modelId="{B4F15C97-1824-4C0C-88B1-7E975CF39A9C}" type="presOf" srcId="{151BCC28-E62E-4685-8036-49860D9E6864}" destId="{3F4E7C0C-39AE-4F61-924D-2660285ADFEE}" srcOrd="0" destOrd="0" presId="urn:microsoft.com/office/officeart/2005/8/layout/chevron2"/>
    <dgm:cxn modelId="{7842AA8D-195B-4F09-B470-9ACCA02BB320}" type="presOf" srcId="{4C872AB0-2EC4-47A4-8D81-8134FED43C71}" destId="{77AE6833-DF9E-4EA4-9A45-07129593E8B6}" srcOrd="0" destOrd="0" presId="urn:microsoft.com/office/officeart/2005/8/layout/chevron2"/>
    <dgm:cxn modelId="{4FB4BE2C-C3FC-4188-9367-EFD70B910239}" srcId="{4C872AB0-2EC4-47A4-8D81-8134FED43C71}" destId="{151BCC28-E62E-4685-8036-49860D9E6864}" srcOrd="0" destOrd="0" parTransId="{54BA24E0-D0C2-445C-8BB3-6ACA9D812A25}" sibTransId="{CE9FDDCE-6E0B-45E7-A0B6-7F17026DADB3}"/>
    <dgm:cxn modelId="{14D5802F-1F44-40C8-9E02-64786F77731C}" type="presOf" srcId="{410C92B7-225D-4F2E-BE9F-42616B472F8D}" destId="{F82AD40E-52C6-462F-B854-9E081752A06F}" srcOrd="0" destOrd="0" presId="urn:microsoft.com/office/officeart/2005/8/layout/chevron2"/>
    <dgm:cxn modelId="{7E8E561B-BAC7-4A0D-96CF-1A475FB3E3BA}" srcId="{4E65D9C1-18EB-4F84-AA17-22478CCA11BC}" destId="{4C872AB0-2EC4-47A4-8D81-8134FED43C71}" srcOrd="2" destOrd="0" parTransId="{A375381E-4CD6-4C2E-822B-4537BFEB3EE2}" sibTransId="{E82A7323-E35E-433F-B038-541CC5517404}"/>
    <dgm:cxn modelId="{F63FB3F4-4775-4942-BD80-2AB4371AB4A1}" type="presOf" srcId="{4E65D9C1-18EB-4F84-AA17-22478CCA11BC}" destId="{922DAD5B-F2FB-41F6-8401-FCE4D2B5979F}" srcOrd="0" destOrd="0" presId="urn:microsoft.com/office/officeart/2005/8/layout/chevron2"/>
    <dgm:cxn modelId="{7412F6A9-E106-4C82-ADA1-EC2EE600D11B}" srcId="{A9666B16-0313-414B-A274-97D08A6B89A5}" destId="{FAF951F1-F13E-4C2B-A52C-632D5135DB23}" srcOrd="0" destOrd="0" parTransId="{A811F573-CEBB-456C-BD68-0C82818A0660}" sibTransId="{AF7EF2D3-876C-4BB0-BC8D-994A08B59AC6}"/>
    <dgm:cxn modelId="{AC62BE39-F916-4976-AB1E-618176F97D87}" srcId="{F4F94F14-A5A4-4462-A4C5-5A2DAC31CBF6}" destId="{410C92B7-225D-4F2E-BE9F-42616B472F8D}" srcOrd="0" destOrd="0" parTransId="{6ED478E9-09C8-42C9-91FB-1EBF0EB8D236}" sibTransId="{052ABBEE-52B7-49F5-861B-499A9E457F57}"/>
    <dgm:cxn modelId="{647868D9-A0EF-48F5-B06F-2057D966EA91}" srcId="{4E65D9C1-18EB-4F84-AA17-22478CCA11BC}" destId="{F4F94F14-A5A4-4462-A4C5-5A2DAC31CBF6}" srcOrd="0" destOrd="0" parTransId="{9C6F682B-575B-431B-9812-643C4AFD7854}" sibTransId="{E0032BE7-5F98-42DD-B580-6A4D4B76D4D0}"/>
    <dgm:cxn modelId="{4E97B2C4-A462-477B-B5BC-A691BAE0CC93}" type="presOf" srcId="{F4F94F14-A5A4-4462-A4C5-5A2DAC31CBF6}" destId="{CBD964E0-3DDE-4FCA-A7BC-B4172D13696D}" srcOrd="0" destOrd="0" presId="urn:microsoft.com/office/officeart/2005/8/layout/chevron2"/>
    <dgm:cxn modelId="{858B2C75-C67F-40F2-A793-3DD23B102D00}" type="presParOf" srcId="{922DAD5B-F2FB-41F6-8401-FCE4D2B5979F}" destId="{340041B7-D4DC-46A9-AD16-C145FCA45E00}" srcOrd="0" destOrd="0" presId="urn:microsoft.com/office/officeart/2005/8/layout/chevron2"/>
    <dgm:cxn modelId="{9DD82043-5C6F-41C3-BB61-34156D717A87}" type="presParOf" srcId="{340041B7-D4DC-46A9-AD16-C145FCA45E00}" destId="{CBD964E0-3DDE-4FCA-A7BC-B4172D13696D}" srcOrd="0" destOrd="0" presId="urn:microsoft.com/office/officeart/2005/8/layout/chevron2"/>
    <dgm:cxn modelId="{3B37C773-7513-4A2C-8153-F9E227910294}" type="presParOf" srcId="{340041B7-D4DC-46A9-AD16-C145FCA45E00}" destId="{F82AD40E-52C6-462F-B854-9E081752A06F}" srcOrd="1" destOrd="0" presId="urn:microsoft.com/office/officeart/2005/8/layout/chevron2"/>
    <dgm:cxn modelId="{CFC67410-7C72-4799-A45B-5E240C56DBCB}" type="presParOf" srcId="{922DAD5B-F2FB-41F6-8401-FCE4D2B5979F}" destId="{DE00A89D-2D32-4874-BCCD-DCC103D37CCC}" srcOrd="1" destOrd="0" presId="urn:microsoft.com/office/officeart/2005/8/layout/chevron2"/>
    <dgm:cxn modelId="{9D478798-BBB4-42E5-AF09-5AA06A9A4881}" type="presParOf" srcId="{922DAD5B-F2FB-41F6-8401-FCE4D2B5979F}" destId="{6D63A63C-9698-420D-B75C-7DF62F40FC84}" srcOrd="2" destOrd="0" presId="urn:microsoft.com/office/officeart/2005/8/layout/chevron2"/>
    <dgm:cxn modelId="{97F533A2-A6E5-4611-B3DF-6A5F2B07313D}" type="presParOf" srcId="{6D63A63C-9698-420D-B75C-7DF62F40FC84}" destId="{A5897720-1432-4D42-B35F-7096D25F2BDA}" srcOrd="0" destOrd="0" presId="urn:microsoft.com/office/officeart/2005/8/layout/chevron2"/>
    <dgm:cxn modelId="{776A203D-7EF0-45A7-9206-B2B7BA2DA3AC}" type="presParOf" srcId="{6D63A63C-9698-420D-B75C-7DF62F40FC84}" destId="{AACDC2D7-B1F7-4BA5-8BBA-838F3ED8DE81}" srcOrd="1" destOrd="0" presId="urn:microsoft.com/office/officeart/2005/8/layout/chevron2"/>
    <dgm:cxn modelId="{708CEF23-F9C7-4446-A946-700DA3578C86}" type="presParOf" srcId="{922DAD5B-F2FB-41F6-8401-FCE4D2B5979F}" destId="{7AB72B26-7154-4801-AC4B-4E9C4C04C87A}" srcOrd="3" destOrd="0" presId="urn:microsoft.com/office/officeart/2005/8/layout/chevron2"/>
    <dgm:cxn modelId="{E2545C4D-2DAB-481E-B110-79850BC2DAB3}" type="presParOf" srcId="{922DAD5B-F2FB-41F6-8401-FCE4D2B5979F}" destId="{4B56EC33-B746-49D6-8C08-8C62642B34A1}" srcOrd="4" destOrd="0" presId="urn:microsoft.com/office/officeart/2005/8/layout/chevron2"/>
    <dgm:cxn modelId="{F02B9E21-1EAF-4B0C-8FF5-AEE96278E066}" type="presParOf" srcId="{4B56EC33-B746-49D6-8C08-8C62642B34A1}" destId="{77AE6833-DF9E-4EA4-9A45-07129593E8B6}" srcOrd="0" destOrd="0" presId="urn:microsoft.com/office/officeart/2005/8/layout/chevron2"/>
    <dgm:cxn modelId="{7F5A3394-8517-4E76-90AE-675D9BF1C25C}" type="presParOf" srcId="{4B56EC33-B746-49D6-8C08-8C62642B34A1}" destId="{3F4E7C0C-39AE-4F61-924D-2660285ADF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B3BEAB-4F89-4769-A7EA-A34192DD965C}" type="doc">
      <dgm:prSet loTypeId="urn:microsoft.com/office/officeart/2005/8/layout/vList4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DF8BD5A-0597-4340-9A68-FA9AB8B9FE39}">
      <dgm:prSet custT="1"/>
      <dgm:spPr>
        <a:ln w="28575">
          <a:solidFill>
            <a:srgbClr val="396497"/>
          </a:solidFill>
        </a:ln>
      </dgm:spPr>
      <dgm:t>
        <a:bodyPr/>
        <a:lstStyle/>
        <a:p>
          <a:pPr rtl="0"/>
          <a:r>
            <a:rPr lang="ru-RU" sz="1600" dirty="0" smtClean="0"/>
            <a:t>Всего – 5 </a:t>
          </a:r>
          <a:r>
            <a:rPr lang="en-US" sz="1600" dirty="0" smtClean="0"/>
            <a:t>285 </a:t>
          </a:r>
          <a:r>
            <a:rPr lang="ru-RU" sz="1600" dirty="0" smtClean="0"/>
            <a:t>врачей </a:t>
          </a:r>
          <a:endParaRPr lang="ru-RU" sz="1600" dirty="0"/>
        </a:p>
      </dgm:t>
    </dgm:pt>
    <dgm:pt modelId="{E45C38BE-49DA-4B57-B3DB-62E44702D863}" type="parTrans" cxnId="{66C37B9C-4E7E-4F2B-AD4C-4BC2A5785EC1}">
      <dgm:prSet/>
      <dgm:spPr/>
      <dgm:t>
        <a:bodyPr/>
        <a:lstStyle/>
        <a:p>
          <a:endParaRPr lang="ru-RU" sz="1600"/>
        </a:p>
      </dgm:t>
    </dgm:pt>
    <dgm:pt modelId="{A524B3D1-E647-4026-8170-98B82D3A6F25}" type="sibTrans" cxnId="{66C37B9C-4E7E-4F2B-AD4C-4BC2A5785EC1}">
      <dgm:prSet/>
      <dgm:spPr/>
      <dgm:t>
        <a:bodyPr/>
        <a:lstStyle/>
        <a:p>
          <a:endParaRPr lang="ru-RU" sz="1600"/>
        </a:p>
      </dgm:t>
    </dgm:pt>
    <dgm:pt modelId="{6352A839-58B2-45FF-A294-05BD1E467070}">
      <dgm:prSet custT="1"/>
      <dgm:spPr>
        <a:ln w="28575">
          <a:solidFill>
            <a:srgbClr val="396497"/>
          </a:solidFill>
        </a:ln>
      </dgm:spPr>
      <dgm:t>
        <a:bodyPr/>
        <a:lstStyle/>
        <a:p>
          <a:pPr rtl="0"/>
          <a:r>
            <a:rPr lang="ru-RU" sz="1600" dirty="0" smtClean="0"/>
            <a:t>Переподготовка – 100 врачей </a:t>
          </a:r>
        </a:p>
        <a:p>
          <a:pPr rtl="0"/>
          <a:r>
            <a:rPr lang="ru-RU" sz="1600" dirty="0" smtClean="0"/>
            <a:t>Госзаказ – 51 врач</a:t>
          </a:r>
        </a:p>
        <a:p>
          <a:pPr rtl="0"/>
          <a:r>
            <a:rPr lang="ru-RU" sz="1600" dirty="0" smtClean="0"/>
            <a:t>Хоздоговор – 49 врачей </a:t>
          </a:r>
          <a:endParaRPr lang="ru-RU" sz="1600" dirty="0"/>
        </a:p>
      </dgm:t>
    </dgm:pt>
    <dgm:pt modelId="{D452B43A-9A8A-455A-9B8D-6C28210D70E7}" type="parTrans" cxnId="{18F22FE1-813D-4CC4-98AF-0468067B5F44}">
      <dgm:prSet/>
      <dgm:spPr/>
      <dgm:t>
        <a:bodyPr/>
        <a:lstStyle/>
        <a:p>
          <a:endParaRPr lang="ru-RU" sz="1600"/>
        </a:p>
      </dgm:t>
    </dgm:pt>
    <dgm:pt modelId="{DAA11046-B7CD-47A7-873F-28C4C8FAA631}" type="sibTrans" cxnId="{18F22FE1-813D-4CC4-98AF-0468067B5F44}">
      <dgm:prSet/>
      <dgm:spPr/>
      <dgm:t>
        <a:bodyPr/>
        <a:lstStyle/>
        <a:p>
          <a:endParaRPr lang="ru-RU" sz="1600"/>
        </a:p>
      </dgm:t>
    </dgm:pt>
    <dgm:pt modelId="{1BEB352F-C083-4D0E-81F0-EDAB80C8B63F}">
      <dgm:prSet custT="1"/>
      <dgm:spPr>
        <a:ln w="28575">
          <a:solidFill>
            <a:srgbClr val="396497"/>
          </a:solidFill>
        </a:ln>
      </dgm:spPr>
      <dgm:t>
        <a:bodyPr/>
        <a:lstStyle/>
        <a:p>
          <a:pPr rtl="0"/>
          <a:r>
            <a:rPr lang="ru-RU" sz="1600" dirty="0" smtClean="0"/>
            <a:t>Повышение квалификации – 1 516 врачей</a:t>
          </a:r>
        </a:p>
        <a:p>
          <a:pPr rtl="0"/>
          <a:r>
            <a:rPr lang="ru-RU" sz="1600" dirty="0" smtClean="0"/>
            <a:t>Госзаказ – 528 врачей</a:t>
          </a:r>
        </a:p>
        <a:p>
          <a:pPr rtl="0"/>
          <a:r>
            <a:rPr lang="ru-RU" sz="1600" dirty="0" smtClean="0"/>
            <a:t>Хоздоговор – 988 врачей</a:t>
          </a:r>
          <a:endParaRPr lang="ru-RU" sz="1600" dirty="0"/>
        </a:p>
      </dgm:t>
    </dgm:pt>
    <dgm:pt modelId="{BC51B2C1-1B71-43C0-A00A-AE6A8101359C}" type="parTrans" cxnId="{F397405D-6D67-483B-8754-8C154A5C89DE}">
      <dgm:prSet/>
      <dgm:spPr/>
      <dgm:t>
        <a:bodyPr/>
        <a:lstStyle/>
        <a:p>
          <a:endParaRPr lang="ru-RU" sz="1600"/>
        </a:p>
      </dgm:t>
    </dgm:pt>
    <dgm:pt modelId="{E218A498-2076-46B9-8562-8BECD9299443}" type="sibTrans" cxnId="{F397405D-6D67-483B-8754-8C154A5C89DE}">
      <dgm:prSet/>
      <dgm:spPr/>
      <dgm:t>
        <a:bodyPr/>
        <a:lstStyle/>
        <a:p>
          <a:endParaRPr lang="ru-RU" sz="1600"/>
        </a:p>
      </dgm:t>
    </dgm:pt>
    <dgm:pt modelId="{F190B21C-BC28-4824-B769-1234CDD54051}">
      <dgm:prSet custT="1"/>
      <dgm:spPr>
        <a:ln w="28575">
          <a:solidFill>
            <a:srgbClr val="396497"/>
          </a:solidFill>
        </a:ln>
      </dgm:spPr>
      <dgm:t>
        <a:bodyPr/>
        <a:lstStyle/>
        <a:p>
          <a:pPr rtl="0"/>
          <a:r>
            <a:rPr lang="ru-RU" sz="1600" dirty="0" smtClean="0"/>
            <a:t>Мастер-классы – 723 врачей</a:t>
          </a:r>
          <a:endParaRPr lang="ru-RU" sz="1600" dirty="0"/>
        </a:p>
      </dgm:t>
    </dgm:pt>
    <dgm:pt modelId="{959C2DBF-31BE-4671-9CCA-47EC56BF45A4}" type="parTrans" cxnId="{8A7AB03B-20D0-4EE7-BC6E-3BF3B8E4F55E}">
      <dgm:prSet/>
      <dgm:spPr/>
      <dgm:t>
        <a:bodyPr/>
        <a:lstStyle/>
        <a:p>
          <a:endParaRPr lang="ru-RU" sz="1600"/>
        </a:p>
      </dgm:t>
    </dgm:pt>
    <dgm:pt modelId="{EB01D139-2599-4E8D-8F15-DB6C05B5AFC7}" type="sibTrans" cxnId="{8A7AB03B-20D0-4EE7-BC6E-3BF3B8E4F55E}">
      <dgm:prSet/>
      <dgm:spPr/>
      <dgm:t>
        <a:bodyPr/>
        <a:lstStyle/>
        <a:p>
          <a:endParaRPr lang="ru-RU" sz="1600"/>
        </a:p>
      </dgm:t>
    </dgm:pt>
    <dgm:pt modelId="{A3039D71-ECCE-41D9-9896-761C2EC99ABA}">
      <dgm:prSet custT="1"/>
      <dgm:spPr>
        <a:ln w="28575">
          <a:solidFill>
            <a:srgbClr val="396497"/>
          </a:solidFill>
        </a:ln>
      </dgm:spPr>
      <dgm:t>
        <a:bodyPr/>
        <a:lstStyle/>
        <a:p>
          <a:pPr rtl="0"/>
          <a:r>
            <a:rPr lang="ru-RU" sz="1600" dirty="0" smtClean="0"/>
            <a:t>Обучающие семинары – 2 946 врачей</a:t>
          </a:r>
          <a:endParaRPr lang="ru-RU" sz="1600" dirty="0"/>
        </a:p>
      </dgm:t>
    </dgm:pt>
    <dgm:pt modelId="{E28F5D73-4FBD-4E45-9854-E90E91B1360B}" type="parTrans" cxnId="{3EE5D7D2-A8BD-4FD0-B317-A3449E6A4F3D}">
      <dgm:prSet/>
      <dgm:spPr/>
      <dgm:t>
        <a:bodyPr/>
        <a:lstStyle/>
        <a:p>
          <a:endParaRPr lang="ru-RU" sz="1600"/>
        </a:p>
      </dgm:t>
    </dgm:pt>
    <dgm:pt modelId="{6F59FB72-CBED-4602-9986-D0445411AD6C}" type="sibTrans" cxnId="{3EE5D7D2-A8BD-4FD0-B317-A3449E6A4F3D}">
      <dgm:prSet/>
      <dgm:spPr/>
      <dgm:t>
        <a:bodyPr/>
        <a:lstStyle/>
        <a:p>
          <a:endParaRPr lang="ru-RU" sz="1600"/>
        </a:p>
      </dgm:t>
    </dgm:pt>
    <dgm:pt modelId="{6A993AC4-3191-4B4D-B622-C86B460D29F1}" type="pres">
      <dgm:prSet presAssocID="{03B3BEAB-4F89-4769-A7EA-A34192DD965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F817D1-DFD4-4F74-994E-CF0B6006220E}" type="pres">
      <dgm:prSet presAssocID="{8DF8BD5A-0597-4340-9A68-FA9AB8B9FE39}" presName="comp" presStyleCnt="0"/>
      <dgm:spPr/>
    </dgm:pt>
    <dgm:pt modelId="{976E664B-4D04-44E2-8C51-7CDD98DBED71}" type="pres">
      <dgm:prSet presAssocID="{8DF8BD5A-0597-4340-9A68-FA9AB8B9FE39}" presName="box" presStyleLbl="node1" presStyleIdx="0" presStyleCnt="5"/>
      <dgm:spPr/>
      <dgm:t>
        <a:bodyPr/>
        <a:lstStyle/>
        <a:p>
          <a:endParaRPr lang="ru-RU"/>
        </a:p>
      </dgm:t>
    </dgm:pt>
    <dgm:pt modelId="{F6F877FD-811C-40D6-A26E-2452BF481BA1}" type="pres">
      <dgm:prSet presAssocID="{8DF8BD5A-0597-4340-9A68-FA9AB8B9FE39}" presName="img" presStyleLbl="fgImgPlace1" presStyleIdx="0" presStyleCnt="5" custScaleY="100869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688" t="-4981" r="4930" b="-8975"/>
          </a:stretch>
        </a:blipFill>
      </dgm:spPr>
      <dgm:t>
        <a:bodyPr/>
        <a:lstStyle/>
        <a:p>
          <a:endParaRPr lang="ru-RU"/>
        </a:p>
      </dgm:t>
    </dgm:pt>
    <dgm:pt modelId="{D32296F6-32E4-466E-8E39-CF2DF2228C47}" type="pres">
      <dgm:prSet presAssocID="{8DF8BD5A-0597-4340-9A68-FA9AB8B9FE3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E6FED-BD4C-436E-9278-CDA5DD0C7DC3}" type="pres">
      <dgm:prSet presAssocID="{A524B3D1-E647-4026-8170-98B82D3A6F25}" presName="spacer" presStyleCnt="0"/>
      <dgm:spPr/>
    </dgm:pt>
    <dgm:pt modelId="{7B8C99F0-5B41-4EA9-910E-7A676F752461}" type="pres">
      <dgm:prSet presAssocID="{6352A839-58B2-45FF-A294-05BD1E467070}" presName="comp" presStyleCnt="0"/>
      <dgm:spPr/>
    </dgm:pt>
    <dgm:pt modelId="{DB85BA46-0019-42A4-89EB-13E003C52F25}" type="pres">
      <dgm:prSet presAssocID="{6352A839-58B2-45FF-A294-05BD1E467070}" presName="box" presStyleLbl="node1" presStyleIdx="1" presStyleCnt="5"/>
      <dgm:spPr/>
      <dgm:t>
        <a:bodyPr/>
        <a:lstStyle/>
        <a:p>
          <a:endParaRPr lang="ru-RU"/>
        </a:p>
      </dgm:t>
    </dgm:pt>
    <dgm:pt modelId="{C0450B9B-8C40-4C9C-A587-E4318A1FDA95}" type="pres">
      <dgm:prSet presAssocID="{6352A839-58B2-45FF-A294-05BD1E467070}" presName="img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2" t="-568" r="2755" b="2088"/>
          </a:stretch>
        </a:blipFill>
      </dgm:spPr>
      <dgm:t>
        <a:bodyPr/>
        <a:lstStyle/>
        <a:p>
          <a:endParaRPr lang="ru-RU"/>
        </a:p>
      </dgm:t>
    </dgm:pt>
    <dgm:pt modelId="{FCF6474E-6E92-40C6-90E5-91254519D3F5}" type="pres">
      <dgm:prSet presAssocID="{6352A839-58B2-45FF-A294-05BD1E46707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F1BE4-0524-4A0D-8972-0CE61F14989F}" type="pres">
      <dgm:prSet presAssocID="{DAA11046-B7CD-47A7-873F-28C4C8FAA631}" presName="spacer" presStyleCnt="0"/>
      <dgm:spPr/>
    </dgm:pt>
    <dgm:pt modelId="{81993FFB-A92D-4DCB-A199-739DCDCBE4CC}" type="pres">
      <dgm:prSet presAssocID="{1BEB352F-C083-4D0E-81F0-EDAB80C8B63F}" presName="comp" presStyleCnt="0"/>
      <dgm:spPr/>
    </dgm:pt>
    <dgm:pt modelId="{9BCF78F1-FC0F-4C0C-845A-D7B23C50DFE9}" type="pres">
      <dgm:prSet presAssocID="{1BEB352F-C083-4D0E-81F0-EDAB80C8B63F}" presName="box" presStyleLbl="node1" presStyleIdx="2" presStyleCnt="5"/>
      <dgm:spPr/>
      <dgm:t>
        <a:bodyPr/>
        <a:lstStyle/>
        <a:p>
          <a:endParaRPr lang="ru-RU"/>
        </a:p>
      </dgm:t>
    </dgm:pt>
    <dgm:pt modelId="{E1A4F51D-2D50-4020-BEA8-8D17D89E07D1}" type="pres">
      <dgm:prSet presAssocID="{1BEB352F-C083-4D0E-81F0-EDAB80C8B63F}" presName="img" presStyleLbl="fgImgPlace1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52" t="-2457" r="-6536" b="-69513"/>
          </a:stretch>
        </a:blipFill>
      </dgm:spPr>
      <dgm:t>
        <a:bodyPr/>
        <a:lstStyle/>
        <a:p>
          <a:endParaRPr lang="ru-RU"/>
        </a:p>
      </dgm:t>
    </dgm:pt>
    <dgm:pt modelId="{E1934E0A-5FD0-4491-A233-853A4EF8B162}" type="pres">
      <dgm:prSet presAssocID="{1BEB352F-C083-4D0E-81F0-EDAB80C8B63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D9AA5-0C87-4C76-AAFD-129383C0665F}" type="pres">
      <dgm:prSet presAssocID="{E218A498-2076-46B9-8562-8BECD9299443}" presName="spacer" presStyleCnt="0"/>
      <dgm:spPr/>
    </dgm:pt>
    <dgm:pt modelId="{B2325234-F8EE-416C-92C5-F400959466D5}" type="pres">
      <dgm:prSet presAssocID="{F190B21C-BC28-4824-B769-1234CDD54051}" presName="comp" presStyleCnt="0"/>
      <dgm:spPr/>
    </dgm:pt>
    <dgm:pt modelId="{C5E7167E-D3E3-4668-93F0-25B0A447FB47}" type="pres">
      <dgm:prSet presAssocID="{F190B21C-BC28-4824-B769-1234CDD54051}" presName="box" presStyleLbl="node1" presStyleIdx="3" presStyleCnt="5"/>
      <dgm:spPr/>
      <dgm:t>
        <a:bodyPr/>
        <a:lstStyle/>
        <a:p>
          <a:endParaRPr lang="ru-RU"/>
        </a:p>
      </dgm:t>
    </dgm:pt>
    <dgm:pt modelId="{2CC47B65-E3C7-40C4-86BC-11168610DE44}" type="pres">
      <dgm:prSet presAssocID="{F190B21C-BC28-4824-B769-1234CDD54051}" presName="img" presStyleLbl="f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55" t="-1116" r="-1" b="-61000"/>
          </a:stretch>
        </a:blipFill>
      </dgm:spPr>
      <dgm:t>
        <a:bodyPr/>
        <a:lstStyle/>
        <a:p>
          <a:endParaRPr lang="ru-RU"/>
        </a:p>
      </dgm:t>
    </dgm:pt>
    <dgm:pt modelId="{A946FBCE-4546-49E7-A187-DD99CB16A085}" type="pres">
      <dgm:prSet presAssocID="{F190B21C-BC28-4824-B769-1234CDD5405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5F475-A1EB-4F43-86FC-7F539A258CBC}" type="pres">
      <dgm:prSet presAssocID="{EB01D139-2599-4E8D-8F15-DB6C05B5AFC7}" presName="spacer" presStyleCnt="0"/>
      <dgm:spPr/>
    </dgm:pt>
    <dgm:pt modelId="{FDC55461-B37C-4B50-91A6-026AFA5792BB}" type="pres">
      <dgm:prSet presAssocID="{A3039D71-ECCE-41D9-9896-761C2EC99ABA}" presName="comp" presStyleCnt="0"/>
      <dgm:spPr/>
    </dgm:pt>
    <dgm:pt modelId="{824A2131-212E-44DD-8EDC-2D2D072525F4}" type="pres">
      <dgm:prSet presAssocID="{A3039D71-ECCE-41D9-9896-761C2EC99ABA}" presName="box" presStyleLbl="node1" presStyleIdx="4" presStyleCnt="5"/>
      <dgm:spPr/>
      <dgm:t>
        <a:bodyPr/>
        <a:lstStyle/>
        <a:p>
          <a:endParaRPr lang="ru-RU"/>
        </a:p>
      </dgm:t>
    </dgm:pt>
    <dgm:pt modelId="{98292550-7482-4BE3-8DAA-D04AB0264CBA}" type="pres">
      <dgm:prSet presAssocID="{A3039D71-ECCE-41D9-9896-761C2EC99ABA}" presName="img" presStyleLbl="fgImgPlace1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" t="-1286" r="2030" b="-16462"/>
          </a:stretch>
        </a:blipFill>
      </dgm:spPr>
      <dgm:t>
        <a:bodyPr/>
        <a:lstStyle/>
        <a:p>
          <a:endParaRPr lang="ru-RU"/>
        </a:p>
      </dgm:t>
    </dgm:pt>
    <dgm:pt modelId="{18691DFD-5B40-4EEC-94B4-10C4E15E4CE9}" type="pres">
      <dgm:prSet presAssocID="{A3039D71-ECCE-41D9-9896-761C2EC99ABA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D3BAD-C74C-49AC-818F-BC20BE00D488}" type="presOf" srcId="{1BEB352F-C083-4D0E-81F0-EDAB80C8B63F}" destId="{9BCF78F1-FC0F-4C0C-845A-D7B23C50DFE9}" srcOrd="0" destOrd="0" presId="urn:microsoft.com/office/officeart/2005/8/layout/vList4"/>
    <dgm:cxn modelId="{F397405D-6D67-483B-8754-8C154A5C89DE}" srcId="{03B3BEAB-4F89-4769-A7EA-A34192DD965C}" destId="{1BEB352F-C083-4D0E-81F0-EDAB80C8B63F}" srcOrd="2" destOrd="0" parTransId="{BC51B2C1-1B71-43C0-A00A-AE6A8101359C}" sibTransId="{E218A498-2076-46B9-8562-8BECD9299443}"/>
    <dgm:cxn modelId="{66C37B9C-4E7E-4F2B-AD4C-4BC2A5785EC1}" srcId="{03B3BEAB-4F89-4769-A7EA-A34192DD965C}" destId="{8DF8BD5A-0597-4340-9A68-FA9AB8B9FE39}" srcOrd="0" destOrd="0" parTransId="{E45C38BE-49DA-4B57-B3DB-62E44702D863}" sibTransId="{A524B3D1-E647-4026-8170-98B82D3A6F25}"/>
    <dgm:cxn modelId="{4423C572-5DDC-4142-82E2-E930B52A6AE5}" type="presOf" srcId="{6352A839-58B2-45FF-A294-05BD1E467070}" destId="{FCF6474E-6E92-40C6-90E5-91254519D3F5}" srcOrd="1" destOrd="0" presId="urn:microsoft.com/office/officeart/2005/8/layout/vList4"/>
    <dgm:cxn modelId="{18F22FE1-813D-4CC4-98AF-0468067B5F44}" srcId="{03B3BEAB-4F89-4769-A7EA-A34192DD965C}" destId="{6352A839-58B2-45FF-A294-05BD1E467070}" srcOrd="1" destOrd="0" parTransId="{D452B43A-9A8A-455A-9B8D-6C28210D70E7}" sibTransId="{DAA11046-B7CD-47A7-873F-28C4C8FAA631}"/>
    <dgm:cxn modelId="{41953A2D-C76C-4477-9D42-FE407197C9EB}" type="presOf" srcId="{1BEB352F-C083-4D0E-81F0-EDAB80C8B63F}" destId="{E1934E0A-5FD0-4491-A233-853A4EF8B162}" srcOrd="1" destOrd="0" presId="urn:microsoft.com/office/officeart/2005/8/layout/vList4"/>
    <dgm:cxn modelId="{E37C6369-4A00-4A90-A0B1-8660D384F9F8}" type="presOf" srcId="{F190B21C-BC28-4824-B769-1234CDD54051}" destId="{A946FBCE-4546-49E7-A187-DD99CB16A085}" srcOrd="1" destOrd="0" presId="urn:microsoft.com/office/officeart/2005/8/layout/vList4"/>
    <dgm:cxn modelId="{DFAD7F95-78D2-47FA-98C4-B4F000740955}" type="presOf" srcId="{A3039D71-ECCE-41D9-9896-761C2EC99ABA}" destId="{18691DFD-5B40-4EEC-94B4-10C4E15E4CE9}" srcOrd="1" destOrd="0" presId="urn:microsoft.com/office/officeart/2005/8/layout/vList4"/>
    <dgm:cxn modelId="{13353EFB-28A8-482C-9955-D10E7CE0BE5E}" type="presOf" srcId="{A3039D71-ECCE-41D9-9896-761C2EC99ABA}" destId="{824A2131-212E-44DD-8EDC-2D2D072525F4}" srcOrd="0" destOrd="0" presId="urn:microsoft.com/office/officeart/2005/8/layout/vList4"/>
    <dgm:cxn modelId="{C2C18A2C-6DEA-464E-9FD0-6E8284240787}" type="presOf" srcId="{F190B21C-BC28-4824-B769-1234CDD54051}" destId="{C5E7167E-D3E3-4668-93F0-25B0A447FB47}" srcOrd="0" destOrd="0" presId="urn:microsoft.com/office/officeart/2005/8/layout/vList4"/>
    <dgm:cxn modelId="{3EE5D7D2-A8BD-4FD0-B317-A3449E6A4F3D}" srcId="{03B3BEAB-4F89-4769-A7EA-A34192DD965C}" destId="{A3039D71-ECCE-41D9-9896-761C2EC99ABA}" srcOrd="4" destOrd="0" parTransId="{E28F5D73-4FBD-4E45-9854-E90E91B1360B}" sibTransId="{6F59FB72-CBED-4602-9986-D0445411AD6C}"/>
    <dgm:cxn modelId="{B62E5FF3-1AC0-4ADF-8651-CBAEBD2697E9}" type="presOf" srcId="{6352A839-58B2-45FF-A294-05BD1E467070}" destId="{DB85BA46-0019-42A4-89EB-13E003C52F25}" srcOrd="0" destOrd="0" presId="urn:microsoft.com/office/officeart/2005/8/layout/vList4"/>
    <dgm:cxn modelId="{423C6C11-B8A1-489C-86F7-8F95DDAAAF4D}" type="presOf" srcId="{8DF8BD5A-0597-4340-9A68-FA9AB8B9FE39}" destId="{976E664B-4D04-44E2-8C51-7CDD98DBED71}" srcOrd="0" destOrd="0" presId="urn:microsoft.com/office/officeart/2005/8/layout/vList4"/>
    <dgm:cxn modelId="{9CBDCA47-4DF1-4C84-BB99-CC7C1E3A82F6}" type="presOf" srcId="{8DF8BD5A-0597-4340-9A68-FA9AB8B9FE39}" destId="{D32296F6-32E4-466E-8E39-CF2DF2228C47}" srcOrd="1" destOrd="0" presId="urn:microsoft.com/office/officeart/2005/8/layout/vList4"/>
    <dgm:cxn modelId="{8A7AB03B-20D0-4EE7-BC6E-3BF3B8E4F55E}" srcId="{03B3BEAB-4F89-4769-A7EA-A34192DD965C}" destId="{F190B21C-BC28-4824-B769-1234CDD54051}" srcOrd="3" destOrd="0" parTransId="{959C2DBF-31BE-4671-9CCA-47EC56BF45A4}" sibTransId="{EB01D139-2599-4E8D-8F15-DB6C05B5AFC7}"/>
    <dgm:cxn modelId="{1C505297-BF89-4DB2-AFE8-E17E35B48320}" type="presOf" srcId="{03B3BEAB-4F89-4769-A7EA-A34192DD965C}" destId="{6A993AC4-3191-4B4D-B622-C86B460D29F1}" srcOrd="0" destOrd="0" presId="urn:microsoft.com/office/officeart/2005/8/layout/vList4"/>
    <dgm:cxn modelId="{FF691026-71A8-4423-A593-BCC5E03E6E07}" type="presParOf" srcId="{6A993AC4-3191-4B4D-B622-C86B460D29F1}" destId="{8BF817D1-DFD4-4F74-994E-CF0B6006220E}" srcOrd="0" destOrd="0" presId="urn:microsoft.com/office/officeart/2005/8/layout/vList4"/>
    <dgm:cxn modelId="{AD24C156-91C0-47EF-9324-6CA6D4B70678}" type="presParOf" srcId="{8BF817D1-DFD4-4F74-994E-CF0B6006220E}" destId="{976E664B-4D04-44E2-8C51-7CDD98DBED71}" srcOrd="0" destOrd="0" presId="urn:microsoft.com/office/officeart/2005/8/layout/vList4"/>
    <dgm:cxn modelId="{0CAA1709-49EF-41DD-A5E7-A21D4FD4A05A}" type="presParOf" srcId="{8BF817D1-DFD4-4F74-994E-CF0B6006220E}" destId="{F6F877FD-811C-40D6-A26E-2452BF481BA1}" srcOrd="1" destOrd="0" presId="urn:microsoft.com/office/officeart/2005/8/layout/vList4"/>
    <dgm:cxn modelId="{26B40781-CFDA-47CD-9406-37771EB60CA3}" type="presParOf" srcId="{8BF817D1-DFD4-4F74-994E-CF0B6006220E}" destId="{D32296F6-32E4-466E-8E39-CF2DF2228C47}" srcOrd="2" destOrd="0" presId="urn:microsoft.com/office/officeart/2005/8/layout/vList4"/>
    <dgm:cxn modelId="{49E4D8B4-587D-46CA-837D-5984C7C5C747}" type="presParOf" srcId="{6A993AC4-3191-4B4D-B622-C86B460D29F1}" destId="{DD6E6FED-BD4C-436E-9278-CDA5DD0C7DC3}" srcOrd="1" destOrd="0" presId="urn:microsoft.com/office/officeart/2005/8/layout/vList4"/>
    <dgm:cxn modelId="{1E4BF209-FDA4-45FD-952D-B9FEC3D54AA8}" type="presParOf" srcId="{6A993AC4-3191-4B4D-B622-C86B460D29F1}" destId="{7B8C99F0-5B41-4EA9-910E-7A676F752461}" srcOrd="2" destOrd="0" presId="urn:microsoft.com/office/officeart/2005/8/layout/vList4"/>
    <dgm:cxn modelId="{79FF3DF2-8380-4C43-857D-397D7E0A6871}" type="presParOf" srcId="{7B8C99F0-5B41-4EA9-910E-7A676F752461}" destId="{DB85BA46-0019-42A4-89EB-13E003C52F25}" srcOrd="0" destOrd="0" presId="urn:microsoft.com/office/officeart/2005/8/layout/vList4"/>
    <dgm:cxn modelId="{DEA88DFD-DFDD-4812-9FC4-7E6781D497B0}" type="presParOf" srcId="{7B8C99F0-5B41-4EA9-910E-7A676F752461}" destId="{C0450B9B-8C40-4C9C-A587-E4318A1FDA95}" srcOrd="1" destOrd="0" presId="urn:microsoft.com/office/officeart/2005/8/layout/vList4"/>
    <dgm:cxn modelId="{5345F339-3BBD-4A20-938D-0C10D844F55F}" type="presParOf" srcId="{7B8C99F0-5B41-4EA9-910E-7A676F752461}" destId="{FCF6474E-6E92-40C6-90E5-91254519D3F5}" srcOrd="2" destOrd="0" presId="urn:microsoft.com/office/officeart/2005/8/layout/vList4"/>
    <dgm:cxn modelId="{A3C6F55D-5164-46A0-A0B8-53E285734C8B}" type="presParOf" srcId="{6A993AC4-3191-4B4D-B622-C86B460D29F1}" destId="{504F1BE4-0524-4A0D-8972-0CE61F14989F}" srcOrd="3" destOrd="0" presId="urn:microsoft.com/office/officeart/2005/8/layout/vList4"/>
    <dgm:cxn modelId="{AE0C4391-A3EB-4104-A7B0-33409687AA38}" type="presParOf" srcId="{6A993AC4-3191-4B4D-B622-C86B460D29F1}" destId="{81993FFB-A92D-4DCB-A199-739DCDCBE4CC}" srcOrd="4" destOrd="0" presId="urn:microsoft.com/office/officeart/2005/8/layout/vList4"/>
    <dgm:cxn modelId="{A56E52F6-195C-467D-A934-7DA3F5302688}" type="presParOf" srcId="{81993FFB-A92D-4DCB-A199-739DCDCBE4CC}" destId="{9BCF78F1-FC0F-4C0C-845A-D7B23C50DFE9}" srcOrd="0" destOrd="0" presId="urn:microsoft.com/office/officeart/2005/8/layout/vList4"/>
    <dgm:cxn modelId="{616F2ED3-BFED-4D8B-B7E0-B3E3D88C6E4F}" type="presParOf" srcId="{81993FFB-A92D-4DCB-A199-739DCDCBE4CC}" destId="{E1A4F51D-2D50-4020-BEA8-8D17D89E07D1}" srcOrd="1" destOrd="0" presId="urn:microsoft.com/office/officeart/2005/8/layout/vList4"/>
    <dgm:cxn modelId="{D15CB8E9-F823-4E6C-9CEB-E917C04DE811}" type="presParOf" srcId="{81993FFB-A92D-4DCB-A199-739DCDCBE4CC}" destId="{E1934E0A-5FD0-4491-A233-853A4EF8B162}" srcOrd="2" destOrd="0" presId="urn:microsoft.com/office/officeart/2005/8/layout/vList4"/>
    <dgm:cxn modelId="{08C16F9C-2B07-4818-B6F7-BBC6AB68163C}" type="presParOf" srcId="{6A993AC4-3191-4B4D-B622-C86B460D29F1}" destId="{43BD9AA5-0C87-4C76-AAFD-129383C0665F}" srcOrd="5" destOrd="0" presId="urn:microsoft.com/office/officeart/2005/8/layout/vList4"/>
    <dgm:cxn modelId="{1C08CB4E-D56A-432C-9E0A-DD74335C738B}" type="presParOf" srcId="{6A993AC4-3191-4B4D-B622-C86B460D29F1}" destId="{B2325234-F8EE-416C-92C5-F400959466D5}" srcOrd="6" destOrd="0" presId="urn:microsoft.com/office/officeart/2005/8/layout/vList4"/>
    <dgm:cxn modelId="{BC6410EA-45E0-4F97-B36A-B8ACB9712766}" type="presParOf" srcId="{B2325234-F8EE-416C-92C5-F400959466D5}" destId="{C5E7167E-D3E3-4668-93F0-25B0A447FB47}" srcOrd="0" destOrd="0" presId="urn:microsoft.com/office/officeart/2005/8/layout/vList4"/>
    <dgm:cxn modelId="{4496477A-2E55-48F8-9939-A3866B6750E4}" type="presParOf" srcId="{B2325234-F8EE-416C-92C5-F400959466D5}" destId="{2CC47B65-E3C7-40C4-86BC-11168610DE44}" srcOrd="1" destOrd="0" presId="urn:microsoft.com/office/officeart/2005/8/layout/vList4"/>
    <dgm:cxn modelId="{91CE84D2-82E6-4911-8E44-DA7116BD37E0}" type="presParOf" srcId="{B2325234-F8EE-416C-92C5-F400959466D5}" destId="{A946FBCE-4546-49E7-A187-DD99CB16A085}" srcOrd="2" destOrd="0" presId="urn:microsoft.com/office/officeart/2005/8/layout/vList4"/>
    <dgm:cxn modelId="{F2B14EFB-69CC-4DBC-844C-391A9DD94E22}" type="presParOf" srcId="{6A993AC4-3191-4B4D-B622-C86B460D29F1}" destId="{E635F475-A1EB-4F43-86FC-7F539A258CBC}" srcOrd="7" destOrd="0" presId="urn:microsoft.com/office/officeart/2005/8/layout/vList4"/>
    <dgm:cxn modelId="{89C0CDEB-985F-4968-B7DB-5C906BE83DB6}" type="presParOf" srcId="{6A993AC4-3191-4B4D-B622-C86B460D29F1}" destId="{FDC55461-B37C-4B50-91A6-026AFA5792BB}" srcOrd="8" destOrd="0" presId="urn:microsoft.com/office/officeart/2005/8/layout/vList4"/>
    <dgm:cxn modelId="{D35B4EB9-58DE-445B-9497-2ADFEEB94D09}" type="presParOf" srcId="{FDC55461-B37C-4B50-91A6-026AFA5792BB}" destId="{824A2131-212E-44DD-8EDC-2D2D072525F4}" srcOrd="0" destOrd="0" presId="urn:microsoft.com/office/officeart/2005/8/layout/vList4"/>
    <dgm:cxn modelId="{4A0DE073-98C3-4DEC-A88D-52D9B79D4836}" type="presParOf" srcId="{FDC55461-B37C-4B50-91A6-026AFA5792BB}" destId="{98292550-7482-4BE3-8DAA-D04AB0264CBA}" srcOrd="1" destOrd="0" presId="urn:microsoft.com/office/officeart/2005/8/layout/vList4"/>
    <dgm:cxn modelId="{3F681600-5362-44EA-99C6-63620CB3D503}" type="presParOf" srcId="{FDC55461-B37C-4B50-91A6-026AFA5792BB}" destId="{18691DFD-5B40-4EEC-94B4-10C4E15E4CE9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BA4882F-10D5-4817-9F58-8E03ED2244C8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9B94732-D974-41BB-A7BF-D2C4D80A75E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Привлечение студентов к участию в НИР университета</a:t>
          </a:r>
          <a:endParaRPr lang="ru-RU" sz="1400" b="1" dirty="0">
            <a:solidFill>
              <a:schemeClr val="tx1"/>
            </a:solidFill>
          </a:endParaRPr>
        </a:p>
      </dgm:t>
    </dgm:pt>
    <dgm:pt modelId="{54F7EC77-5501-418B-83B9-4F6CAC3F34DE}" type="parTrans" cxnId="{0C60F2F6-8B4E-4D7D-8CFA-D430E718ACAD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F64D4BEA-CE1F-4320-8D60-8ADEE043D94E}" type="sibTrans" cxnId="{0C60F2F6-8B4E-4D7D-8CFA-D430E718ACAD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Работа </a:t>
          </a:r>
        </a:p>
        <a:p>
          <a:r>
            <a:rPr lang="ru-RU" sz="1400" b="1" dirty="0" smtClean="0">
              <a:solidFill>
                <a:schemeClr val="tx1"/>
              </a:solidFill>
            </a:rPr>
            <a:t>47 студенческих научных кружков на кафедрах</a:t>
          </a:r>
          <a:endParaRPr lang="ru-RU" sz="1400" b="1" dirty="0">
            <a:solidFill>
              <a:schemeClr val="tx1"/>
            </a:solidFill>
          </a:endParaRPr>
        </a:p>
      </dgm:t>
    </dgm:pt>
    <dgm:pt modelId="{E5E8CAD5-A6C0-436E-88AB-3B18412390F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Участие в конкурсах, олимпиадах</a:t>
          </a:r>
          <a:endParaRPr lang="ru-RU" sz="1400" b="1" dirty="0">
            <a:solidFill>
              <a:schemeClr val="tx1"/>
            </a:solidFill>
          </a:endParaRPr>
        </a:p>
      </dgm:t>
    </dgm:pt>
    <dgm:pt modelId="{13E43A08-731E-41D3-BB83-3084AAC4756F}" type="parTrans" cxnId="{0E081943-7661-4F4F-9CA2-F7EC9ECC2A34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1BC6F3E-0E7F-485B-828E-51BC078AA41C}" type="sibTrans" cxnId="{0E081943-7661-4F4F-9CA2-F7EC9ECC2A34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Участие в научно-практических конференциях</a:t>
          </a:r>
          <a:endParaRPr lang="ru-RU" sz="1400" b="1" dirty="0">
            <a:solidFill>
              <a:schemeClr val="tx1"/>
            </a:solidFill>
          </a:endParaRPr>
        </a:p>
      </dgm:t>
    </dgm:pt>
    <dgm:pt modelId="{3C49255C-00CA-4CDB-A213-B8307CC5B974}">
      <dgm:prSet phldrT="[Текст]" custT="1"/>
      <dgm:spPr>
        <a:solidFill>
          <a:schemeClr val="tx2">
            <a:lumMod val="20000"/>
            <a:lumOff val="80000"/>
          </a:schemeClr>
        </a:solidFill>
        <a:effectLst>
          <a:softEdge rad="0"/>
        </a:effectLst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Научно-исследовательская работа студентов.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На участие выделено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18 022,70 тыс. тенге</a:t>
          </a:r>
        </a:p>
      </dgm:t>
    </dgm:pt>
    <dgm:pt modelId="{F49B9A1A-13A9-439B-BDD9-87B08A2E0F87}" type="parTrans" cxnId="{060B08CF-9BEF-4764-B730-3A16B4D558A0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F14B1CAD-B040-40EC-A10B-90C97F923091}" type="sibTrans" cxnId="{060B08CF-9BEF-4764-B730-3A16B4D558A0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EE8BADCE-52D3-4BA9-8D3D-10CDEDA896B0}" type="pres">
      <dgm:prSet presAssocID="{DBA4882F-10D5-4817-9F58-8E03ED2244C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BA07797-7E8C-4D84-96CE-908F59AC2940}" type="pres">
      <dgm:prSet presAssocID="{A9B94732-D974-41BB-A7BF-D2C4D80A75ED}" presName="composite" presStyleCnt="0"/>
      <dgm:spPr/>
    </dgm:pt>
    <dgm:pt modelId="{1998617E-5EE5-444B-9780-3E7EC71B2EA2}" type="pres">
      <dgm:prSet presAssocID="{A9B94732-D974-41BB-A7BF-D2C4D80A75ED}" presName="Parent1" presStyleLbl="node1" presStyleIdx="0" presStyleCnt="4" custScaleX="111438" custScaleY="105402" custLinFactNeighborX="35496" custLinFactNeighborY="39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04368-626F-4427-90B0-8DC0A956D388}" type="pres">
      <dgm:prSet presAssocID="{A9B94732-D974-41BB-A7BF-D2C4D80A75ED}" presName="Childtext1" presStyleLbl="revTx" presStyleIdx="0" presStyleCnt="2" custLinFactX="100000" custLinFactNeighborX="133842" custLinFactNeighborY="31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68833-A377-4624-A2A2-85C9F81B35E8}" type="pres">
      <dgm:prSet presAssocID="{A9B94732-D974-41BB-A7BF-D2C4D80A75ED}" presName="BalanceSpacing" presStyleCnt="0"/>
      <dgm:spPr/>
    </dgm:pt>
    <dgm:pt modelId="{37B17BAF-0492-4AE9-8530-2F45046F6A21}" type="pres">
      <dgm:prSet presAssocID="{A9B94732-D974-41BB-A7BF-D2C4D80A75ED}" presName="BalanceSpacing1" presStyleCnt="0"/>
      <dgm:spPr/>
    </dgm:pt>
    <dgm:pt modelId="{39F34A67-3C0A-4DBB-AF47-F7E29C16D91A}" type="pres">
      <dgm:prSet presAssocID="{F64D4BEA-CE1F-4320-8D60-8ADEE043D94E}" presName="Accent1Text" presStyleLbl="node1" presStyleIdx="1" presStyleCnt="4" custScaleX="104101" custScaleY="105279" custLinFactNeighborX="31803" custLinFactNeighborY="4022"/>
      <dgm:spPr/>
      <dgm:t>
        <a:bodyPr/>
        <a:lstStyle/>
        <a:p>
          <a:endParaRPr lang="ru-RU"/>
        </a:p>
      </dgm:t>
    </dgm:pt>
    <dgm:pt modelId="{6EC0FAE3-A4FF-401E-9BCA-5587525894C1}" type="pres">
      <dgm:prSet presAssocID="{F64D4BEA-CE1F-4320-8D60-8ADEE043D94E}" presName="spaceBetweenRectangles" presStyleCnt="0"/>
      <dgm:spPr/>
    </dgm:pt>
    <dgm:pt modelId="{5B611A68-4469-4963-BC8B-C8E418AED7B4}" type="pres">
      <dgm:prSet presAssocID="{E5E8CAD5-A6C0-436E-88AB-3B18412390F3}" presName="composite" presStyleCnt="0"/>
      <dgm:spPr/>
    </dgm:pt>
    <dgm:pt modelId="{9BD7E0A7-06AB-4012-90E6-0A0921C80D5F}" type="pres">
      <dgm:prSet presAssocID="{E5E8CAD5-A6C0-436E-88AB-3B18412390F3}" presName="Parent1" presStyleLbl="node1" presStyleIdx="2" presStyleCnt="4" custScaleX="114431" custScaleY="105690" custLinFactNeighborX="241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23D24-7C94-4BB0-8905-EE5BF2D9AD14}" type="pres">
      <dgm:prSet presAssocID="{E5E8CAD5-A6C0-436E-88AB-3B18412390F3}" presName="Childtext1" presStyleLbl="revTx" presStyleIdx="1" presStyleCnt="2" custScaleX="116882" custScaleY="136493" custLinFactNeighborX="-54954" custLinFactNeighborY="7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6791C-D662-4206-B4A0-851201AAE498}" type="pres">
      <dgm:prSet presAssocID="{E5E8CAD5-A6C0-436E-88AB-3B18412390F3}" presName="BalanceSpacing" presStyleCnt="0"/>
      <dgm:spPr/>
    </dgm:pt>
    <dgm:pt modelId="{467248E2-7452-49CE-960B-FB253356B1CC}" type="pres">
      <dgm:prSet presAssocID="{E5E8CAD5-A6C0-436E-88AB-3B18412390F3}" presName="BalanceSpacing1" presStyleCnt="0"/>
      <dgm:spPr/>
    </dgm:pt>
    <dgm:pt modelId="{884DC499-C836-42B2-BD6A-A0EB884413F6}" type="pres">
      <dgm:prSet presAssocID="{71BC6F3E-0E7F-485B-828E-51BC078AA41C}" presName="Accent1Text" presStyleLbl="node1" presStyleIdx="3" presStyleCnt="4" custScaleX="108874" custScaleY="106546" custLinFactNeighborX="30738" custLinFactNeighborY="-428"/>
      <dgm:spPr/>
      <dgm:t>
        <a:bodyPr/>
        <a:lstStyle/>
        <a:p>
          <a:endParaRPr lang="ru-RU"/>
        </a:p>
      </dgm:t>
    </dgm:pt>
  </dgm:ptLst>
  <dgm:cxnLst>
    <dgm:cxn modelId="{5C2450C3-694A-448B-BCB0-FE86B1D78778}" type="presOf" srcId="{71BC6F3E-0E7F-485B-828E-51BC078AA41C}" destId="{884DC499-C836-42B2-BD6A-A0EB884413F6}" srcOrd="0" destOrd="0" presId="urn:microsoft.com/office/officeart/2008/layout/AlternatingHexagons"/>
    <dgm:cxn modelId="{0C60F2F6-8B4E-4D7D-8CFA-D430E718ACAD}" srcId="{DBA4882F-10D5-4817-9F58-8E03ED2244C8}" destId="{A9B94732-D974-41BB-A7BF-D2C4D80A75ED}" srcOrd="0" destOrd="0" parTransId="{54F7EC77-5501-418B-83B9-4F6CAC3F34DE}" sibTransId="{F64D4BEA-CE1F-4320-8D60-8ADEE043D94E}"/>
    <dgm:cxn modelId="{3220BD92-20A4-44FF-9BAF-0A18318CD31F}" type="presOf" srcId="{3C49255C-00CA-4CDB-A213-B8307CC5B974}" destId="{0AF23D24-7C94-4BB0-8905-EE5BF2D9AD14}" srcOrd="0" destOrd="0" presId="urn:microsoft.com/office/officeart/2008/layout/AlternatingHexagons"/>
    <dgm:cxn modelId="{28C4B074-C926-45BF-8378-2DC5B6FA30B1}" type="presOf" srcId="{F64D4BEA-CE1F-4320-8D60-8ADEE043D94E}" destId="{39F34A67-3C0A-4DBB-AF47-F7E29C16D91A}" srcOrd="0" destOrd="0" presId="urn:microsoft.com/office/officeart/2008/layout/AlternatingHexagons"/>
    <dgm:cxn modelId="{060B08CF-9BEF-4764-B730-3A16B4D558A0}" srcId="{E5E8CAD5-A6C0-436E-88AB-3B18412390F3}" destId="{3C49255C-00CA-4CDB-A213-B8307CC5B974}" srcOrd="0" destOrd="0" parTransId="{F49B9A1A-13A9-439B-BDD9-87B08A2E0F87}" sibTransId="{F14B1CAD-B040-40EC-A10B-90C97F923091}"/>
    <dgm:cxn modelId="{3D4E0855-9767-43C0-894A-FE9F7F111229}" type="presOf" srcId="{E5E8CAD5-A6C0-436E-88AB-3B18412390F3}" destId="{9BD7E0A7-06AB-4012-90E6-0A0921C80D5F}" srcOrd="0" destOrd="0" presId="urn:microsoft.com/office/officeart/2008/layout/AlternatingHexagons"/>
    <dgm:cxn modelId="{0E081943-7661-4F4F-9CA2-F7EC9ECC2A34}" srcId="{DBA4882F-10D5-4817-9F58-8E03ED2244C8}" destId="{E5E8CAD5-A6C0-436E-88AB-3B18412390F3}" srcOrd="1" destOrd="0" parTransId="{13E43A08-731E-41D3-BB83-3084AAC4756F}" sibTransId="{71BC6F3E-0E7F-485B-828E-51BC078AA41C}"/>
    <dgm:cxn modelId="{0DCD5A0D-074E-4D16-B020-C97EF5FE6157}" type="presOf" srcId="{DBA4882F-10D5-4817-9F58-8E03ED2244C8}" destId="{EE8BADCE-52D3-4BA9-8D3D-10CDEDA896B0}" srcOrd="0" destOrd="0" presId="urn:microsoft.com/office/officeart/2008/layout/AlternatingHexagons"/>
    <dgm:cxn modelId="{BA120AE1-5259-4A3A-A8B4-9540E32BD26C}" type="presOf" srcId="{A9B94732-D974-41BB-A7BF-D2C4D80A75ED}" destId="{1998617E-5EE5-444B-9780-3E7EC71B2EA2}" srcOrd="0" destOrd="0" presId="urn:microsoft.com/office/officeart/2008/layout/AlternatingHexagons"/>
    <dgm:cxn modelId="{E1A752FD-7D0D-44A9-9D52-06F487BA6208}" type="presParOf" srcId="{EE8BADCE-52D3-4BA9-8D3D-10CDEDA896B0}" destId="{2BA07797-7E8C-4D84-96CE-908F59AC2940}" srcOrd="0" destOrd="0" presId="urn:microsoft.com/office/officeart/2008/layout/AlternatingHexagons"/>
    <dgm:cxn modelId="{BF2D6349-51B8-4A9B-9DC6-B21CFA3B32FC}" type="presParOf" srcId="{2BA07797-7E8C-4D84-96CE-908F59AC2940}" destId="{1998617E-5EE5-444B-9780-3E7EC71B2EA2}" srcOrd="0" destOrd="0" presId="urn:microsoft.com/office/officeart/2008/layout/AlternatingHexagons"/>
    <dgm:cxn modelId="{CEF9509B-19B7-4BF2-92F3-6434522D136A}" type="presParOf" srcId="{2BA07797-7E8C-4D84-96CE-908F59AC2940}" destId="{54204368-626F-4427-90B0-8DC0A956D388}" srcOrd="1" destOrd="0" presId="urn:microsoft.com/office/officeart/2008/layout/AlternatingHexagons"/>
    <dgm:cxn modelId="{EC9FF380-86B2-4E7C-A99F-6CAA80B62D27}" type="presParOf" srcId="{2BA07797-7E8C-4D84-96CE-908F59AC2940}" destId="{E3568833-A377-4624-A2A2-85C9F81B35E8}" srcOrd="2" destOrd="0" presId="urn:microsoft.com/office/officeart/2008/layout/AlternatingHexagons"/>
    <dgm:cxn modelId="{927ACC3E-20DF-475B-A0A9-D8E43806613C}" type="presParOf" srcId="{2BA07797-7E8C-4D84-96CE-908F59AC2940}" destId="{37B17BAF-0492-4AE9-8530-2F45046F6A21}" srcOrd="3" destOrd="0" presId="urn:microsoft.com/office/officeart/2008/layout/AlternatingHexagons"/>
    <dgm:cxn modelId="{84E693D6-BA36-4032-9F6A-A911596D90EF}" type="presParOf" srcId="{2BA07797-7E8C-4D84-96CE-908F59AC2940}" destId="{39F34A67-3C0A-4DBB-AF47-F7E29C16D91A}" srcOrd="4" destOrd="0" presId="urn:microsoft.com/office/officeart/2008/layout/AlternatingHexagons"/>
    <dgm:cxn modelId="{00061C27-1F80-4843-A6E7-ECB66740827A}" type="presParOf" srcId="{EE8BADCE-52D3-4BA9-8D3D-10CDEDA896B0}" destId="{6EC0FAE3-A4FF-401E-9BCA-5587525894C1}" srcOrd="1" destOrd="0" presId="urn:microsoft.com/office/officeart/2008/layout/AlternatingHexagons"/>
    <dgm:cxn modelId="{1C35B097-A9C8-45F1-9892-421E1519508C}" type="presParOf" srcId="{EE8BADCE-52D3-4BA9-8D3D-10CDEDA896B0}" destId="{5B611A68-4469-4963-BC8B-C8E418AED7B4}" srcOrd="2" destOrd="0" presId="urn:microsoft.com/office/officeart/2008/layout/AlternatingHexagons"/>
    <dgm:cxn modelId="{8A3F7F4C-682F-4FA2-B392-FAC6DDE0BAE1}" type="presParOf" srcId="{5B611A68-4469-4963-BC8B-C8E418AED7B4}" destId="{9BD7E0A7-06AB-4012-90E6-0A0921C80D5F}" srcOrd="0" destOrd="0" presId="urn:microsoft.com/office/officeart/2008/layout/AlternatingHexagons"/>
    <dgm:cxn modelId="{54512DB3-F1E2-449D-A949-458F8F613B1A}" type="presParOf" srcId="{5B611A68-4469-4963-BC8B-C8E418AED7B4}" destId="{0AF23D24-7C94-4BB0-8905-EE5BF2D9AD14}" srcOrd="1" destOrd="0" presId="urn:microsoft.com/office/officeart/2008/layout/AlternatingHexagons"/>
    <dgm:cxn modelId="{EDB3BBB0-2AA5-496F-A45C-FB1BEAEA9674}" type="presParOf" srcId="{5B611A68-4469-4963-BC8B-C8E418AED7B4}" destId="{9B96791C-D662-4206-B4A0-851201AAE498}" srcOrd="2" destOrd="0" presId="urn:microsoft.com/office/officeart/2008/layout/AlternatingHexagons"/>
    <dgm:cxn modelId="{F30C297E-86C6-4FFE-85AA-843D49F14A99}" type="presParOf" srcId="{5B611A68-4469-4963-BC8B-C8E418AED7B4}" destId="{467248E2-7452-49CE-960B-FB253356B1CC}" srcOrd="3" destOrd="0" presId="urn:microsoft.com/office/officeart/2008/layout/AlternatingHexagons"/>
    <dgm:cxn modelId="{00C95D31-E3E1-4870-B69D-A087042A4606}" type="presParOf" srcId="{5B611A68-4469-4963-BC8B-C8E418AED7B4}" destId="{884DC499-C836-42B2-BD6A-A0EB884413F6}" srcOrd="4" destOrd="0" presId="urn:microsoft.com/office/officeart/2008/layout/AlternatingHexagons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1F3D0AF-C740-4BE1-B3C8-AB6966CCD8A8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5A548F-6461-4BB4-97D2-BEF3D4C48605}">
      <dgm:prSet phldrT="[Текст]" custT="1"/>
      <dgm:spPr>
        <a:solidFill>
          <a:srgbClr val="274467"/>
        </a:solidFill>
        <a:ln w="28575"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+mn-lt"/>
              <a:cs typeface="Arial" panose="020B0604020202020204" pitchFamily="34" charset="0"/>
            </a:rPr>
            <a:t>Партнеры: Смоленский НИИ Антимикробной химиотерапии, Военно-медицинская академия (Санкт-Петербург) , Казахстанские ВУЗы, Национальный центр биотехнологий, Национальный научно-медицинский центр (Астана), Гомельский национальный медицинский университет, Национальный центр Нейрохирургии</a:t>
          </a:r>
          <a:endParaRPr lang="ru-RU" sz="1400" b="1" dirty="0">
            <a:latin typeface="+mn-lt"/>
            <a:cs typeface="Arial" panose="020B0604020202020204" pitchFamily="34" charset="0"/>
          </a:endParaRPr>
        </a:p>
      </dgm:t>
    </dgm:pt>
    <dgm:pt modelId="{A86F004F-2624-4052-98F1-B455664E417C}" type="parTrans" cxnId="{53DEE41E-B9F1-4D7E-ACB4-B622F8DA8211}">
      <dgm:prSet/>
      <dgm:spPr/>
      <dgm:t>
        <a:bodyPr/>
        <a:lstStyle/>
        <a:p>
          <a:endParaRPr lang="ru-RU" sz="2000" b="1">
            <a:latin typeface="+mn-lt"/>
            <a:cs typeface="Arial" panose="020B0604020202020204" pitchFamily="34" charset="0"/>
          </a:endParaRPr>
        </a:p>
      </dgm:t>
    </dgm:pt>
    <dgm:pt modelId="{CCB87FE7-60A3-4A3C-BDE6-C8960EEDCB9B}" type="sibTrans" cxnId="{53DEE41E-B9F1-4D7E-ACB4-B622F8DA8211}">
      <dgm:prSet/>
      <dgm:spPr/>
      <dgm:t>
        <a:bodyPr/>
        <a:lstStyle/>
        <a:p>
          <a:endParaRPr lang="ru-RU" sz="2000" b="1">
            <a:latin typeface="+mn-lt"/>
            <a:cs typeface="Arial" panose="020B0604020202020204" pitchFamily="34" charset="0"/>
          </a:endParaRPr>
        </a:p>
      </dgm:t>
    </dgm:pt>
    <dgm:pt modelId="{19A023DA-631F-45C3-86AF-2145A02C4A2C}">
      <dgm:prSet custT="1"/>
      <dgm:spPr>
        <a:solidFill>
          <a:srgbClr val="274467"/>
        </a:solidFill>
        <a:ln w="28575"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+mn-lt"/>
              <a:cs typeface="Arial" panose="020B0604020202020204" pitchFamily="34" charset="0"/>
            </a:rPr>
            <a:t>Объем дохода Лаборатории коллективного пользования НИЦ в структуре бюджета вуза составляет 4 239,0 тыс. тенге</a:t>
          </a:r>
          <a:endParaRPr lang="ru-RU" sz="1400" b="1" dirty="0">
            <a:latin typeface="+mn-lt"/>
            <a:cs typeface="Arial" panose="020B0604020202020204" pitchFamily="34" charset="0"/>
          </a:endParaRPr>
        </a:p>
      </dgm:t>
    </dgm:pt>
    <dgm:pt modelId="{695E35B3-3EFE-4B24-BB8D-594B635A6965}" type="parTrans" cxnId="{A55AF751-D84A-41E3-82E1-815455DD2145}">
      <dgm:prSet/>
      <dgm:spPr/>
      <dgm:t>
        <a:bodyPr/>
        <a:lstStyle/>
        <a:p>
          <a:endParaRPr lang="ru-RU" sz="2000" b="1">
            <a:latin typeface="+mn-lt"/>
            <a:cs typeface="Arial" panose="020B0604020202020204" pitchFamily="34" charset="0"/>
          </a:endParaRPr>
        </a:p>
      </dgm:t>
    </dgm:pt>
    <dgm:pt modelId="{2BF26080-78EB-47E7-9C4A-E8BF73B636AA}" type="sibTrans" cxnId="{A55AF751-D84A-41E3-82E1-815455DD2145}">
      <dgm:prSet/>
      <dgm:spPr/>
      <dgm:t>
        <a:bodyPr/>
        <a:lstStyle/>
        <a:p>
          <a:endParaRPr lang="ru-RU" sz="2000" b="1">
            <a:latin typeface="+mn-lt"/>
            <a:cs typeface="Arial" panose="020B0604020202020204" pitchFamily="34" charset="0"/>
          </a:endParaRPr>
        </a:p>
      </dgm:t>
    </dgm:pt>
    <dgm:pt modelId="{48F29AF1-6BA2-485A-B33C-7538972E2D1B}" type="pres">
      <dgm:prSet presAssocID="{B1F3D0AF-C740-4BE1-B3C8-AB6966CCD8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7837FD-442D-47E0-9572-16F4F53DBBE4}" type="pres">
      <dgm:prSet presAssocID="{705A548F-6461-4BB4-97D2-BEF3D4C48605}" presName="parentLin" presStyleCnt="0"/>
      <dgm:spPr/>
      <dgm:t>
        <a:bodyPr/>
        <a:lstStyle/>
        <a:p>
          <a:endParaRPr lang="ru-RU"/>
        </a:p>
      </dgm:t>
    </dgm:pt>
    <dgm:pt modelId="{ED310489-04A4-49A1-89AC-FD821005EA02}" type="pres">
      <dgm:prSet presAssocID="{705A548F-6461-4BB4-97D2-BEF3D4C4860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EFB2B2B-B13D-43F8-AD89-7E53D1DC2809}" type="pres">
      <dgm:prSet presAssocID="{705A548F-6461-4BB4-97D2-BEF3D4C48605}" presName="parentText" presStyleLbl="node1" presStyleIdx="0" presStyleCnt="2" custScaleX="132110" custScaleY="3510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C0604-8718-4FB2-81D9-D5FE09C7F559}" type="pres">
      <dgm:prSet presAssocID="{705A548F-6461-4BB4-97D2-BEF3D4C48605}" presName="negativeSpace" presStyleCnt="0"/>
      <dgm:spPr/>
      <dgm:t>
        <a:bodyPr/>
        <a:lstStyle/>
        <a:p>
          <a:endParaRPr lang="ru-RU"/>
        </a:p>
      </dgm:t>
    </dgm:pt>
    <dgm:pt modelId="{84007EE5-6B7D-4129-BAEC-1EDAF0127FFD}" type="pres">
      <dgm:prSet presAssocID="{705A548F-6461-4BB4-97D2-BEF3D4C48605}" presName="childText" presStyleLbl="conFgAcc1" presStyleIdx="0" presStyleCnt="2" custScaleX="94915" custLinFactNeighborX="3377" custLinFactNeighborY="-86230">
        <dgm:presLayoutVars>
          <dgm:bulletEnabled val="1"/>
        </dgm:presLayoutVars>
      </dgm:prSet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615BF38D-BB03-41C0-BF04-0E152530BD13}" type="pres">
      <dgm:prSet presAssocID="{CCB87FE7-60A3-4A3C-BDE6-C8960EEDCB9B}" presName="spaceBetweenRectangles" presStyleCnt="0"/>
      <dgm:spPr/>
      <dgm:t>
        <a:bodyPr/>
        <a:lstStyle/>
        <a:p>
          <a:endParaRPr lang="ru-RU"/>
        </a:p>
      </dgm:t>
    </dgm:pt>
    <dgm:pt modelId="{C4EBB424-90B5-464A-B88A-7932D7098D99}" type="pres">
      <dgm:prSet presAssocID="{19A023DA-631F-45C3-86AF-2145A02C4A2C}" presName="parentLin" presStyleCnt="0"/>
      <dgm:spPr/>
      <dgm:t>
        <a:bodyPr/>
        <a:lstStyle/>
        <a:p>
          <a:endParaRPr lang="ru-RU"/>
        </a:p>
      </dgm:t>
    </dgm:pt>
    <dgm:pt modelId="{3436E7DD-A659-47A1-BD10-91D0F895B5A9}" type="pres">
      <dgm:prSet presAssocID="{19A023DA-631F-45C3-86AF-2145A02C4A2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EFA824F-C20F-4D1F-9076-7F09D2738AFC}" type="pres">
      <dgm:prSet presAssocID="{19A023DA-631F-45C3-86AF-2145A02C4A2C}" presName="parentText" presStyleLbl="node1" presStyleIdx="1" presStyleCnt="2" custScaleX="132535" custScaleY="1626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84507-64A5-473C-BCC0-CFEE88764321}" type="pres">
      <dgm:prSet presAssocID="{19A023DA-631F-45C3-86AF-2145A02C4A2C}" presName="negativeSpace" presStyleCnt="0"/>
      <dgm:spPr/>
      <dgm:t>
        <a:bodyPr/>
        <a:lstStyle/>
        <a:p>
          <a:endParaRPr lang="ru-RU"/>
        </a:p>
      </dgm:t>
    </dgm:pt>
    <dgm:pt modelId="{B9F0117F-510E-4D86-B44B-B163AE1349AA}" type="pres">
      <dgm:prSet presAssocID="{19A023DA-631F-45C3-86AF-2145A02C4A2C}" presName="childText" presStyleLbl="conFgAcc1" presStyleIdx="1" presStyleCnt="2" custScaleX="94915" custLinFactNeighborX="3539" custLinFactNeighborY="-20205">
        <dgm:presLayoutVars>
          <dgm:bulletEnabled val="1"/>
        </dgm:presLayoutVars>
      </dgm:prSet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A55AF751-D84A-41E3-82E1-815455DD2145}" srcId="{B1F3D0AF-C740-4BE1-B3C8-AB6966CCD8A8}" destId="{19A023DA-631F-45C3-86AF-2145A02C4A2C}" srcOrd="1" destOrd="0" parTransId="{695E35B3-3EFE-4B24-BB8D-594B635A6965}" sibTransId="{2BF26080-78EB-47E7-9C4A-E8BF73B636AA}"/>
    <dgm:cxn modelId="{57F10B41-8C35-4CA0-B373-1C001C626AEE}" type="presOf" srcId="{19A023DA-631F-45C3-86AF-2145A02C4A2C}" destId="{3436E7DD-A659-47A1-BD10-91D0F895B5A9}" srcOrd="0" destOrd="0" presId="urn:microsoft.com/office/officeart/2005/8/layout/list1"/>
    <dgm:cxn modelId="{23D6544D-DB08-469B-BC33-991B6EC41B46}" type="presOf" srcId="{705A548F-6461-4BB4-97D2-BEF3D4C48605}" destId="{ED310489-04A4-49A1-89AC-FD821005EA02}" srcOrd="0" destOrd="0" presId="urn:microsoft.com/office/officeart/2005/8/layout/list1"/>
    <dgm:cxn modelId="{53DEE41E-B9F1-4D7E-ACB4-B622F8DA8211}" srcId="{B1F3D0AF-C740-4BE1-B3C8-AB6966CCD8A8}" destId="{705A548F-6461-4BB4-97D2-BEF3D4C48605}" srcOrd="0" destOrd="0" parTransId="{A86F004F-2624-4052-98F1-B455664E417C}" sibTransId="{CCB87FE7-60A3-4A3C-BDE6-C8960EEDCB9B}"/>
    <dgm:cxn modelId="{AA0DB102-980D-4AF2-9B06-35F069B230B7}" type="presOf" srcId="{705A548F-6461-4BB4-97D2-BEF3D4C48605}" destId="{EEFB2B2B-B13D-43F8-AD89-7E53D1DC2809}" srcOrd="1" destOrd="0" presId="urn:microsoft.com/office/officeart/2005/8/layout/list1"/>
    <dgm:cxn modelId="{035AF4E5-0C01-4714-82CC-2C483B1AA22E}" type="presOf" srcId="{19A023DA-631F-45C3-86AF-2145A02C4A2C}" destId="{FEFA824F-C20F-4D1F-9076-7F09D2738AFC}" srcOrd="1" destOrd="0" presId="urn:microsoft.com/office/officeart/2005/8/layout/list1"/>
    <dgm:cxn modelId="{654E5F24-B2E7-458F-87B0-953196C822FA}" type="presOf" srcId="{B1F3D0AF-C740-4BE1-B3C8-AB6966CCD8A8}" destId="{48F29AF1-6BA2-485A-B33C-7538972E2D1B}" srcOrd="0" destOrd="0" presId="urn:microsoft.com/office/officeart/2005/8/layout/list1"/>
    <dgm:cxn modelId="{2916F88F-B473-4A38-ABF7-02C108AF0034}" type="presParOf" srcId="{48F29AF1-6BA2-485A-B33C-7538972E2D1B}" destId="{EC7837FD-442D-47E0-9572-16F4F53DBBE4}" srcOrd="0" destOrd="0" presId="urn:microsoft.com/office/officeart/2005/8/layout/list1"/>
    <dgm:cxn modelId="{6DD5B2F9-3AA2-41FA-9F7B-06E73B61CC9D}" type="presParOf" srcId="{EC7837FD-442D-47E0-9572-16F4F53DBBE4}" destId="{ED310489-04A4-49A1-89AC-FD821005EA02}" srcOrd="0" destOrd="0" presId="urn:microsoft.com/office/officeart/2005/8/layout/list1"/>
    <dgm:cxn modelId="{BC8DA6B1-483E-4D3D-AB1C-6579572CAA39}" type="presParOf" srcId="{EC7837FD-442D-47E0-9572-16F4F53DBBE4}" destId="{EEFB2B2B-B13D-43F8-AD89-7E53D1DC2809}" srcOrd="1" destOrd="0" presId="urn:microsoft.com/office/officeart/2005/8/layout/list1"/>
    <dgm:cxn modelId="{D285B8BE-79A6-46C0-A19D-3E180E4CDDAC}" type="presParOf" srcId="{48F29AF1-6BA2-485A-B33C-7538972E2D1B}" destId="{B2FC0604-8718-4FB2-81D9-D5FE09C7F559}" srcOrd="1" destOrd="0" presId="urn:microsoft.com/office/officeart/2005/8/layout/list1"/>
    <dgm:cxn modelId="{01CFE7D6-97A6-4139-9E15-A942C63628FB}" type="presParOf" srcId="{48F29AF1-6BA2-485A-B33C-7538972E2D1B}" destId="{84007EE5-6B7D-4129-BAEC-1EDAF0127FFD}" srcOrd="2" destOrd="0" presId="urn:microsoft.com/office/officeart/2005/8/layout/list1"/>
    <dgm:cxn modelId="{D944B5EA-A00C-4909-AC84-7B7095400E11}" type="presParOf" srcId="{48F29AF1-6BA2-485A-B33C-7538972E2D1B}" destId="{615BF38D-BB03-41C0-BF04-0E152530BD13}" srcOrd="3" destOrd="0" presId="urn:microsoft.com/office/officeart/2005/8/layout/list1"/>
    <dgm:cxn modelId="{BBCEE1DE-65CA-4285-9F18-C1A8523498BF}" type="presParOf" srcId="{48F29AF1-6BA2-485A-B33C-7538972E2D1B}" destId="{C4EBB424-90B5-464A-B88A-7932D7098D99}" srcOrd="4" destOrd="0" presId="urn:microsoft.com/office/officeart/2005/8/layout/list1"/>
    <dgm:cxn modelId="{D6E7DF21-3117-4CDA-A4DB-2C3B16194025}" type="presParOf" srcId="{C4EBB424-90B5-464A-B88A-7932D7098D99}" destId="{3436E7DD-A659-47A1-BD10-91D0F895B5A9}" srcOrd="0" destOrd="0" presId="urn:microsoft.com/office/officeart/2005/8/layout/list1"/>
    <dgm:cxn modelId="{BCD33032-FA05-47D9-B561-E4C656DD5C2D}" type="presParOf" srcId="{C4EBB424-90B5-464A-B88A-7932D7098D99}" destId="{FEFA824F-C20F-4D1F-9076-7F09D2738AFC}" srcOrd="1" destOrd="0" presId="urn:microsoft.com/office/officeart/2005/8/layout/list1"/>
    <dgm:cxn modelId="{38487041-201F-4CC4-B647-5657781E2510}" type="presParOf" srcId="{48F29AF1-6BA2-485A-B33C-7538972E2D1B}" destId="{C9884507-64A5-473C-BCC0-CFEE88764321}" srcOrd="5" destOrd="0" presId="urn:microsoft.com/office/officeart/2005/8/layout/list1"/>
    <dgm:cxn modelId="{AEC04F74-6D54-4AC6-95CD-076D1848528B}" type="presParOf" srcId="{48F29AF1-6BA2-485A-B33C-7538972E2D1B}" destId="{B9F0117F-510E-4D86-B44B-B163AE1349AA}" srcOrd="6" destOrd="0" presId="urn:microsoft.com/office/officeart/2005/8/layout/list1"/>
  </dgm:cxnLst>
  <dgm:bg>
    <a:noFill/>
  </dgm:bg>
  <dgm:whole>
    <a:ln w="12700"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smtClean="0"/>
            <a:t>Петренко Елена Степановна </a:t>
          </a:r>
          <a:r>
            <a:rPr lang="ru-RU" sz="1600" b="0" i="0" dirty="0" smtClean="0"/>
            <a:t>–председатель комитета по развитию человеческих ресурсов палаты Предпринимателей Карагандинской области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92045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6920" custScaleY="103801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FE05A9EF-64AB-41A3-8C6A-3C63539F28FE}" type="presOf" srcId="{5B0C2BCB-3152-4545-8E04-3E35A86E19A6}" destId="{EB4FA962-3690-47AB-8992-0DD0DBE437F7}" srcOrd="1" destOrd="0" presId="urn:microsoft.com/office/officeart/2005/8/layout/vList4"/>
    <dgm:cxn modelId="{AEB20A2D-D410-402E-8335-22475D47A862}" type="presOf" srcId="{5B0C2BCB-3152-4545-8E04-3E35A86E19A6}" destId="{7BC6829C-1F71-4192-899C-B881A5EB9717}" srcOrd="0" destOrd="0" presId="urn:microsoft.com/office/officeart/2005/8/layout/vList4"/>
    <dgm:cxn modelId="{347704E8-3421-468D-AC40-FCE67AF52BFF}" type="presOf" srcId="{5CD54C75-3D4A-46F5-B270-03E1A773CCA1}" destId="{EAE36216-2392-4DD5-B5D1-B2D727BF920D}" srcOrd="0" destOrd="0" presId="urn:microsoft.com/office/officeart/2005/8/layout/vList4"/>
    <dgm:cxn modelId="{C8EED075-B868-4E74-BE02-0ED8EEC9F0CA}" type="presParOf" srcId="{EAE36216-2392-4DD5-B5D1-B2D727BF920D}" destId="{1F455F07-A321-4837-9041-727FB9E91B4F}" srcOrd="0" destOrd="0" presId="urn:microsoft.com/office/officeart/2005/8/layout/vList4"/>
    <dgm:cxn modelId="{42BB8B5A-0E97-4235-A984-D4E9DED3E7EF}" type="presParOf" srcId="{1F455F07-A321-4837-9041-727FB9E91B4F}" destId="{7BC6829C-1F71-4192-899C-B881A5EB9717}" srcOrd="0" destOrd="0" presId="urn:microsoft.com/office/officeart/2005/8/layout/vList4"/>
    <dgm:cxn modelId="{33CAC6B0-1847-469F-BD99-816D660EF2A1}" type="presParOf" srcId="{1F455F07-A321-4837-9041-727FB9E91B4F}" destId="{63B98E42-912F-42F8-90B8-B5ACF804BBE0}" srcOrd="1" destOrd="0" presId="urn:microsoft.com/office/officeart/2005/8/layout/vList4"/>
    <dgm:cxn modelId="{10F4A1AB-3C69-427A-B2EE-B18052E1B977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D26EA47-3246-411E-8383-3861E1FE3B4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7BA2EED-96D6-49AE-AE31-D4F9FD4400FB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/>
            <a:t>Клинических баз</a:t>
          </a:r>
          <a:endParaRPr lang="ru-RU" sz="1200" b="1" dirty="0"/>
        </a:p>
      </dgm:t>
    </dgm:pt>
    <dgm:pt modelId="{DF0E9FB5-9D28-48FD-AFEB-A7C176FA1DB1}" type="parTrans" cxnId="{7C8EAC85-78CE-40D5-A0CA-1087824902B1}">
      <dgm:prSet/>
      <dgm:spPr/>
      <dgm:t>
        <a:bodyPr/>
        <a:lstStyle/>
        <a:p>
          <a:endParaRPr lang="ru-RU"/>
        </a:p>
      </dgm:t>
    </dgm:pt>
    <dgm:pt modelId="{0BC4DF04-E2CD-4570-A3D3-A66B100A9CA8}" type="sibTrans" cxnId="{7C8EAC85-78CE-40D5-A0CA-1087824902B1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3C55898-CF5E-4B33-A805-C1012B0A4B8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/>
            <a:t>Клинических кафедр</a:t>
          </a:r>
          <a:endParaRPr lang="ru-RU" sz="1200" b="1" dirty="0"/>
        </a:p>
      </dgm:t>
    </dgm:pt>
    <dgm:pt modelId="{BFB021D2-E364-4B92-92CA-A5FFDC203C7C}" type="parTrans" cxnId="{2D469523-6FE1-48FC-8EC5-71242942C782}">
      <dgm:prSet/>
      <dgm:spPr/>
      <dgm:t>
        <a:bodyPr/>
        <a:lstStyle/>
        <a:p>
          <a:endParaRPr lang="ru-RU"/>
        </a:p>
      </dgm:t>
    </dgm:pt>
    <dgm:pt modelId="{BA88E2A7-1CBD-41C6-86EB-D6453AC1C795}" type="sibTrans" cxnId="{2D469523-6FE1-48FC-8EC5-71242942C782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E45394E-B1F6-4095-A029-A86CBAF35DD9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/>
            <a:t>ППС клинических кафедр</a:t>
          </a:r>
          <a:endParaRPr lang="ru-RU" sz="1200" b="1" dirty="0"/>
        </a:p>
      </dgm:t>
    </dgm:pt>
    <dgm:pt modelId="{834F3C30-EF46-4A34-87EB-7C52831B840C}" type="parTrans" cxnId="{A40F94DE-5A38-4FCA-BB6A-7D9A137979CC}">
      <dgm:prSet/>
      <dgm:spPr/>
      <dgm:t>
        <a:bodyPr/>
        <a:lstStyle/>
        <a:p>
          <a:endParaRPr lang="ru-RU"/>
        </a:p>
      </dgm:t>
    </dgm:pt>
    <dgm:pt modelId="{809C9AED-FEA8-4D75-886D-EBEB6A679980}" type="sibTrans" cxnId="{A40F94DE-5A38-4FCA-BB6A-7D9A137979CC}">
      <dgm:prSet/>
      <dgm:spPr/>
      <dgm:t>
        <a:bodyPr/>
        <a:lstStyle/>
        <a:p>
          <a:endParaRPr lang="ru-RU"/>
        </a:p>
      </dgm:t>
    </dgm:pt>
    <dgm:pt modelId="{BF989FA5-3265-4E74-B574-251E262E5D7C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/>
            <a:t>59</a:t>
          </a:r>
          <a:endParaRPr lang="ru-RU" dirty="0"/>
        </a:p>
      </dgm:t>
    </dgm:pt>
    <dgm:pt modelId="{BB43A4CA-6646-4EA7-94A6-B1DE999415D1}" type="parTrans" cxnId="{FA6E4A85-2218-435C-B901-08D13DA98F1F}">
      <dgm:prSet/>
      <dgm:spPr/>
      <dgm:t>
        <a:bodyPr/>
        <a:lstStyle/>
        <a:p>
          <a:endParaRPr lang="ru-RU"/>
        </a:p>
      </dgm:t>
    </dgm:pt>
    <dgm:pt modelId="{17D02798-B01F-418E-9ED9-EE3AB9327EBD}" type="sibTrans" cxnId="{FA6E4A85-2218-435C-B901-08D13DA98F1F}">
      <dgm:prSet/>
      <dgm:spPr/>
      <dgm:t>
        <a:bodyPr/>
        <a:lstStyle/>
        <a:p>
          <a:endParaRPr lang="ru-RU"/>
        </a:p>
      </dgm:t>
    </dgm:pt>
    <dgm:pt modelId="{8450C6CA-CCA1-41C4-A7CC-8BCB9065F706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/>
            <a:t>35</a:t>
          </a:r>
          <a:endParaRPr lang="ru-RU" dirty="0"/>
        </a:p>
      </dgm:t>
    </dgm:pt>
    <dgm:pt modelId="{D396B17C-3A94-4847-A0AD-238EFA5A3DB9}" type="parTrans" cxnId="{16B5B0DA-419F-4373-AEBF-26E5E800B7D5}">
      <dgm:prSet/>
      <dgm:spPr/>
      <dgm:t>
        <a:bodyPr/>
        <a:lstStyle/>
        <a:p>
          <a:endParaRPr lang="ru-RU"/>
        </a:p>
      </dgm:t>
    </dgm:pt>
    <dgm:pt modelId="{0D353C73-CDE9-4F8C-9FCE-428AC4C5E6C7}" type="sibTrans" cxnId="{16B5B0DA-419F-4373-AEBF-26E5E800B7D5}">
      <dgm:prSet/>
      <dgm:spPr/>
      <dgm:t>
        <a:bodyPr/>
        <a:lstStyle/>
        <a:p>
          <a:endParaRPr lang="ru-RU"/>
        </a:p>
      </dgm:t>
    </dgm:pt>
    <dgm:pt modelId="{CE121761-75AC-4A4C-AC1F-CD78E54BDB7F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/>
            <a:t>347</a:t>
          </a:r>
          <a:endParaRPr lang="ru-RU" dirty="0"/>
        </a:p>
      </dgm:t>
    </dgm:pt>
    <dgm:pt modelId="{9EFF85C4-B11A-4D0C-8671-17447CE5EFE0}" type="parTrans" cxnId="{AFE12767-392A-4163-BCBD-F4BFCAE6CAFC}">
      <dgm:prSet/>
      <dgm:spPr/>
      <dgm:t>
        <a:bodyPr/>
        <a:lstStyle/>
        <a:p>
          <a:endParaRPr lang="ru-RU"/>
        </a:p>
      </dgm:t>
    </dgm:pt>
    <dgm:pt modelId="{2FFC2612-A84C-4DE3-A8CE-501C67635F5B}" type="sibTrans" cxnId="{AFE12767-392A-4163-BCBD-F4BFCAE6CAFC}">
      <dgm:prSet/>
      <dgm:spPr/>
      <dgm:t>
        <a:bodyPr/>
        <a:lstStyle/>
        <a:p>
          <a:endParaRPr lang="ru-RU"/>
        </a:p>
      </dgm:t>
    </dgm:pt>
    <dgm:pt modelId="{F24F510A-71DC-49E6-9D02-F8DD7FF23BF9}" type="pres">
      <dgm:prSet presAssocID="{7D26EA47-3246-411E-8383-3861E1FE3B40}" presName="diagram" presStyleCnt="0">
        <dgm:presLayoutVars>
          <dgm:dir/>
          <dgm:animLvl val="lvl"/>
          <dgm:resizeHandles val="exact"/>
        </dgm:presLayoutVars>
      </dgm:prSet>
      <dgm:spPr/>
    </dgm:pt>
    <dgm:pt modelId="{E1F84202-8664-4C15-AB30-FC16FCD95DDB}" type="pres">
      <dgm:prSet presAssocID="{47BA2EED-96D6-49AE-AE31-D4F9FD4400FB}" presName="comp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2E380B2C-4732-4660-A4FB-CF47392A8A13}" type="pres">
      <dgm:prSet presAssocID="{47BA2EED-96D6-49AE-AE31-D4F9FD4400FB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BA50A-0D01-4202-8140-407B42F43281}" type="pres">
      <dgm:prSet presAssocID="{47BA2EED-96D6-49AE-AE31-D4F9FD4400F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0E61E-2F3C-49A7-9590-0FC330E03074}" type="pres">
      <dgm:prSet presAssocID="{47BA2EED-96D6-49AE-AE31-D4F9FD4400FB}" presName="parentRect" presStyleLbl="alignNode1" presStyleIdx="0" presStyleCnt="3" custScaleY="136882"/>
      <dgm:spPr/>
      <dgm:t>
        <a:bodyPr/>
        <a:lstStyle/>
        <a:p>
          <a:endParaRPr lang="ru-RU"/>
        </a:p>
      </dgm:t>
    </dgm:pt>
    <dgm:pt modelId="{DDF029A4-2511-4BD4-84AC-967FDFC98FE3}" type="pres">
      <dgm:prSet presAssocID="{47BA2EED-96D6-49AE-AE31-D4F9FD4400FB}" presName="adorn" presStyleLbl="fgAccFollowNode1" presStyleIdx="0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6FDC76AC-BE32-44A5-B916-88980F8CC474}" type="pres">
      <dgm:prSet presAssocID="{0BC4DF04-E2CD-4570-A3D3-A66B100A9C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3F9E10-E737-470F-94E0-5EA635395BDC}" type="pres">
      <dgm:prSet presAssocID="{63C55898-CF5E-4B33-A805-C1012B0A4B87}" presName="comp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4AD76A3-9BD0-488F-B394-ECC0ED660E89}" type="pres">
      <dgm:prSet presAssocID="{63C55898-CF5E-4B33-A805-C1012B0A4B87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7720F-F906-4FC1-BE87-B0222FAF192D}" type="pres">
      <dgm:prSet presAssocID="{63C55898-CF5E-4B33-A805-C1012B0A4B8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81E92-A9A9-4A96-BDD9-BB8D3B9DB706}" type="pres">
      <dgm:prSet presAssocID="{63C55898-CF5E-4B33-A805-C1012B0A4B87}" presName="parentRect" presStyleLbl="alignNode1" presStyleIdx="1" presStyleCnt="3" custScaleY="137785"/>
      <dgm:spPr/>
      <dgm:t>
        <a:bodyPr/>
        <a:lstStyle/>
        <a:p>
          <a:endParaRPr lang="ru-RU"/>
        </a:p>
      </dgm:t>
    </dgm:pt>
    <dgm:pt modelId="{C13FB5D0-E271-4E55-A345-8F9BE7878E86}" type="pres">
      <dgm:prSet presAssocID="{63C55898-CF5E-4B33-A805-C1012B0A4B87}" presName="adorn" presStyleLbl="fgAccFollowNode1" presStyleIdx="1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F52A1EEA-8F75-4218-A4A2-350E5E1ED21C}" type="pres">
      <dgm:prSet presAssocID="{BA88E2A7-1CBD-41C6-86EB-D6453AC1C79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E0CD9E-6AC6-494C-8CDB-ABAAC8CE3520}" type="pres">
      <dgm:prSet presAssocID="{CE45394E-B1F6-4095-A029-A86CBAF35DD9}" presName="comp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AF1840EA-BB0E-495A-AB91-1B84A2BEDB25}" type="pres">
      <dgm:prSet presAssocID="{CE45394E-B1F6-4095-A029-A86CBAF35DD9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4240B-2833-425E-AB8D-D4591DF64C87}" type="pres">
      <dgm:prSet presAssocID="{CE45394E-B1F6-4095-A029-A86CBAF35DD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7E414-F6DA-45B1-A48B-C58EC7B8051D}" type="pres">
      <dgm:prSet presAssocID="{CE45394E-B1F6-4095-A029-A86CBAF35DD9}" presName="parentRect" presStyleLbl="alignNode1" presStyleIdx="2" presStyleCnt="3" custScaleY="137785"/>
      <dgm:spPr/>
      <dgm:t>
        <a:bodyPr/>
        <a:lstStyle/>
        <a:p>
          <a:endParaRPr lang="ru-RU"/>
        </a:p>
      </dgm:t>
    </dgm:pt>
    <dgm:pt modelId="{81793B3C-0CE0-4D7E-AB87-1FDB3379F29F}" type="pres">
      <dgm:prSet presAssocID="{CE45394E-B1F6-4095-A029-A86CBAF35DD9}" presName="adorn" presStyleLbl="fgAccFollowNode1" presStyleIdx="2" presStyleCnt="3"/>
      <dgm:spPr>
        <a:scene3d>
          <a:camera prst="orthographicFront"/>
          <a:lightRig rig="threePt" dir="t"/>
        </a:scene3d>
        <a:sp3d>
          <a:bevelT/>
        </a:sp3d>
      </dgm:spPr>
    </dgm:pt>
  </dgm:ptLst>
  <dgm:cxnLst>
    <dgm:cxn modelId="{2D469523-6FE1-48FC-8EC5-71242942C782}" srcId="{7D26EA47-3246-411E-8383-3861E1FE3B40}" destId="{63C55898-CF5E-4B33-A805-C1012B0A4B87}" srcOrd="1" destOrd="0" parTransId="{BFB021D2-E364-4B92-92CA-A5FFDC203C7C}" sibTransId="{BA88E2A7-1CBD-41C6-86EB-D6453AC1C795}"/>
    <dgm:cxn modelId="{808731F3-710F-408B-9547-0BA0578B4C2A}" type="presOf" srcId="{CE121761-75AC-4A4C-AC1F-CD78E54BDB7F}" destId="{AF1840EA-BB0E-495A-AB91-1B84A2BEDB25}" srcOrd="0" destOrd="0" presId="urn:microsoft.com/office/officeart/2005/8/layout/bList2"/>
    <dgm:cxn modelId="{A40F94DE-5A38-4FCA-BB6A-7D9A137979CC}" srcId="{7D26EA47-3246-411E-8383-3861E1FE3B40}" destId="{CE45394E-B1F6-4095-A029-A86CBAF35DD9}" srcOrd="2" destOrd="0" parTransId="{834F3C30-EF46-4A34-87EB-7C52831B840C}" sibTransId="{809C9AED-FEA8-4D75-886D-EBEB6A679980}"/>
    <dgm:cxn modelId="{43533BC8-B8C6-4501-AEA4-B522F646C7E7}" type="presOf" srcId="{0BC4DF04-E2CD-4570-A3D3-A66B100A9CA8}" destId="{6FDC76AC-BE32-44A5-B916-88980F8CC474}" srcOrd="0" destOrd="0" presId="urn:microsoft.com/office/officeart/2005/8/layout/bList2"/>
    <dgm:cxn modelId="{5B6CBDD2-B30B-48A1-B7DE-8904C0D3814E}" type="presOf" srcId="{8450C6CA-CCA1-41C4-A7CC-8BCB9065F706}" destId="{44AD76A3-9BD0-488F-B394-ECC0ED660E89}" srcOrd="0" destOrd="0" presId="urn:microsoft.com/office/officeart/2005/8/layout/bList2"/>
    <dgm:cxn modelId="{7C8EAC85-78CE-40D5-A0CA-1087824902B1}" srcId="{7D26EA47-3246-411E-8383-3861E1FE3B40}" destId="{47BA2EED-96D6-49AE-AE31-D4F9FD4400FB}" srcOrd="0" destOrd="0" parTransId="{DF0E9FB5-9D28-48FD-AFEB-A7C176FA1DB1}" sibTransId="{0BC4DF04-E2CD-4570-A3D3-A66B100A9CA8}"/>
    <dgm:cxn modelId="{37F03AD2-95C2-42F3-9BF2-61AEAD689078}" type="presOf" srcId="{BF989FA5-3265-4E74-B574-251E262E5D7C}" destId="{2E380B2C-4732-4660-A4FB-CF47392A8A13}" srcOrd="0" destOrd="0" presId="urn:microsoft.com/office/officeart/2005/8/layout/bList2"/>
    <dgm:cxn modelId="{E40AEB4C-53D0-41F5-A9A1-82946D822EEF}" type="presOf" srcId="{47BA2EED-96D6-49AE-AE31-D4F9FD4400FB}" destId="{71B0E61E-2F3C-49A7-9590-0FC330E03074}" srcOrd="1" destOrd="0" presId="urn:microsoft.com/office/officeart/2005/8/layout/bList2"/>
    <dgm:cxn modelId="{FA6E4A85-2218-435C-B901-08D13DA98F1F}" srcId="{47BA2EED-96D6-49AE-AE31-D4F9FD4400FB}" destId="{BF989FA5-3265-4E74-B574-251E262E5D7C}" srcOrd="0" destOrd="0" parTransId="{BB43A4CA-6646-4EA7-94A6-B1DE999415D1}" sibTransId="{17D02798-B01F-418E-9ED9-EE3AB9327EBD}"/>
    <dgm:cxn modelId="{1157826F-DAF4-47B6-9F0B-D14F70FAC58C}" type="presOf" srcId="{47BA2EED-96D6-49AE-AE31-D4F9FD4400FB}" destId="{640BA50A-0D01-4202-8140-407B42F43281}" srcOrd="0" destOrd="0" presId="urn:microsoft.com/office/officeart/2005/8/layout/bList2"/>
    <dgm:cxn modelId="{2468D05D-B8A7-408F-852B-C13F82DC6F62}" type="presOf" srcId="{63C55898-CF5E-4B33-A805-C1012B0A4B87}" destId="{8B27720F-F906-4FC1-BE87-B0222FAF192D}" srcOrd="0" destOrd="0" presId="urn:microsoft.com/office/officeart/2005/8/layout/bList2"/>
    <dgm:cxn modelId="{16B5B0DA-419F-4373-AEBF-26E5E800B7D5}" srcId="{63C55898-CF5E-4B33-A805-C1012B0A4B87}" destId="{8450C6CA-CCA1-41C4-A7CC-8BCB9065F706}" srcOrd="0" destOrd="0" parTransId="{D396B17C-3A94-4847-A0AD-238EFA5A3DB9}" sibTransId="{0D353C73-CDE9-4F8C-9FCE-428AC4C5E6C7}"/>
    <dgm:cxn modelId="{9F8A99EF-8BE7-419F-9E97-85F4B3FA8067}" type="presOf" srcId="{63C55898-CF5E-4B33-A805-C1012B0A4B87}" destId="{B3F81E92-A9A9-4A96-BDD9-BB8D3B9DB706}" srcOrd="1" destOrd="0" presId="urn:microsoft.com/office/officeart/2005/8/layout/bList2"/>
    <dgm:cxn modelId="{9F6FEE2D-5A59-4783-A43F-7AB5EDA1B43D}" type="presOf" srcId="{BA88E2A7-1CBD-41C6-86EB-D6453AC1C795}" destId="{F52A1EEA-8F75-4218-A4A2-350E5E1ED21C}" srcOrd="0" destOrd="0" presId="urn:microsoft.com/office/officeart/2005/8/layout/bList2"/>
    <dgm:cxn modelId="{3A8B2E4D-2F27-4AB2-B517-40CC0BB4A76F}" type="presOf" srcId="{7D26EA47-3246-411E-8383-3861E1FE3B40}" destId="{F24F510A-71DC-49E6-9D02-F8DD7FF23BF9}" srcOrd="0" destOrd="0" presId="urn:microsoft.com/office/officeart/2005/8/layout/bList2"/>
    <dgm:cxn modelId="{D7BD4847-0E04-4396-AA3A-348CC1A7DB13}" type="presOf" srcId="{CE45394E-B1F6-4095-A029-A86CBAF35DD9}" destId="{9844240B-2833-425E-AB8D-D4591DF64C87}" srcOrd="0" destOrd="0" presId="urn:microsoft.com/office/officeart/2005/8/layout/bList2"/>
    <dgm:cxn modelId="{AFE12767-392A-4163-BCBD-F4BFCAE6CAFC}" srcId="{CE45394E-B1F6-4095-A029-A86CBAF35DD9}" destId="{CE121761-75AC-4A4C-AC1F-CD78E54BDB7F}" srcOrd="0" destOrd="0" parTransId="{9EFF85C4-B11A-4D0C-8671-17447CE5EFE0}" sibTransId="{2FFC2612-A84C-4DE3-A8CE-501C67635F5B}"/>
    <dgm:cxn modelId="{99590A46-FE38-4325-B2E9-1FA32114ED3D}" type="presOf" srcId="{CE45394E-B1F6-4095-A029-A86CBAF35DD9}" destId="{4867E414-F6DA-45B1-A48B-C58EC7B8051D}" srcOrd="1" destOrd="0" presId="urn:microsoft.com/office/officeart/2005/8/layout/bList2"/>
    <dgm:cxn modelId="{B70386E5-6A79-44BD-9955-164FDFC612A3}" type="presParOf" srcId="{F24F510A-71DC-49E6-9D02-F8DD7FF23BF9}" destId="{E1F84202-8664-4C15-AB30-FC16FCD95DDB}" srcOrd="0" destOrd="0" presId="urn:microsoft.com/office/officeart/2005/8/layout/bList2"/>
    <dgm:cxn modelId="{1D7A092A-7A12-4B7D-836B-E4DD5DACE607}" type="presParOf" srcId="{E1F84202-8664-4C15-AB30-FC16FCD95DDB}" destId="{2E380B2C-4732-4660-A4FB-CF47392A8A13}" srcOrd="0" destOrd="0" presId="urn:microsoft.com/office/officeart/2005/8/layout/bList2"/>
    <dgm:cxn modelId="{BB87CD7A-FFC2-434C-B04E-A410AB499660}" type="presParOf" srcId="{E1F84202-8664-4C15-AB30-FC16FCD95DDB}" destId="{640BA50A-0D01-4202-8140-407B42F43281}" srcOrd="1" destOrd="0" presId="urn:microsoft.com/office/officeart/2005/8/layout/bList2"/>
    <dgm:cxn modelId="{FE612D83-FEBB-4170-BAFC-750BE77C9003}" type="presParOf" srcId="{E1F84202-8664-4C15-AB30-FC16FCD95DDB}" destId="{71B0E61E-2F3C-49A7-9590-0FC330E03074}" srcOrd="2" destOrd="0" presId="urn:microsoft.com/office/officeart/2005/8/layout/bList2"/>
    <dgm:cxn modelId="{AD5CF2A3-BC84-4724-B6D7-B65BB318D7FD}" type="presParOf" srcId="{E1F84202-8664-4C15-AB30-FC16FCD95DDB}" destId="{DDF029A4-2511-4BD4-84AC-967FDFC98FE3}" srcOrd="3" destOrd="0" presId="urn:microsoft.com/office/officeart/2005/8/layout/bList2"/>
    <dgm:cxn modelId="{1CE586C2-5242-41BA-B0BD-DA7835DF7CB8}" type="presParOf" srcId="{F24F510A-71DC-49E6-9D02-F8DD7FF23BF9}" destId="{6FDC76AC-BE32-44A5-B916-88980F8CC474}" srcOrd="1" destOrd="0" presId="urn:microsoft.com/office/officeart/2005/8/layout/bList2"/>
    <dgm:cxn modelId="{966863B8-41FE-411B-B8BA-903DA9E39618}" type="presParOf" srcId="{F24F510A-71DC-49E6-9D02-F8DD7FF23BF9}" destId="{113F9E10-E737-470F-94E0-5EA635395BDC}" srcOrd="2" destOrd="0" presId="urn:microsoft.com/office/officeart/2005/8/layout/bList2"/>
    <dgm:cxn modelId="{3FC643DB-6C7D-4DFA-8483-C4F8D0D48D0E}" type="presParOf" srcId="{113F9E10-E737-470F-94E0-5EA635395BDC}" destId="{44AD76A3-9BD0-488F-B394-ECC0ED660E89}" srcOrd="0" destOrd="0" presId="urn:microsoft.com/office/officeart/2005/8/layout/bList2"/>
    <dgm:cxn modelId="{D49B75AF-692C-43B7-886A-7FDFCDC117BD}" type="presParOf" srcId="{113F9E10-E737-470F-94E0-5EA635395BDC}" destId="{8B27720F-F906-4FC1-BE87-B0222FAF192D}" srcOrd="1" destOrd="0" presId="urn:microsoft.com/office/officeart/2005/8/layout/bList2"/>
    <dgm:cxn modelId="{3695A013-9A41-4B3A-B165-D83642AD5AF7}" type="presParOf" srcId="{113F9E10-E737-470F-94E0-5EA635395BDC}" destId="{B3F81E92-A9A9-4A96-BDD9-BB8D3B9DB706}" srcOrd="2" destOrd="0" presId="urn:microsoft.com/office/officeart/2005/8/layout/bList2"/>
    <dgm:cxn modelId="{3BD03454-5562-4E8F-BA4A-F0B462D774CC}" type="presParOf" srcId="{113F9E10-E737-470F-94E0-5EA635395BDC}" destId="{C13FB5D0-E271-4E55-A345-8F9BE7878E86}" srcOrd="3" destOrd="0" presId="urn:microsoft.com/office/officeart/2005/8/layout/bList2"/>
    <dgm:cxn modelId="{D5E65AFC-CF7C-4D40-B794-A8ECE85F6390}" type="presParOf" srcId="{F24F510A-71DC-49E6-9D02-F8DD7FF23BF9}" destId="{F52A1EEA-8F75-4218-A4A2-350E5E1ED21C}" srcOrd="3" destOrd="0" presId="urn:microsoft.com/office/officeart/2005/8/layout/bList2"/>
    <dgm:cxn modelId="{5CC53344-88D5-49B4-94EB-213ED4A4C5CE}" type="presParOf" srcId="{F24F510A-71DC-49E6-9D02-F8DD7FF23BF9}" destId="{BCE0CD9E-6AC6-494C-8CDB-ABAAC8CE3520}" srcOrd="4" destOrd="0" presId="urn:microsoft.com/office/officeart/2005/8/layout/bList2"/>
    <dgm:cxn modelId="{2F1A58E4-DC40-4FD7-873B-49DC8E17BF89}" type="presParOf" srcId="{BCE0CD9E-6AC6-494C-8CDB-ABAAC8CE3520}" destId="{AF1840EA-BB0E-495A-AB91-1B84A2BEDB25}" srcOrd="0" destOrd="0" presId="urn:microsoft.com/office/officeart/2005/8/layout/bList2"/>
    <dgm:cxn modelId="{D898A635-B9A8-4970-85CE-3AB23EC15178}" type="presParOf" srcId="{BCE0CD9E-6AC6-494C-8CDB-ABAAC8CE3520}" destId="{9844240B-2833-425E-AB8D-D4591DF64C87}" srcOrd="1" destOrd="0" presId="urn:microsoft.com/office/officeart/2005/8/layout/bList2"/>
    <dgm:cxn modelId="{D3186856-DBAE-4063-B669-18B3E843FE9B}" type="presParOf" srcId="{BCE0CD9E-6AC6-494C-8CDB-ABAAC8CE3520}" destId="{4867E414-F6DA-45B1-A48B-C58EC7B8051D}" srcOrd="2" destOrd="0" presId="urn:microsoft.com/office/officeart/2005/8/layout/bList2"/>
    <dgm:cxn modelId="{B7EA9688-4680-433F-8905-B79E6D3D3B7E}" type="presParOf" srcId="{BCE0CD9E-6AC6-494C-8CDB-ABAAC8CE3520}" destId="{81793B3C-0CE0-4D7E-AB87-1FDB3379F29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6EE988-9961-49F8-BB74-DDB1C15796BD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497E16-C512-4F1A-8441-3645018FDBA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Абай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A69CBB39-BEF3-4A11-8D80-E261637F9BE9}" type="parTrans" cxnId="{CEFE4689-A82B-4E8F-A7E7-9CC4AC9C8A03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90538C2F-2748-43AF-87DE-4FEDD285A4F3}" type="sibTrans" cxnId="{CEFE4689-A82B-4E8F-A7E7-9CC4AC9C8A03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DA0532A1-D3FC-4E7D-92FB-E5D7CF563298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Каражал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2D2BF764-7462-4415-83C8-43B9F4189D7D}" type="parTrans" cxnId="{035B4A7E-DF24-4470-9785-73126892B1A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BAE28C65-A474-4489-8DC0-2DE6FC77CF42}" type="sibTrans" cxnId="{035B4A7E-DF24-4470-9785-73126892B1A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06F4C742-2828-4F8A-BD2F-126C3B4EEB5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Приозерск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75342DF3-733C-4FF8-8615-DB4696BDE1F5}" type="parTrans" cxnId="{6C003660-1FF0-4FDC-A1D7-D6A02DD7714D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BAA25A77-223C-4BDE-AA53-C6E8E632F39A}" type="sibTrans" cxnId="{6C003660-1FF0-4FDC-A1D7-D6A02DD7714D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9F39276-7A18-47E3-AD0A-985247A6BCA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Балхаш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5EF15DF6-65C5-43BE-AEFC-A95111FD6B47}" type="parTrans" cxnId="{C9B528C6-7965-4581-9075-4C56361AAC5E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86088C92-27AB-4DB7-8B3B-D9192B6FA4B8}" type="sibTrans" cxnId="{C9B528C6-7965-4581-9075-4C56361AAC5E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4E2DCDA4-2AD0-4823-8341-907797E1B57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Жезказган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3B5945DF-9451-4883-89F4-DF42DDAF5A66}" type="parTrans" cxnId="{D4C89F8C-631C-4CE0-A3DB-77B7B7663A7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B7556784-2D05-4D10-B360-366F56595227}" type="sibTrans" cxnId="{D4C89F8C-631C-4CE0-A3DB-77B7B7663A7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18C37B5E-7D7D-4FC2-9077-9DE65AD3763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Сарань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2B512E25-F269-456F-9F64-79EA3D91B277}" type="parTrans" cxnId="{DCBB86BC-A404-45F6-A774-2804CFEC239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11794318-0D5F-47E0-BE1A-BD3DF06AD4E8}" type="sibTrans" cxnId="{DCBB86BC-A404-45F6-A774-2804CFEC239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E7D33127-40D2-4BF6-8732-6DE7CC59073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Сатпаев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0B47E167-D588-4C57-9A5E-461B3E77EF50}" type="parTrans" cxnId="{030ECC8E-AA81-45D1-988C-7DC2AD6B3E3A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CE325A6-7712-40F1-8777-F08BA59F02FB}" type="sibTrans" cxnId="{030ECC8E-AA81-45D1-988C-7DC2AD6B3E3A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C163DAED-1E31-4990-842F-CC7FEDC2FAB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Темиртау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C9BBF4C-8B68-4518-9AA1-64527450CE45}" type="parTrans" cxnId="{C060B3B7-A653-4267-83B1-955AA72785E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8F8182D7-10EC-45FC-8181-95B72E69F493}" type="sibTrans" cxnId="{C060B3B7-A653-4267-83B1-955AA72785E2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909EEF9E-8C56-400D-A2AA-CBE427B63CF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Шахтинск 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CB610D9E-918D-4705-AA09-FD44DB5C0B15}" type="parTrans" cxnId="{42F6EFEE-5FD3-4B9C-A783-CA385BBD9E1D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8EE0DEE2-E237-4805-B3EE-806CDA984F91}" type="sibTrans" cxnId="{42F6EFEE-5FD3-4B9C-A783-CA385BBD9E1D}">
      <dgm:prSet/>
      <dgm:spPr/>
      <dgm:t>
        <a:bodyPr/>
        <a:lstStyle/>
        <a:p>
          <a:endParaRPr lang="ru-RU" sz="1400" b="1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C58DF8AB-3AF4-4304-96E3-5B9E95D295C5}" type="pres">
      <dgm:prSet presAssocID="{C96EE988-9961-49F8-BB74-DDB1C15796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ADD670-09D8-47C5-9728-62EDD9560464}" type="pres">
      <dgm:prSet presAssocID="{18497E16-C512-4F1A-8441-3645018FDBAC}" presName="comp" presStyleCnt="0"/>
      <dgm:spPr/>
      <dgm:t>
        <a:bodyPr/>
        <a:lstStyle/>
        <a:p>
          <a:endParaRPr lang="ru-RU"/>
        </a:p>
      </dgm:t>
    </dgm:pt>
    <dgm:pt modelId="{4B4E07BF-6553-4F27-9871-86A9AAE77555}" type="pres">
      <dgm:prSet presAssocID="{18497E16-C512-4F1A-8441-3645018FDBAC}" presName="box" presStyleLbl="node1" presStyleIdx="0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BD13DE9D-7AC9-4EA9-8CEC-4433B7BEB758}" type="pres">
      <dgm:prSet presAssocID="{18497E16-C512-4F1A-8441-3645018FDBAC}" presName="img" presStyleLbl="fgImgPlace1" presStyleIdx="0" presStyleCnt="9" custScaleX="82645" custScaleY="121000" custLinFactNeighborX="72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6A71BD-1A55-4159-A829-F80C5E2F096A}" type="pres">
      <dgm:prSet presAssocID="{18497E16-C512-4F1A-8441-3645018FDBAC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85E53-2E6D-489B-A98C-F1AE278CCF19}" type="pres">
      <dgm:prSet presAssocID="{90538C2F-2748-43AF-87DE-4FEDD285A4F3}" presName="spacer" presStyleCnt="0"/>
      <dgm:spPr/>
      <dgm:t>
        <a:bodyPr/>
        <a:lstStyle/>
        <a:p>
          <a:endParaRPr lang="ru-RU"/>
        </a:p>
      </dgm:t>
    </dgm:pt>
    <dgm:pt modelId="{B6D0AB20-750C-4775-809F-65172E015A57}" type="pres">
      <dgm:prSet presAssocID="{69F39276-7A18-47E3-AD0A-985247A6BCA7}" presName="comp" presStyleCnt="0"/>
      <dgm:spPr/>
      <dgm:t>
        <a:bodyPr/>
        <a:lstStyle/>
        <a:p>
          <a:endParaRPr lang="ru-RU"/>
        </a:p>
      </dgm:t>
    </dgm:pt>
    <dgm:pt modelId="{5460585C-0371-4917-ADE6-B5FD7CF3E2BD}" type="pres">
      <dgm:prSet presAssocID="{69F39276-7A18-47E3-AD0A-985247A6BCA7}" presName="box" presStyleLbl="node1" presStyleIdx="1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B5225CF8-6F84-48B8-9F21-C6A086993C92}" type="pres">
      <dgm:prSet presAssocID="{69F39276-7A18-47E3-AD0A-985247A6BCA7}" presName="img" presStyleLbl="fgImgPlace1" presStyleIdx="1" presStyleCnt="9" custScaleX="82645" custScaleY="121000" custLinFactNeighborX="72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FB6299C-8530-4131-84CD-7E0364502292}" type="pres">
      <dgm:prSet presAssocID="{69F39276-7A18-47E3-AD0A-985247A6BCA7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C764A-09FB-46E5-9849-FCEE6938CD96}" type="pres">
      <dgm:prSet presAssocID="{86088C92-27AB-4DB7-8B3B-D9192B6FA4B8}" presName="spacer" presStyleCnt="0"/>
      <dgm:spPr/>
      <dgm:t>
        <a:bodyPr/>
        <a:lstStyle/>
        <a:p>
          <a:endParaRPr lang="ru-RU"/>
        </a:p>
      </dgm:t>
    </dgm:pt>
    <dgm:pt modelId="{CE2514F0-3376-4F59-A077-D5815F4E48AF}" type="pres">
      <dgm:prSet presAssocID="{4E2DCDA4-2AD0-4823-8341-907797E1B57A}" presName="comp" presStyleCnt="0"/>
      <dgm:spPr/>
      <dgm:t>
        <a:bodyPr/>
        <a:lstStyle/>
        <a:p>
          <a:endParaRPr lang="ru-RU"/>
        </a:p>
      </dgm:t>
    </dgm:pt>
    <dgm:pt modelId="{09F377AD-ACBF-46E5-9D56-B0D31A3DE93F}" type="pres">
      <dgm:prSet presAssocID="{4E2DCDA4-2AD0-4823-8341-907797E1B57A}" presName="box" presStyleLbl="node1" presStyleIdx="2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65DFE8CE-4AB9-46FD-A22B-A90EA1EAF69B}" type="pres">
      <dgm:prSet presAssocID="{4E2DCDA4-2AD0-4823-8341-907797E1B57A}" presName="img" presStyleLbl="fgImgPlace1" presStyleIdx="2" presStyleCnt="9" custScaleX="82645" custScaleY="121000" custLinFactNeighborX="729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C4C39D2-836A-434A-9B37-EAC893D8F069}" type="pres">
      <dgm:prSet presAssocID="{4E2DCDA4-2AD0-4823-8341-907797E1B57A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CDE9B-8776-43CF-97F9-59DF936180B7}" type="pres">
      <dgm:prSet presAssocID="{B7556784-2D05-4D10-B360-366F56595227}" presName="spacer" presStyleCnt="0"/>
      <dgm:spPr/>
      <dgm:t>
        <a:bodyPr/>
        <a:lstStyle/>
        <a:p>
          <a:endParaRPr lang="ru-RU"/>
        </a:p>
      </dgm:t>
    </dgm:pt>
    <dgm:pt modelId="{0F3CF142-1A03-4F0F-9673-F982473C73B7}" type="pres">
      <dgm:prSet presAssocID="{DA0532A1-D3FC-4E7D-92FB-E5D7CF563298}" presName="comp" presStyleCnt="0"/>
      <dgm:spPr/>
      <dgm:t>
        <a:bodyPr/>
        <a:lstStyle/>
        <a:p>
          <a:endParaRPr lang="ru-RU"/>
        </a:p>
      </dgm:t>
    </dgm:pt>
    <dgm:pt modelId="{2631A5F4-ED85-4CE0-9FD4-28B4656FDDF9}" type="pres">
      <dgm:prSet presAssocID="{DA0532A1-D3FC-4E7D-92FB-E5D7CF563298}" presName="box" presStyleLbl="node1" presStyleIdx="3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8C6DD3C5-335D-4781-BB45-9ED3A58FDF33}" type="pres">
      <dgm:prSet presAssocID="{DA0532A1-D3FC-4E7D-92FB-E5D7CF563298}" presName="img" presStyleLbl="fgImgPlace1" presStyleIdx="3" presStyleCnt="9" custScaleX="82645" custScaleY="121000" custLinFactNeighborX="72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E1126F-C35C-4C54-B2D1-ADC5696C8F6E}" type="pres">
      <dgm:prSet presAssocID="{DA0532A1-D3FC-4E7D-92FB-E5D7CF563298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349B7-9663-4279-9628-0FB2119A0C25}" type="pres">
      <dgm:prSet presAssocID="{BAE28C65-A474-4489-8DC0-2DE6FC77CF42}" presName="spacer" presStyleCnt="0"/>
      <dgm:spPr/>
      <dgm:t>
        <a:bodyPr/>
        <a:lstStyle/>
        <a:p>
          <a:endParaRPr lang="ru-RU"/>
        </a:p>
      </dgm:t>
    </dgm:pt>
    <dgm:pt modelId="{70F4E0BA-E0A8-4198-A84B-B101E1736E9F}" type="pres">
      <dgm:prSet presAssocID="{06F4C742-2828-4F8A-BD2F-126C3B4EEB5B}" presName="comp" presStyleCnt="0"/>
      <dgm:spPr/>
      <dgm:t>
        <a:bodyPr/>
        <a:lstStyle/>
        <a:p>
          <a:endParaRPr lang="ru-RU"/>
        </a:p>
      </dgm:t>
    </dgm:pt>
    <dgm:pt modelId="{A9F6B1A0-1036-42DB-9C8A-A3080764E361}" type="pres">
      <dgm:prSet presAssocID="{06F4C742-2828-4F8A-BD2F-126C3B4EEB5B}" presName="box" presStyleLbl="node1" presStyleIdx="4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D41BCA4F-38E6-40A6-9CAF-993F410B1B9A}" type="pres">
      <dgm:prSet presAssocID="{06F4C742-2828-4F8A-BD2F-126C3B4EEB5B}" presName="img" presStyleLbl="fgImgPlace1" presStyleIdx="4" presStyleCnt="9" custScaleX="82645" custScaleY="121000" custLinFactNeighborX="729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EAE36A-6DFB-42E5-B689-7ADBCBFBD9C6}" type="pres">
      <dgm:prSet presAssocID="{06F4C742-2828-4F8A-BD2F-126C3B4EEB5B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343A0-D17C-427C-8A03-E80F18B0F41D}" type="pres">
      <dgm:prSet presAssocID="{BAA25A77-223C-4BDE-AA53-C6E8E632F39A}" presName="spacer" presStyleCnt="0"/>
      <dgm:spPr/>
      <dgm:t>
        <a:bodyPr/>
        <a:lstStyle/>
        <a:p>
          <a:endParaRPr lang="ru-RU"/>
        </a:p>
      </dgm:t>
    </dgm:pt>
    <dgm:pt modelId="{F76A94DC-2C3C-4B4C-B42B-221A24584D4B}" type="pres">
      <dgm:prSet presAssocID="{18C37B5E-7D7D-4FC2-9077-9DE65AD3763C}" presName="comp" presStyleCnt="0"/>
      <dgm:spPr/>
      <dgm:t>
        <a:bodyPr/>
        <a:lstStyle/>
        <a:p>
          <a:endParaRPr lang="ru-RU"/>
        </a:p>
      </dgm:t>
    </dgm:pt>
    <dgm:pt modelId="{503AA4BF-FBA7-40BC-A0D9-8C657339455C}" type="pres">
      <dgm:prSet presAssocID="{18C37B5E-7D7D-4FC2-9077-9DE65AD3763C}" presName="box" presStyleLbl="node1" presStyleIdx="5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2FBA3B5A-9D95-43C2-A8B9-E13D54FC9CF9}" type="pres">
      <dgm:prSet presAssocID="{18C37B5E-7D7D-4FC2-9077-9DE65AD3763C}" presName="img" presStyleLbl="fgImgPlace1" presStyleIdx="5" presStyleCnt="9" custScaleX="82645" custScaleY="121000" custLinFactNeighborX="729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7EC391-0A4B-421E-B547-307F42F310C7}" type="pres">
      <dgm:prSet presAssocID="{18C37B5E-7D7D-4FC2-9077-9DE65AD3763C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F02D5-AF2A-47C1-A168-1FFACB0011A4}" type="pres">
      <dgm:prSet presAssocID="{11794318-0D5F-47E0-BE1A-BD3DF06AD4E8}" presName="spacer" presStyleCnt="0"/>
      <dgm:spPr/>
      <dgm:t>
        <a:bodyPr/>
        <a:lstStyle/>
        <a:p>
          <a:endParaRPr lang="ru-RU"/>
        </a:p>
      </dgm:t>
    </dgm:pt>
    <dgm:pt modelId="{A8B83DDA-F182-4F3E-A644-DC2519E052B0}" type="pres">
      <dgm:prSet presAssocID="{E7D33127-40D2-4BF6-8732-6DE7CC590730}" presName="comp" presStyleCnt="0"/>
      <dgm:spPr/>
      <dgm:t>
        <a:bodyPr/>
        <a:lstStyle/>
        <a:p>
          <a:endParaRPr lang="ru-RU"/>
        </a:p>
      </dgm:t>
    </dgm:pt>
    <dgm:pt modelId="{BAC8D57E-7E9C-4643-86D6-88E241BC1660}" type="pres">
      <dgm:prSet presAssocID="{E7D33127-40D2-4BF6-8732-6DE7CC590730}" presName="box" presStyleLbl="node1" presStyleIdx="6" presStyleCnt="9" custScaleX="62129" custScaleY="82645" custLinFactNeighborX="-3993" custLinFactNeighborY="4358"/>
      <dgm:spPr/>
      <dgm:t>
        <a:bodyPr/>
        <a:lstStyle/>
        <a:p>
          <a:endParaRPr lang="ru-RU"/>
        </a:p>
      </dgm:t>
    </dgm:pt>
    <dgm:pt modelId="{451E6940-13C6-466C-A443-EB05773CB7B0}" type="pres">
      <dgm:prSet presAssocID="{E7D33127-40D2-4BF6-8732-6DE7CC590730}" presName="img" presStyleLbl="fgImgPlace1" presStyleIdx="6" presStyleCnt="9" custScaleX="82645" custScaleY="121000" custLinFactNeighborX="729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DD113D-84D3-40D9-B238-D24E42C66229}" type="pres">
      <dgm:prSet presAssocID="{E7D33127-40D2-4BF6-8732-6DE7CC59073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8F74E-6AD5-4278-8BEC-57CDF5AA25FC}" type="pres">
      <dgm:prSet presAssocID="{6CE325A6-7712-40F1-8777-F08BA59F02FB}" presName="spacer" presStyleCnt="0"/>
      <dgm:spPr/>
      <dgm:t>
        <a:bodyPr/>
        <a:lstStyle/>
        <a:p>
          <a:endParaRPr lang="ru-RU"/>
        </a:p>
      </dgm:t>
    </dgm:pt>
    <dgm:pt modelId="{BCD06081-BEDA-4F47-B0AD-6DD824BA1856}" type="pres">
      <dgm:prSet presAssocID="{C163DAED-1E31-4990-842F-CC7FEDC2FAB2}" presName="comp" presStyleCnt="0"/>
      <dgm:spPr/>
      <dgm:t>
        <a:bodyPr/>
        <a:lstStyle/>
        <a:p>
          <a:endParaRPr lang="ru-RU"/>
        </a:p>
      </dgm:t>
    </dgm:pt>
    <dgm:pt modelId="{9155DAAE-63DE-4A56-AC17-7A8C93D2E2D9}" type="pres">
      <dgm:prSet presAssocID="{C163DAED-1E31-4990-842F-CC7FEDC2FAB2}" presName="box" presStyleLbl="node1" presStyleIdx="7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48479FF6-C596-4E10-88FF-6FC47EC20B38}" type="pres">
      <dgm:prSet presAssocID="{C163DAED-1E31-4990-842F-CC7FEDC2FAB2}" presName="img" presStyleLbl="fgImgPlace1" presStyleIdx="7" presStyleCnt="9" custScaleX="82645" custScaleY="121000" custLinFactNeighborX="7292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945F7D-8E89-4B8C-89DE-AEC4217789A7}" type="pres">
      <dgm:prSet presAssocID="{C163DAED-1E31-4990-842F-CC7FEDC2FAB2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2A874-EDC2-469D-9F17-062E53890987}" type="pres">
      <dgm:prSet presAssocID="{8F8182D7-10EC-45FC-8181-95B72E69F493}" presName="spacer" presStyleCnt="0"/>
      <dgm:spPr/>
      <dgm:t>
        <a:bodyPr/>
        <a:lstStyle/>
        <a:p>
          <a:endParaRPr lang="ru-RU"/>
        </a:p>
      </dgm:t>
    </dgm:pt>
    <dgm:pt modelId="{904F0369-E524-4E56-9C17-7D686925B1F6}" type="pres">
      <dgm:prSet presAssocID="{909EEF9E-8C56-400D-A2AA-CBE427B63CFC}" presName="comp" presStyleCnt="0"/>
      <dgm:spPr/>
      <dgm:t>
        <a:bodyPr/>
        <a:lstStyle/>
        <a:p>
          <a:endParaRPr lang="ru-RU"/>
        </a:p>
      </dgm:t>
    </dgm:pt>
    <dgm:pt modelId="{A72A38C3-FDFC-4200-8C22-491F14F2075A}" type="pres">
      <dgm:prSet presAssocID="{909EEF9E-8C56-400D-A2AA-CBE427B63CFC}" presName="box" presStyleLbl="node1" presStyleIdx="8" presStyleCnt="9" custScaleX="62129" custScaleY="82645" custLinFactNeighborX="-1976" custLinFactNeighborY="8253"/>
      <dgm:spPr/>
      <dgm:t>
        <a:bodyPr/>
        <a:lstStyle/>
        <a:p>
          <a:endParaRPr lang="ru-RU"/>
        </a:p>
      </dgm:t>
    </dgm:pt>
    <dgm:pt modelId="{F1A00462-F547-468B-88AC-A5625D234D1C}" type="pres">
      <dgm:prSet presAssocID="{909EEF9E-8C56-400D-A2AA-CBE427B63CFC}" presName="img" presStyleLbl="fgImgPlace1" presStyleIdx="8" presStyleCnt="9" custScaleX="82645" custScaleY="121000" custLinFactNeighborX="7292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7583E5-1C66-45FD-909B-9CE17E06D74C}" type="pres">
      <dgm:prSet presAssocID="{909EEF9E-8C56-400D-A2AA-CBE427B63CFC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C89F8C-631C-4CE0-A3DB-77B7B7663A72}" srcId="{C96EE988-9961-49F8-BB74-DDB1C15796BD}" destId="{4E2DCDA4-2AD0-4823-8341-907797E1B57A}" srcOrd="2" destOrd="0" parTransId="{3B5945DF-9451-4883-89F4-DF42DDAF5A66}" sibTransId="{B7556784-2D05-4D10-B360-366F56595227}"/>
    <dgm:cxn modelId="{C9B528C6-7965-4581-9075-4C56361AAC5E}" srcId="{C96EE988-9961-49F8-BB74-DDB1C15796BD}" destId="{69F39276-7A18-47E3-AD0A-985247A6BCA7}" srcOrd="1" destOrd="0" parTransId="{5EF15DF6-65C5-43BE-AEFC-A95111FD6B47}" sibTransId="{86088C92-27AB-4DB7-8B3B-D9192B6FA4B8}"/>
    <dgm:cxn modelId="{9A3C3421-65F4-434B-9D28-5C10B53480C2}" type="presOf" srcId="{69F39276-7A18-47E3-AD0A-985247A6BCA7}" destId="{4FB6299C-8530-4131-84CD-7E0364502292}" srcOrd="1" destOrd="0" presId="urn:microsoft.com/office/officeart/2005/8/layout/vList4"/>
    <dgm:cxn modelId="{90E36071-D16F-431F-AB68-00AEA7B03886}" type="presOf" srcId="{18C37B5E-7D7D-4FC2-9077-9DE65AD3763C}" destId="{503AA4BF-FBA7-40BC-A0D9-8C657339455C}" srcOrd="0" destOrd="0" presId="urn:microsoft.com/office/officeart/2005/8/layout/vList4"/>
    <dgm:cxn modelId="{4EE1B3AB-731B-4F9C-ABFB-0BD2B6801E2D}" type="presOf" srcId="{C163DAED-1E31-4990-842F-CC7FEDC2FAB2}" destId="{9155DAAE-63DE-4A56-AC17-7A8C93D2E2D9}" srcOrd="0" destOrd="0" presId="urn:microsoft.com/office/officeart/2005/8/layout/vList4"/>
    <dgm:cxn modelId="{BAB49C7B-1A96-4A71-85E0-B2C54CBC01F5}" type="presOf" srcId="{18497E16-C512-4F1A-8441-3645018FDBAC}" destId="{536A71BD-1A55-4159-A829-F80C5E2F096A}" srcOrd="1" destOrd="0" presId="urn:microsoft.com/office/officeart/2005/8/layout/vList4"/>
    <dgm:cxn modelId="{A4B30490-C590-402C-B0EA-1C86737FEBC6}" type="presOf" srcId="{69F39276-7A18-47E3-AD0A-985247A6BCA7}" destId="{5460585C-0371-4917-ADE6-B5FD7CF3E2BD}" srcOrd="0" destOrd="0" presId="urn:microsoft.com/office/officeart/2005/8/layout/vList4"/>
    <dgm:cxn modelId="{030ECC8E-AA81-45D1-988C-7DC2AD6B3E3A}" srcId="{C96EE988-9961-49F8-BB74-DDB1C15796BD}" destId="{E7D33127-40D2-4BF6-8732-6DE7CC590730}" srcOrd="6" destOrd="0" parTransId="{0B47E167-D588-4C57-9A5E-461B3E77EF50}" sibTransId="{6CE325A6-7712-40F1-8777-F08BA59F02FB}"/>
    <dgm:cxn modelId="{C4478EB1-99C1-43F4-959A-B8D768AB64B3}" type="presOf" srcId="{C163DAED-1E31-4990-842F-CC7FEDC2FAB2}" destId="{C6945F7D-8E89-4B8C-89DE-AEC4217789A7}" srcOrd="1" destOrd="0" presId="urn:microsoft.com/office/officeart/2005/8/layout/vList4"/>
    <dgm:cxn modelId="{6C003660-1FF0-4FDC-A1D7-D6A02DD7714D}" srcId="{C96EE988-9961-49F8-BB74-DDB1C15796BD}" destId="{06F4C742-2828-4F8A-BD2F-126C3B4EEB5B}" srcOrd="4" destOrd="0" parTransId="{75342DF3-733C-4FF8-8615-DB4696BDE1F5}" sibTransId="{BAA25A77-223C-4BDE-AA53-C6E8E632F39A}"/>
    <dgm:cxn modelId="{C060B3B7-A653-4267-83B1-955AA72785E2}" srcId="{C96EE988-9961-49F8-BB74-DDB1C15796BD}" destId="{C163DAED-1E31-4990-842F-CC7FEDC2FAB2}" srcOrd="7" destOrd="0" parTransId="{6C9BBF4C-8B68-4518-9AA1-64527450CE45}" sibTransId="{8F8182D7-10EC-45FC-8181-95B72E69F493}"/>
    <dgm:cxn modelId="{D90C0EE3-D2B0-443C-81FF-634AEF399F6E}" type="presOf" srcId="{06F4C742-2828-4F8A-BD2F-126C3B4EEB5B}" destId="{A9F6B1A0-1036-42DB-9C8A-A3080764E361}" srcOrd="0" destOrd="0" presId="urn:microsoft.com/office/officeart/2005/8/layout/vList4"/>
    <dgm:cxn modelId="{035B4A7E-DF24-4470-9785-73126892B1A2}" srcId="{C96EE988-9961-49F8-BB74-DDB1C15796BD}" destId="{DA0532A1-D3FC-4E7D-92FB-E5D7CF563298}" srcOrd="3" destOrd="0" parTransId="{2D2BF764-7462-4415-83C8-43B9F4189D7D}" sibTransId="{BAE28C65-A474-4489-8DC0-2DE6FC77CF42}"/>
    <dgm:cxn modelId="{DCBB86BC-A404-45F6-A774-2804CFEC2392}" srcId="{C96EE988-9961-49F8-BB74-DDB1C15796BD}" destId="{18C37B5E-7D7D-4FC2-9077-9DE65AD3763C}" srcOrd="5" destOrd="0" parTransId="{2B512E25-F269-456F-9F64-79EA3D91B277}" sibTransId="{11794318-0D5F-47E0-BE1A-BD3DF06AD4E8}"/>
    <dgm:cxn modelId="{2B8402E1-3908-41DE-8E57-C0627DEC6E77}" type="presOf" srcId="{18497E16-C512-4F1A-8441-3645018FDBAC}" destId="{4B4E07BF-6553-4F27-9871-86A9AAE77555}" srcOrd="0" destOrd="0" presId="urn:microsoft.com/office/officeart/2005/8/layout/vList4"/>
    <dgm:cxn modelId="{42F6EFEE-5FD3-4B9C-A783-CA385BBD9E1D}" srcId="{C96EE988-9961-49F8-BB74-DDB1C15796BD}" destId="{909EEF9E-8C56-400D-A2AA-CBE427B63CFC}" srcOrd="8" destOrd="0" parTransId="{CB610D9E-918D-4705-AA09-FD44DB5C0B15}" sibTransId="{8EE0DEE2-E237-4805-B3EE-806CDA984F91}"/>
    <dgm:cxn modelId="{96124799-EC6B-4090-B86E-07E8C488363F}" type="presOf" srcId="{4E2DCDA4-2AD0-4823-8341-907797E1B57A}" destId="{09F377AD-ACBF-46E5-9D56-B0D31A3DE93F}" srcOrd="0" destOrd="0" presId="urn:microsoft.com/office/officeart/2005/8/layout/vList4"/>
    <dgm:cxn modelId="{9E8918C4-EF8E-44B3-A20F-979724E18F0F}" type="presOf" srcId="{E7D33127-40D2-4BF6-8732-6DE7CC590730}" destId="{D9DD113D-84D3-40D9-B238-D24E42C66229}" srcOrd="1" destOrd="0" presId="urn:microsoft.com/office/officeart/2005/8/layout/vList4"/>
    <dgm:cxn modelId="{309B9304-F581-4F9A-8D62-BD26F3100777}" type="presOf" srcId="{18C37B5E-7D7D-4FC2-9077-9DE65AD3763C}" destId="{7A7EC391-0A4B-421E-B547-307F42F310C7}" srcOrd="1" destOrd="0" presId="urn:microsoft.com/office/officeart/2005/8/layout/vList4"/>
    <dgm:cxn modelId="{F3907A70-2827-4AD6-A276-4E3A6338E9D7}" type="presOf" srcId="{909EEF9E-8C56-400D-A2AA-CBE427B63CFC}" destId="{C37583E5-1C66-45FD-909B-9CE17E06D74C}" srcOrd="1" destOrd="0" presId="urn:microsoft.com/office/officeart/2005/8/layout/vList4"/>
    <dgm:cxn modelId="{0F72E7AD-3B12-4278-9ACF-E93B55182AB4}" type="presOf" srcId="{909EEF9E-8C56-400D-A2AA-CBE427B63CFC}" destId="{A72A38C3-FDFC-4200-8C22-491F14F2075A}" srcOrd="0" destOrd="0" presId="urn:microsoft.com/office/officeart/2005/8/layout/vList4"/>
    <dgm:cxn modelId="{C60FB14A-7663-467B-BCEF-F1D6C348223F}" type="presOf" srcId="{C96EE988-9961-49F8-BB74-DDB1C15796BD}" destId="{C58DF8AB-3AF4-4304-96E3-5B9E95D295C5}" srcOrd="0" destOrd="0" presId="urn:microsoft.com/office/officeart/2005/8/layout/vList4"/>
    <dgm:cxn modelId="{C5C2B0A1-6F8F-4322-A0CA-910A2A7926DD}" type="presOf" srcId="{E7D33127-40D2-4BF6-8732-6DE7CC590730}" destId="{BAC8D57E-7E9C-4643-86D6-88E241BC1660}" srcOrd="0" destOrd="0" presId="urn:microsoft.com/office/officeart/2005/8/layout/vList4"/>
    <dgm:cxn modelId="{E018C5C1-977A-451D-8965-980B3888E99A}" type="presOf" srcId="{4E2DCDA4-2AD0-4823-8341-907797E1B57A}" destId="{BC4C39D2-836A-434A-9B37-EAC893D8F069}" srcOrd="1" destOrd="0" presId="urn:microsoft.com/office/officeart/2005/8/layout/vList4"/>
    <dgm:cxn modelId="{CEFE4689-A82B-4E8F-A7E7-9CC4AC9C8A03}" srcId="{C96EE988-9961-49F8-BB74-DDB1C15796BD}" destId="{18497E16-C512-4F1A-8441-3645018FDBAC}" srcOrd="0" destOrd="0" parTransId="{A69CBB39-BEF3-4A11-8D80-E261637F9BE9}" sibTransId="{90538C2F-2748-43AF-87DE-4FEDD285A4F3}"/>
    <dgm:cxn modelId="{B725AE2C-F862-435D-AD0A-8E26E9CECCA9}" type="presOf" srcId="{DA0532A1-D3FC-4E7D-92FB-E5D7CF563298}" destId="{5FE1126F-C35C-4C54-B2D1-ADC5696C8F6E}" srcOrd="1" destOrd="0" presId="urn:microsoft.com/office/officeart/2005/8/layout/vList4"/>
    <dgm:cxn modelId="{5A4D8A91-991A-4E30-A398-A3D45F475CC2}" type="presOf" srcId="{DA0532A1-D3FC-4E7D-92FB-E5D7CF563298}" destId="{2631A5F4-ED85-4CE0-9FD4-28B4656FDDF9}" srcOrd="0" destOrd="0" presId="urn:microsoft.com/office/officeart/2005/8/layout/vList4"/>
    <dgm:cxn modelId="{F82D0F83-A0AF-40B5-A90A-40E32C296AA2}" type="presOf" srcId="{06F4C742-2828-4F8A-BD2F-126C3B4EEB5B}" destId="{96EAE36A-6DFB-42E5-B689-7ADBCBFBD9C6}" srcOrd="1" destOrd="0" presId="urn:microsoft.com/office/officeart/2005/8/layout/vList4"/>
    <dgm:cxn modelId="{41512437-D79D-4D9E-A3EC-A0EAF1786019}" type="presParOf" srcId="{C58DF8AB-3AF4-4304-96E3-5B9E95D295C5}" destId="{0CADD670-09D8-47C5-9728-62EDD9560464}" srcOrd="0" destOrd="0" presId="urn:microsoft.com/office/officeart/2005/8/layout/vList4"/>
    <dgm:cxn modelId="{BB5F1ABA-DE88-43CD-B664-9A396FC856AD}" type="presParOf" srcId="{0CADD670-09D8-47C5-9728-62EDD9560464}" destId="{4B4E07BF-6553-4F27-9871-86A9AAE77555}" srcOrd="0" destOrd="0" presId="urn:microsoft.com/office/officeart/2005/8/layout/vList4"/>
    <dgm:cxn modelId="{E6B40B12-024F-4DA9-9B56-B0F3FAE1AD17}" type="presParOf" srcId="{0CADD670-09D8-47C5-9728-62EDD9560464}" destId="{BD13DE9D-7AC9-4EA9-8CEC-4433B7BEB758}" srcOrd="1" destOrd="0" presId="urn:microsoft.com/office/officeart/2005/8/layout/vList4"/>
    <dgm:cxn modelId="{A896E3D6-96D5-4690-A7E4-3C4B31973260}" type="presParOf" srcId="{0CADD670-09D8-47C5-9728-62EDD9560464}" destId="{536A71BD-1A55-4159-A829-F80C5E2F096A}" srcOrd="2" destOrd="0" presId="urn:microsoft.com/office/officeart/2005/8/layout/vList4"/>
    <dgm:cxn modelId="{AB6896E1-A1F8-47BC-B8C9-FBD8D9041440}" type="presParOf" srcId="{C58DF8AB-3AF4-4304-96E3-5B9E95D295C5}" destId="{C8685E53-2E6D-489B-A98C-F1AE278CCF19}" srcOrd="1" destOrd="0" presId="urn:microsoft.com/office/officeart/2005/8/layout/vList4"/>
    <dgm:cxn modelId="{0869E088-35E8-47B1-88C5-6A37355450EB}" type="presParOf" srcId="{C58DF8AB-3AF4-4304-96E3-5B9E95D295C5}" destId="{B6D0AB20-750C-4775-809F-65172E015A57}" srcOrd="2" destOrd="0" presId="urn:microsoft.com/office/officeart/2005/8/layout/vList4"/>
    <dgm:cxn modelId="{8B3B7967-2FCA-4360-87C2-25B0756D1BF5}" type="presParOf" srcId="{B6D0AB20-750C-4775-809F-65172E015A57}" destId="{5460585C-0371-4917-ADE6-B5FD7CF3E2BD}" srcOrd="0" destOrd="0" presId="urn:microsoft.com/office/officeart/2005/8/layout/vList4"/>
    <dgm:cxn modelId="{F087076D-84F3-437C-AAA0-EDB1FA60F6D5}" type="presParOf" srcId="{B6D0AB20-750C-4775-809F-65172E015A57}" destId="{B5225CF8-6F84-48B8-9F21-C6A086993C92}" srcOrd="1" destOrd="0" presId="urn:microsoft.com/office/officeart/2005/8/layout/vList4"/>
    <dgm:cxn modelId="{5D2C5068-5BDD-4062-8969-7E50173DE508}" type="presParOf" srcId="{B6D0AB20-750C-4775-809F-65172E015A57}" destId="{4FB6299C-8530-4131-84CD-7E0364502292}" srcOrd="2" destOrd="0" presId="urn:microsoft.com/office/officeart/2005/8/layout/vList4"/>
    <dgm:cxn modelId="{48A4978C-EE55-4104-BF72-0B947E50148C}" type="presParOf" srcId="{C58DF8AB-3AF4-4304-96E3-5B9E95D295C5}" destId="{AA4C764A-09FB-46E5-9849-FCEE6938CD96}" srcOrd="3" destOrd="0" presId="urn:microsoft.com/office/officeart/2005/8/layout/vList4"/>
    <dgm:cxn modelId="{FA382ED9-72D4-4362-9255-7556485BE84C}" type="presParOf" srcId="{C58DF8AB-3AF4-4304-96E3-5B9E95D295C5}" destId="{CE2514F0-3376-4F59-A077-D5815F4E48AF}" srcOrd="4" destOrd="0" presId="urn:microsoft.com/office/officeart/2005/8/layout/vList4"/>
    <dgm:cxn modelId="{0917C91F-1760-479F-AA57-98B14071E2F3}" type="presParOf" srcId="{CE2514F0-3376-4F59-A077-D5815F4E48AF}" destId="{09F377AD-ACBF-46E5-9D56-B0D31A3DE93F}" srcOrd="0" destOrd="0" presId="urn:microsoft.com/office/officeart/2005/8/layout/vList4"/>
    <dgm:cxn modelId="{DB4B1516-A36B-4AA6-82C9-30212CC28B7E}" type="presParOf" srcId="{CE2514F0-3376-4F59-A077-D5815F4E48AF}" destId="{65DFE8CE-4AB9-46FD-A22B-A90EA1EAF69B}" srcOrd="1" destOrd="0" presId="urn:microsoft.com/office/officeart/2005/8/layout/vList4"/>
    <dgm:cxn modelId="{365CC483-53BC-4A99-97DA-F05B73033406}" type="presParOf" srcId="{CE2514F0-3376-4F59-A077-D5815F4E48AF}" destId="{BC4C39D2-836A-434A-9B37-EAC893D8F069}" srcOrd="2" destOrd="0" presId="urn:microsoft.com/office/officeart/2005/8/layout/vList4"/>
    <dgm:cxn modelId="{BDAB1477-67A7-4162-95BC-B2CED7DD83EC}" type="presParOf" srcId="{C58DF8AB-3AF4-4304-96E3-5B9E95D295C5}" destId="{693CDE9B-8776-43CF-97F9-59DF936180B7}" srcOrd="5" destOrd="0" presId="urn:microsoft.com/office/officeart/2005/8/layout/vList4"/>
    <dgm:cxn modelId="{8EC143F7-CF7F-4D9C-82EC-1D9AEBA4E638}" type="presParOf" srcId="{C58DF8AB-3AF4-4304-96E3-5B9E95D295C5}" destId="{0F3CF142-1A03-4F0F-9673-F982473C73B7}" srcOrd="6" destOrd="0" presId="urn:microsoft.com/office/officeart/2005/8/layout/vList4"/>
    <dgm:cxn modelId="{B7E7C86C-F9C5-4B1F-AB86-9C1AFA051164}" type="presParOf" srcId="{0F3CF142-1A03-4F0F-9673-F982473C73B7}" destId="{2631A5F4-ED85-4CE0-9FD4-28B4656FDDF9}" srcOrd="0" destOrd="0" presId="urn:microsoft.com/office/officeart/2005/8/layout/vList4"/>
    <dgm:cxn modelId="{E90DA817-0127-4F62-B76C-54397421CF0B}" type="presParOf" srcId="{0F3CF142-1A03-4F0F-9673-F982473C73B7}" destId="{8C6DD3C5-335D-4781-BB45-9ED3A58FDF33}" srcOrd="1" destOrd="0" presId="urn:microsoft.com/office/officeart/2005/8/layout/vList4"/>
    <dgm:cxn modelId="{FC9ECF40-01EC-4FD5-8267-A1B2845F624D}" type="presParOf" srcId="{0F3CF142-1A03-4F0F-9673-F982473C73B7}" destId="{5FE1126F-C35C-4C54-B2D1-ADC5696C8F6E}" srcOrd="2" destOrd="0" presId="urn:microsoft.com/office/officeart/2005/8/layout/vList4"/>
    <dgm:cxn modelId="{0D625524-250E-4F48-A4AF-10842532ADD8}" type="presParOf" srcId="{C58DF8AB-3AF4-4304-96E3-5B9E95D295C5}" destId="{6E9349B7-9663-4279-9628-0FB2119A0C25}" srcOrd="7" destOrd="0" presId="urn:microsoft.com/office/officeart/2005/8/layout/vList4"/>
    <dgm:cxn modelId="{857807EE-9C33-4913-A12D-5AF26567C619}" type="presParOf" srcId="{C58DF8AB-3AF4-4304-96E3-5B9E95D295C5}" destId="{70F4E0BA-E0A8-4198-A84B-B101E1736E9F}" srcOrd="8" destOrd="0" presId="urn:microsoft.com/office/officeart/2005/8/layout/vList4"/>
    <dgm:cxn modelId="{62280221-D0F3-4EB8-9A7B-C884D7585C34}" type="presParOf" srcId="{70F4E0BA-E0A8-4198-A84B-B101E1736E9F}" destId="{A9F6B1A0-1036-42DB-9C8A-A3080764E361}" srcOrd="0" destOrd="0" presId="urn:microsoft.com/office/officeart/2005/8/layout/vList4"/>
    <dgm:cxn modelId="{F514B0C5-5435-4CD1-9EA3-43FE554FAA05}" type="presParOf" srcId="{70F4E0BA-E0A8-4198-A84B-B101E1736E9F}" destId="{D41BCA4F-38E6-40A6-9CAF-993F410B1B9A}" srcOrd="1" destOrd="0" presId="urn:microsoft.com/office/officeart/2005/8/layout/vList4"/>
    <dgm:cxn modelId="{29688E1D-2311-481E-95CE-318D8135114F}" type="presParOf" srcId="{70F4E0BA-E0A8-4198-A84B-B101E1736E9F}" destId="{96EAE36A-6DFB-42E5-B689-7ADBCBFBD9C6}" srcOrd="2" destOrd="0" presId="urn:microsoft.com/office/officeart/2005/8/layout/vList4"/>
    <dgm:cxn modelId="{7CAAD8B1-D4CE-47D4-851E-F7619D2DE772}" type="presParOf" srcId="{C58DF8AB-3AF4-4304-96E3-5B9E95D295C5}" destId="{2E8343A0-D17C-427C-8A03-E80F18B0F41D}" srcOrd="9" destOrd="0" presId="urn:microsoft.com/office/officeart/2005/8/layout/vList4"/>
    <dgm:cxn modelId="{89EF53BC-7731-4C21-9C40-AC1750C783BC}" type="presParOf" srcId="{C58DF8AB-3AF4-4304-96E3-5B9E95D295C5}" destId="{F76A94DC-2C3C-4B4C-B42B-221A24584D4B}" srcOrd="10" destOrd="0" presId="urn:microsoft.com/office/officeart/2005/8/layout/vList4"/>
    <dgm:cxn modelId="{12448B64-E9B8-4937-A051-E6EFA2F4A3E7}" type="presParOf" srcId="{F76A94DC-2C3C-4B4C-B42B-221A24584D4B}" destId="{503AA4BF-FBA7-40BC-A0D9-8C657339455C}" srcOrd="0" destOrd="0" presId="urn:microsoft.com/office/officeart/2005/8/layout/vList4"/>
    <dgm:cxn modelId="{E18605AB-DBEF-4B47-8198-C3CC7EA3B88D}" type="presParOf" srcId="{F76A94DC-2C3C-4B4C-B42B-221A24584D4B}" destId="{2FBA3B5A-9D95-43C2-A8B9-E13D54FC9CF9}" srcOrd="1" destOrd="0" presId="urn:microsoft.com/office/officeart/2005/8/layout/vList4"/>
    <dgm:cxn modelId="{9EDCE367-F715-4560-8016-62E76CA10154}" type="presParOf" srcId="{F76A94DC-2C3C-4B4C-B42B-221A24584D4B}" destId="{7A7EC391-0A4B-421E-B547-307F42F310C7}" srcOrd="2" destOrd="0" presId="urn:microsoft.com/office/officeart/2005/8/layout/vList4"/>
    <dgm:cxn modelId="{E4D5D4C6-F005-49B0-839F-591AC591BFFF}" type="presParOf" srcId="{C58DF8AB-3AF4-4304-96E3-5B9E95D295C5}" destId="{747F02D5-AF2A-47C1-A168-1FFACB0011A4}" srcOrd="11" destOrd="0" presId="urn:microsoft.com/office/officeart/2005/8/layout/vList4"/>
    <dgm:cxn modelId="{8FC3F193-DBD1-4431-B550-74E6E0A5F453}" type="presParOf" srcId="{C58DF8AB-3AF4-4304-96E3-5B9E95D295C5}" destId="{A8B83DDA-F182-4F3E-A644-DC2519E052B0}" srcOrd="12" destOrd="0" presId="urn:microsoft.com/office/officeart/2005/8/layout/vList4"/>
    <dgm:cxn modelId="{485CA07E-450C-4CCE-A3CB-BA754F4409F2}" type="presParOf" srcId="{A8B83DDA-F182-4F3E-A644-DC2519E052B0}" destId="{BAC8D57E-7E9C-4643-86D6-88E241BC1660}" srcOrd="0" destOrd="0" presId="urn:microsoft.com/office/officeart/2005/8/layout/vList4"/>
    <dgm:cxn modelId="{A2A5780A-86F2-4313-A1BA-E9BD720A4899}" type="presParOf" srcId="{A8B83DDA-F182-4F3E-A644-DC2519E052B0}" destId="{451E6940-13C6-466C-A443-EB05773CB7B0}" srcOrd="1" destOrd="0" presId="urn:microsoft.com/office/officeart/2005/8/layout/vList4"/>
    <dgm:cxn modelId="{29A17DB9-D503-49F4-923B-346474653C9C}" type="presParOf" srcId="{A8B83DDA-F182-4F3E-A644-DC2519E052B0}" destId="{D9DD113D-84D3-40D9-B238-D24E42C66229}" srcOrd="2" destOrd="0" presId="urn:microsoft.com/office/officeart/2005/8/layout/vList4"/>
    <dgm:cxn modelId="{639753D4-7BA0-4287-9F33-91CAAF6136F2}" type="presParOf" srcId="{C58DF8AB-3AF4-4304-96E3-5B9E95D295C5}" destId="{DE78F74E-6AD5-4278-8BEC-57CDF5AA25FC}" srcOrd="13" destOrd="0" presId="urn:microsoft.com/office/officeart/2005/8/layout/vList4"/>
    <dgm:cxn modelId="{26F9D5F0-C0AB-40B9-8A07-054F61D44064}" type="presParOf" srcId="{C58DF8AB-3AF4-4304-96E3-5B9E95D295C5}" destId="{BCD06081-BEDA-4F47-B0AD-6DD824BA1856}" srcOrd="14" destOrd="0" presId="urn:microsoft.com/office/officeart/2005/8/layout/vList4"/>
    <dgm:cxn modelId="{761D9899-5307-4E92-956C-B7D841F65E21}" type="presParOf" srcId="{BCD06081-BEDA-4F47-B0AD-6DD824BA1856}" destId="{9155DAAE-63DE-4A56-AC17-7A8C93D2E2D9}" srcOrd="0" destOrd="0" presId="urn:microsoft.com/office/officeart/2005/8/layout/vList4"/>
    <dgm:cxn modelId="{D2974BC2-AF57-4A66-A19A-B8B86F52C160}" type="presParOf" srcId="{BCD06081-BEDA-4F47-B0AD-6DD824BA1856}" destId="{48479FF6-C596-4E10-88FF-6FC47EC20B38}" srcOrd="1" destOrd="0" presId="urn:microsoft.com/office/officeart/2005/8/layout/vList4"/>
    <dgm:cxn modelId="{E2B08901-4FCA-403F-A2F7-BE46F1B5D4FB}" type="presParOf" srcId="{BCD06081-BEDA-4F47-B0AD-6DD824BA1856}" destId="{C6945F7D-8E89-4B8C-89DE-AEC4217789A7}" srcOrd="2" destOrd="0" presId="urn:microsoft.com/office/officeart/2005/8/layout/vList4"/>
    <dgm:cxn modelId="{3B25A602-90EC-4EDF-A54E-629A798BDF81}" type="presParOf" srcId="{C58DF8AB-3AF4-4304-96E3-5B9E95D295C5}" destId="{E2E2A874-EDC2-469D-9F17-062E53890987}" srcOrd="15" destOrd="0" presId="urn:microsoft.com/office/officeart/2005/8/layout/vList4"/>
    <dgm:cxn modelId="{82A658E3-0F03-4092-8EC5-B0FF0E7907D6}" type="presParOf" srcId="{C58DF8AB-3AF4-4304-96E3-5B9E95D295C5}" destId="{904F0369-E524-4E56-9C17-7D686925B1F6}" srcOrd="16" destOrd="0" presId="urn:microsoft.com/office/officeart/2005/8/layout/vList4"/>
    <dgm:cxn modelId="{F171F358-1660-4B11-8AE8-229A8701B5AA}" type="presParOf" srcId="{904F0369-E524-4E56-9C17-7D686925B1F6}" destId="{A72A38C3-FDFC-4200-8C22-491F14F2075A}" srcOrd="0" destOrd="0" presId="urn:microsoft.com/office/officeart/2005/8/layout/vList4"/>
    <dgm:cxn modelId="{66410CEE-077B-4AAB-A483-84A4B44D253C}" type="presParOf" srcId="{904F0369-E524-4E56-9C17-7D686925B1F6}" destId="{F1A00462-F547-468B-88AC-A5625D234D1C}" srcOrd="1" destOrd="0" presId="urn:microsoft.com/office/officeart/2005/8/layout/vList4"/>
    <dgm:cxn modelId="{8F0DB671-A6E8-4A28-8E6F-AEF049DF2F12}" type="presParOf" srcId="{904F0369-E524-4E56-9C17-7D686925B1F6}" destId="{C37583E5-1C66-45FD-909B-9CE17E06D7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96EE988-9961-49F8-BB74-DDB1C15796BD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497E16-C512-4F1A-8441-3645018FDBA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Абайский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A69CBB39-BEF3-4A11-8D80-E261637F9BE9}" type="parTrans" cxnId="{CEFE4689-A82B-4E8F-A7E7-9CC4AC9C8A03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0538C2F-2748-43AF-87DE-4FEDD285A4F3}" type="sibTrans" cxnId="{CEFE4689-A82B-4E8F-A7E7-9CC4AC9C8A03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DA0532A1-D3FC-4E7D-92FB-E5D7CF563298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Жанааркинский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2D2BF764-7462-4415-83C8-43B9F4189D7D}" type="parTrans" cxnId="{035B4A7E-DF24-4470-9785-73126892B1A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AE28C65-A474-4489-8DC0-2DE6FC77CF42}" type="sibTrans" cxnId="{035B4A7E-DF24-4470-9785-73126892B1A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06F4C742-2828-4F8A-BD2F-126C3B4EEB5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Каркаралинский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75342DF3-733C-4FF8-8615-DB4696BDE1F5}" type="parTrans" cxnId="{6C003660-1FF0-4FDC-A1D7-D6A02DD7714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AA25A77-223C-4BDE-AA53-C6E8E632F39A}" type="sibTrans" cxnId="{6C003660-1FF0-4FDC-A1D7-D6A02DD7714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69F39276-7A18-47E3-AD0A-985247A6BCA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Актогайский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5EF15DF6-65C5-43BE-AEFC-A95111FD6B47}" type="parTrans" cxnId="{C9B528C6-7965-4581-9075-4C56361AAC5E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6088C92-27AB-4DB7-8B3B-D9192B6FA4B8}" type="sibTrans" cxnId="{C9B528C6-7965-4581-9075-4C56361AAC5E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4E2DCDA4-2AD0-4823-8341-907797E1B57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Бухар-Жырауский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3B5945DF-9451-4883-89F4-DF42DDAF5A66}" type="parTrans" cxnId="{D4C89F8C-631C-4CE0-A3DB-77B7B7663A7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B7556784-2D05-4D10-B360-366F56595227}" type="sibTrans" cxnId="{D4C89F8C-631C-4CE0-A3DB-77B7B7663A7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18C37B5E-7D7D-4FC2-9077-9DE65AD3763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Нуринский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2B512E25-F269-456F-9F64-79EA3D91B277}" type="parTrans" cxnId="{DCBB86BC-A404-45F6-A774-2804CFEC239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11794318-0D5F-47E0-BE1A-BD3DF06AD4E8}" type="sibTrans" cxnId="{DCBB86BC-A404-45F6-A774-2804CFEC239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E7D33127-40D2-4BF6-8732-6DE7CC59073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Осакаровский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0B47E167-D588-4C57-9A5E-461B3E77EF50}" type="parTrans" cxnId="{030ECC8E-AA81-45D1-988C-7DC2AD6B3E3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6CE325A6-7712-40F1-8777-F08BA59F02FB}" type="sibTrans" cxnId="{030ECC8E-AA81-45D1-988C-7DC2AD6B3E3A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C163DAED-1E31-4990-842F-CC7FEDC2FAB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Улытауский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C9BBF4C-8B68-4518-9AA1-64527450CE45}" type="parTrans" cxnId="{C060B3B7-A653-4267-83B1-955AA72785E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F8182D7-10EC-45FC-8181-95B72E69F493}" type="sibTrans" cxnId="{C060B3B7-A653-4267-83B1-955AA72785E2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909EEF9E-8C56-400D-A2AA-CBE427B63CF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Шетский</a:t>
          </a:r>
          <a:r>
            <a:rPr lang="ru-RU" sz="12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CB610D9E-918D-4705-AA09-FD44DB5C0B15}" type="parTrans" cxnId="{42F6EFEE-5FD3-4B9C-A783-CA385BBD9E1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8EE0DEE2-E237-4805-B3EE-806CDA984F91}" type="sibTrans" cxnId="{42F6EFEE-5FD3-4B9C-A783-CA385BBD9E1D}">
      <dgm:prSet/>
      <dgm:spPr/>
      <dgm:t>
        <a:bodyPr/>
        <a:lstStyle/>
        <a:p>
          <a:endParaRPr lang="ru-RU" sz="1400" b="1">
            <a:latin typeface="+mn-lt"/>
          </a:endParaRPr>
        </a:p>
      </dgm:t>
    </dgm:pt>
    <dgm:pt modelId="{C58DF8AB-3AF4-4304-96E3-5B9E95D295C5}" type="pres">
      <dgm:prSet presAssocID="{C96EE988-9961-49F8-BB74-DDB1C15796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ADD670-09D8-47C5-9728-62EDD9560464}" type="pres">
      <dgm:prSet presAssocID="{18497E16-C512-4F1A-8441-3645018FDBAC}" presName="comp" presStyleCnt="0"/>
      <dgm:spPr/>
      <dgm:t>
        <a:bodyPr/>
        <a:lstStyle/>
        <a:p>
          <a:endParaRPr lang="ru-RU"/>
        </a:p>
      </dgm:t>
    </dgm:pt>
    <dgm:pt modelId="{4B4E07BF-6553-4F27-9871-86A9AAE77555}" type="pres">
      <dgm:prSet presAssocID="{18497E16-C512-4F1A-8441-3645018FDBAC}" presName="box" presStyleLbl="node1" presStyleIdx="0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BD13DE9D-7AC9-4EA9-8CEC-4433B7BEB758}" type="pres">
      <dgm:prSet presAssocID="{18497E16-C512-4F1A-8441-3645018FDBAC}" presName="img" presStyleLbl="fgImgPlace1" presStyleIdx="0" presStyleCnt="9" custScaleX="82645" custScaleY="121000" custLinFactNeighborX="72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6A71BD-1A55-4159-A829-F80C5E2F096A}" type="pres">
      <dgm:prSet presAssocID="{18497E16-C512-4F1A-8441-3645018FDBAC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85E53-2E6D-489B-A98C-F1AE278CCF19}" type="pres">
      <dgm:prSet presAssocID="{90538C2F-2748-43AF-87DE-4FEDD285A4F3}" presName="spacer" presStyleCnt="0"/>
      <dgm:spPr/>
      <dgm:t>
        <a:bodyPr/>
        <a:lstStyle/>
        <a:p>
          <a:endParaRPr lang="ru-RU"/>
        </a:p>
      </dgm:t>
    </dgm:pt>
    <dgm:pt modelId="{B6D0AB20-750C-4775-809F-65172E015A57}" type="pres">
      <dgm:prSet presAssocID="{69F39276-7A18-47E3-AD0A-985247A6BCA7}" presName="comp" presStyleCnt="0"/>
      <dgm:spPr/>
      <dgm:t>
        <a:bodyPr/>
        <a:lstStyle/>
        <a:p>
          <a:endParaRPr lang="ru-RU"/>
        </a:p>
      </dgm:t>
    </dgm:pt>
    <dgm:pt modelId="{5460585C-0371-4917-ADE6-B5FD7CF3E2BD}" type="pres">
      <dgm:prSet presAssocID="{69F39276-7A18-47E3-AD0A-985247A6BCA7}" presName="box" presStyleLbl="node1" presStyleIdx="1" presStyleCnt="9" custScaleX="62129" custScaleY="82645" custLinFactNeighborX="-1458" custLinFactNeighborY="-2446"/>
      <dgm:spPr/>
      <dgm:t>
        <a:bodyPr/>
        <a:lstStyle/>
        <a:p>
          <a:endParaRPr lang="ru-RU"/>
        </a:p>
      </dgm:t>
    </dgm:pt>
    <dgm:pt modelId="{B5225CF8-6F84-48B8-9F21-C6A086993C92}" type="pres">
      <dgm:prSet presAssocID="{69F39276-7A18-47E3-AD0A-985247A6BCA7}" presName="img" presStyleLbl="fgImgPlace1" presStyleIdx="1" presStyleCnt="9" custScaleX="82645" custScaleY="121000" custLinFactNeighborX="7143" custLinFactNeighborY="57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FB6299C-8530-4131-84CD-7E0364502292}" type="pres">
      <dgm:prSet presAssocID="{69F39276-7A18-47E3-AD0A-985247A6BCA7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C764A-09FB-46E5-9849-FCEE6938CD96}" type="pres">
      <dgm:prSet presAssocID="{86088C92-27AB-4DB7-8B3B-D9192B6FA4B8}" presName="spacer" presStyleCnt="0"/>
      <dgm:spPr/>
      <dgm:t>
        <a:bodyPr/>
        <a:lstStyle/>
        <a:p>
          <a:endParaRPr lang="ru-RU"/>
        </a:p>
      </dgm:t>
    </dgm:pt>
    <dgm:pt modelId="{CE2514F0-3376-4F59-A077-D5815F4E48AF}" type="pres">
      <dgm:prSet presAssocID="{4E2DCDA4-2AD0-4823-8341-907797E1B57A}" presName="comp" presStyleCnt="0"/>
      <dgm:spPr/>
      <dgm:t>
        <a:bodyPr/>
        <a:lstStyle/>
        <a:p>
          <a:endParaRPr lang="ru-RU"/>
        </a:p>
      </dgm:t>
    </dgm:pt>
    <dgm:pt modelId="{09F377AD-ACBF-46E5-9D56-B0D31A3DE93F}" type="pres">
      <dgm:prSet presAssocID="{4E2DCDA4-2AD0-4823-8341-907797E1B57A}" presName="box" presStyleLbl="node1" presStyleIdx="2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65DFE8CE-4AB9-46FD-A22B-A90EA1EAF69B}" type="pres">
      <dgm:prSet presAssocID="{4E2DCDA4-2AD0-4823-8341-907797E1B57A}" presName="img" presStyleLbl="fgImgPlace1" presStyleIdx="2" presStyleCnt="9" custScaleX="82645" custScaleY="121000" custLinFactNeighborX="729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C4C39D2-836A-434A-9B37-EAC893D8F069}" type="pres">
      <dgm:prSet presAssocID="{4E2DCDA4-2AD0-4823-8341-907797E1B57A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CDE9B-8776-43CF-97F9-59DF936180B7}" type="pres">
      <dgm:prSet presAssocID="{B7556784-2D05-4D10-B360-366F56595227}" presName="spacer" presStyleCnt="0"/>
      <dgm:spPr/>
      <dgm:t>
        <a:bodyPr/>
        <a:lstStyle/>
        <a:p>
          <a:endParaRPr lang="ru-RU"/>
        </a:p>
      </dgm:t>
    </dgm:pt>
    <dgm:pt modelId="{0F3CF142-1A03-4F0F-9673-F982473C73B7}" type="pres">
      <dgm:prSet presAssocID="{DA0532A1-D3FC-4E7D-92FB-E5D7CF563298}" presName="comp" presStyleCnt="0"/>
      <dgm:spPr/>
      <dgm:t>
        <a:bodyPr/>
        <a:lstStyle/>
        <a:p>
          <a:endParaRPr lang="ru-RU"/>
        </a:p>
      </dgm:t>
    </dgm:pt>
    <dgm:pt modelId="{2631A5F4-ED85-4CE0-9FD4-28B4656FDDF9}" type="pres">
      <dgm:prSet presAssocID="{DA0532A1-D3FC-4E7D-92FB-E5D7CF563298}" presName="box" presStyleLbl="node1" presStyleIdx="3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8C6DD3C5-335D-4781-BB45-9ED3A58FDF33}" type="pres">
      <dgm:prSet presAssocID="{DA0532A1-D3FC-4E7D-92FB-E5D7CF563298}" presName="img" presStyleLbl="fgImgPlace1" presStyleIdx="3" presStyleCnt="9" custScaleX="82645" custScaleY="121000" custLinFactNeighborX="72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E1126F-C35C-4C54-B2D1-ADC5696C8F6E}" type="pres">
      <dgm:prSet presAssocID="{DA0532A1-D3FC-4E7D-92FB-E5D7CF563298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349B7-9663-4279-9628-0FB2119A0C25}" type="pres">
      <dgm:prSet presAssocID="{BAE28C65-A474-4489-8DC0-2DE6FC77CF42}" presName="spacer" presStyleCnt="0"/>
      <dgm:spPr/>
      <dgm:t>
        <a:bodyPr/>
        <a:lstStyle/>
        <a:p>
          <a:endParaRPr lang="ru-RU"/>
        </a:p>
      </dgm:t>
    </dgm:pt>
    <dgm:pt modelId="{70F4E0BA-E0A8-4198-A84B-B101E1736E9F}" type="pres">
      <dgm:prSet presAssocID="{06F4C742-2828-4F8A-BD2F-126C3B4EEB5B}" presName="comp" presStyleCnt="0"/>
      <dgm:spPr/>
      <dgm:t>
        <a:bodyPr/>
        <a:lstStyle/>
        <a:p>
          <a:endParaRPr lang="ru-RU"/>
        </a:p>
      </dgm:t>
    </dgm:pt>
    <dgm:pt modelId="{A9F6B1A0-1036-42DB-9C8A-A3080764E361}" type="pres">
      <dgm:prSet presAssocID="{06F4C742-2828-4F8A-BD2F-126C3B4EEB5B}" presName="box" presStyleLbl="node1" presStyleIdx="4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D41BCA4F-38E6-40A6-9CAF-993F410B1B9A}" type="pres">
      <dgm:prSet presAssocID="{06F4C742-2828-4F8A-BD2F-126C3B4EEB5B}" presName="img" presStyleLbl="fgImgPlace1" presStyleIdx="4" presStyleCnt="9" custScaleX="82645" custScaleY="121000" custLinFactNeighborX="729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EAE36A-6DFB-42E5-B689-7ADBCBFBD9C6}" type="pres">
      <dgm:prSet presAssocID="{06F4C742-2828-4F8A-BD2F-126C3B4EEB5B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343A0-D17C-427C-8A03-E80F18B0F41D}" type="pres">
      <dgm:prSet presAssocID="{BAA25A77-223C-4BDE-AA53-C6E8E632F39A}" presName="spacer" presStyleCnt="0"/>
      <dgm:spPr/>
      <dgm:t>
        <a:bodyPr/>
        <a:lstStyle/>
        <a:p>
          <a:endParaRPr lang="ru-RU"/>
        </a:p>
      </dgm:t>
    </dgm:pt>
    <dgm:pt modelId="{F76A94DC-2C3C-4B4C-B42B-221A24584D4B}" type="pres">
      <dgm:prSet presAssocID="{18C37B5E-7D7D-4FC2-9077-9DE65AD3763C}" presName="comp" presStyleCnt="0"/>
      <dgm:spPr/>
      <dgm:t>
        <a:bodyPr/>
        <a:lstStyle/>
        <a:p>
          <a:endParaRPr lang="ru-RU"/>
        </a:p>
      </dgm:t>
    </dgm:pt>
    <dgm:pt modelId="{503AA4BF-FBA7-40BC-A0D9-8C657339455C}" type="pres">
      <dgm:prSet presAssocID="{18C37B5E-7D7D-4FC2-9077-9DE65AD3763C}" presName="box" presStyleLbl="node1" presStyleIdx="5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2FBA3B5A-9D95-43C2-A8B9-E13D54FC9CF9}" type="pres">
      <dgm:prSet presAssocID="{18C37B5E-7D7D-4FC2-9077-9DE65AD3763C}" presName="img" presStyleLbl="fgImgPlace1" presStyleIdx="5" presStyleCnt="9" custScaleX="82645" custScaleY="121000" custLinFactNeighborX="729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7EC391-0A4B-421E-B547-307F42F310C7}" type="pres">
      <dgm:prSet presAssocID="{18C37B5E-7D7D-4FC2-9077-9DE65AD3763C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F02D5-AF2A-47C1-A168-1FFACB0011A4}" type="pres">
      <dgm:prSet presAssocID="{11794318-0D5F-47E0-BE1A-BD3DF06AD4E8}" presName="spacer" presStyleCnt="0"/>
      <dgm:spPr/>
      <dgm:t>
        <a:bodyPr/>
        <a:lstStyle/>
        <a:p>
          <a:endParaRPr lang="ru-RU"/>
        </a:p>
      </dgm:t>
    </dgm:pt>
    <dgm:pt modelId="{A8B83DDA-F182-4F3E-A644-DC2519E052B0}" type="pres">
      <dgm:prSet presAssocID="{E7D33127-40D2-4BF6-8732-6DE7CC590730}" presName="comp" presStyleCnt="0"/>
      <dgm:spPr/>
      <dgm:t>
        <a:bodyPr/>
        <a:lstStyle/>
        <a:p>
          <a:endParaRPr lang="ru-RU"/>
        </a:p>
      </dgm:t>
    </dgm:pt>
    <dgm:pt modelId="{BAC8D57E-7E9C-4643-86D6-88E241BC1660}" type="pres">
      <dgm:prSet presAssocID="{E7D33127-40D2-4BF6-8732-6DE7CC590730}" presName="box" presStyleLbl="node1" presStyleIdx="6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451E6940-13C6-466C-A443-EB05773CB7B0}" type="pres">
      <dgm:prSet presAssocID="{E7D33127-40D2-4BF6-8732-6DE7CC590730}" presName="img" presStyleLbl="fgImgPlace1" presStyleIdx="6" presStyleCnt="9" custScaleX="82645" custScaleY="121000" custLinFactNeighborX="729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DD113D-84D3-40D9-B238-D24E42C66229}" type="pres">
      <dgm:prSet presAssocID="{E7D33127-40D2-4BF6-8732-6DE7CC59073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8F74E-6AD5-4278-8BEC-57CDF5AA25FC}" type="pres">
      <dgm:prSet presAssocID="{6CE325A6-7712-40F1-8777-F08BA59F02FB}" presName="spacer" presStyleCnt="0"/>
      <dgm:spPr/>
      <dgm:t>
        <a:bodyPr/>
        <a:lstStyle/>
        <a:p>
          <a:endParaRPr lang="ru-RU"/>
        </a:p>
      </dgm:t>
    </dgm:pt>
    <dgm:pt modelId="{BCD06081-BEDA-4F47-B0AD-6DD824BA1856}" type="pres">
      <dgm:prSet presAssocID="{C163DAED-1E31-4990-842F-CC7FEDC2FAB2}" presName="comp" presStyleCnt="0"/>
      <dgm:spPr/>
      <dgm:t>
        <a:bodyPr/>
        <a:lstStyle/>
        <a:p>
          <a:endParaRPr lang="ru-RU"/>
        </a:p>
      </dgm:t>
    </dgm:pt>
    <dgm:pt modelId="{9155DAAE-63DE-4A56-AC17-7A8C93D2E2D9}" type="pres">
      <dgm:prSet presAssocID="{C163DAED-1E31-4990-842F-CC7FEDC2FAB2}" presName="box" presStyleLbl="node1" presStyleIdx="7" presStyleCnt="9" custScaleX="62129" custScaleY="82645" custLinFactNeighborX="-1793" custLinFactNeighborY="4161"/>
      <dgm:spPr/>
      <dgm:t>
        <a:bodyPr/>
        <a:lstStyle/>
        <a:p>
          <a:endParaRPr lang="ru-RU"/>
        </a:p>
      </dgm:t>
    </dgm:pt>
    <dgm:pt modelId="{48479FF6-C596-4E10-88FF-6FC47EC20B38}" type="pres">
      <dgm:prSet presAssocID="{C163DAED-1E31-4990-842F-CC7FEDC2FAB2}" presName="img" presStyleLbl="fgImgPlace1" presStyleIdx="7" presStyleCnt="9" custScaleX="82645" custScaleY="121000" custLinFactNeighborX="7372" custLinFactNeighborY="922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945F7D-8E89-4B8C-89DE-AEC4217789A7}" type="pres">
      <dgm:prSet presAssocID="{C163DAED-1E31-4990-842F-CC7FEDC2FAB2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2A874-EDC2-469D-9F17-062E53890987}" type="pres">
      <dgm:prSet presAssocID="{8F8182D7-10EC-45FC-8181-95B72E69F493}" presName="spacer" presStyleCnt="0"/>
      <dgm:spPr/>
      <dgm:t>
        <a:bodyPr/>
        <a:lstStyle/>
        <a:p>
          <a:endParaRPr lang="ru-RU"/>
        </a:p>
      </dgm:t>
    </dgm:pt>
    <dgm:pt modelId="{904F0369-E524-4E56-9C17-7D686925B1F6}" type="pres">
      <dgm:prSet presAssocID="{909EEF9E-8C56-400D-A2AA-CBE427B63CFC}" presName="comp" presStyleCnt="0"/>
      <dgm:spPr/>
      <dgm:t>
        <a:bodyPr/>
        <a:lstStyle/>
        <a:p>
          <a:endParaRPr lang="ru-RU"/>
        </a:p>
      </dgm:t>
    </dgm:pt>
    <dgm:pt modelId="{A72A38C3-FDFC-4200-8C22-491F14F2075A}" type="pres">
      <dgm:prSet presAssocID="{909EEF9E-8C56-400D-A2AA-CBE427B63CFC}" presName="box" presStyleLbl="node1" presStyleIdx="8" presStyleCnt="9" custScaleX="62129" custScaleY="82645" custLinFactNeighborX="-884" custLinFactNeighborY="18025"/>
      <dgm:spPr/>
      <dgm:t>
        <a:bodyPr/>
        <a:lstStyle/>
        <a:p>
          <a:endParaRPr lang="ru-RU"/>
        </a:p>
      </dgm:t>
    </dgm:pt>
    <dgm:pt modelId="{F1A00462-F547-468B-88AC-A5625D234D1C}" type="pres">
      <dgm:prSet presAssocID="{909EEF9E-8C56-400D-A2AA-CBE427B63CFC}" presName="img" presStyleLbl="fgImgPlace1" presStyleIdx="8" presStyleCnt="9" custScaleX="82645" custScaleY="121000" custLinFactNeighborX="7372" custLinFactNeighborY="53691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7583E5-1C66-45FD-909B-9CE17E06D74C}" type="pres">
      <dgm:prSet presAssocID="{909EEF9E-8C56-400D-A2AA-CBE427B63CFC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47660D-49F0-43BD-B936-DC5FADCC8F27}" type="presOf" srcId="{18C37B5E-7D7D-4FC2-9077-9DE65AD3763C}" destId="{7A7EC391-0A4B-421E-B547-307F42F310C7}" srcOrd="1" destOrd="0" presId="urn:microsoft.com/office/officeart/2005/8/layout/vList4"/>
    <dgm:cxn modelId="{3CC1194F-A7F8-4BE9-9A29-C6113CE30E02}" type="presOf" srcId="{4E2DCDA4-2AD0-4823-8341-907797E1B57A}" destId="{BC4C39D2-836A-434A-9B37-EAC893D8F069}" srcOrd="1" destOrd="0" presId="urn:microsoft.com/office/officeart/2005/8/layout/vList4"/>
    <dgm:cxn modelId="{D4C89F8C-631C-4CE0-A3DB-77B7B7663A72}" srcId="{C96EE988-9961-49F8-BB74-DDB1C15796BD}" destId="{4E2DCDA4-2AD0-4823-8341-907797E1B57A}" srcOrd="2" destOrd="0" parTransId="{3B5945DF-9451-4883-89F4-DF42DDAF5A66}" sibTransId="{B7556784-2D05-4D10-B360-366F56595227}"/>
    <dgm:cxn modelId="{44FF9262-316F-4A20-BA48-CD66ACEDE59E}" type="presOf" srcId="{909EEF9E-8C56-400D-A2AA-CBE427B63CFC}" destId="{A72A38C3-FDFC-4200-8C22-491F14F2075A}" srcOrd="0" destOrd="0" presId="urn:microsoft.com/office/officeart/2005/8/layout/vList4"/>
    <dgm:cxn modelId="{435FEFAD-3E10-4C4A-A7D0-1AC4134F4D46}" type="presOf" srcId="{C163DAED-1E31-4990-842F-CC7FEDC2FAB2}" destId="{C6945F7D-8E89-4B8C-89DE-AEC4217789A7}" srcOrd="1" destOrd="0" presId="urn:microsoft.com/office/officeart/2005/8/layout/vList4"/>
    <dgm:cxn modelId="{C9B528C6-7965-4581-9075-4C56361AAC5E}" srcId="{C96EE988-9961-49F8-BB74-DDB1C15796BD}" destId="{69F39276-7A18-47E3-AD0A-985247A6BCA7}" srcOrd="1" destOrd="0" parTransId="{5EF15DF6-65C5-43BE-AEFC-A95111FD6B47}" sibTransId="{86088C92-27AB-4DB7-8B3B-D9192B6FA4B8}"/>
    <dgm:cxn modelId="{50F18355-F952-46CF-9211-60163C17D93A}" type="presOf" srcId="{4E2DCDA4-2AD0-4823-8341-907797E1B57A}" destId="{09F377AD-ACBF-46E5-9D56-B0D31A3DE93F}" srcOrd="0" destOrd="0" presId="urn:microsoft.com/office/officeart/2005/8/layout/vList4"/>
    <dgm:cxn modelId="{8D209E4C-765E-4108-82A1-2FD5C1FA3636}" type="presOf" srcId="{06F4C742-2828-4F8A-BD2F-126C3B4EEB5B}" destId="{A9F6B1A0-1036-42DB-9C8A-A3080764E361}" srcOrd="0" destOrd="0" presId="urn:microsoft.com/office/officeart/2005/8/layout/vList4"/>
    <dgm:cxn modelId="{301590C6-29D2-4A71-99BB-37CDC522CEE4}" type="presOf" srcId="{C163DAED-1E31-4990-842F-CC7FEDC2FAB2}" destId="{9155DAAE-63DE-4A56-AC17-7A8C93D2E2D9}" srcOrd="0" destOrd="0" presId="urn:microsoft.com/office/officeart/2005/8/layout/vList4"/>
    <dgm:cxn modelId="{3B737160-9746-4024-A952-6F649BE15564}" type="presOf" srcId="{DA0532A1-D3FC-4E7D-92FB-E5D7CF563298}" destId="{2631A5F4-ED85-4CE0-9FD4-28B4656FDDF9}" srcOrd="0" destOrd="0" presId="urn:microsoft.com/office/officeart/2005/8/layout/vList4"/>
    <dgm:cxn modelId="{030ECC8E-AA81-45D1-988C-7DC2AD6B3E3A}" srcId="{C96EE988-9961-49F8-BB74-DDB1C15796BD}" destId="{E7D33127-40D2-4BF6-8732-6DE7CC590730}" srcOrd="6" destOrd="0" parTransId="{0B47E167-D588-4C57-9A5E-461B3E77EF50}" sibTransId="{6CE325A6-7712-40F1-8777-F08BA59F02FB}"/>
    <dgm:cxn modelId="{6C003660-1FF0-4FDC-A1D7-D6A02DD7714D}" srcId="{C96EE988-9961-49F8-BB74-DDB1C15796BD}" destId="{06F4C742-2828-4F8A-BD2F-126C3B4EEB5B}" srcOrd="4" destOrd="0" parTransId="{75342DF3-733C-4FF8-8615-DB4696BDE1F5}" sibTransId="{BAA25A77-223C-4BDE-AA53-C6E8E632F39A}"/>
    <dgm:cxn modelId="{D0AE6419-E0B5-4AB5-B549-EC5F30EB4A3A}" type="presOf" srcId="{909EEF9E-8C56-400D-A2AA-CBE427B63CFC}" destId="{C37583E5-1C66-45FD-909B-9CE17E06D74C}" srcOrd="1" destOrd="0" presId="urn:microsoft.com/office/officeart/2005/8/layout/vList4"/>
    <dgm:cxn modelId="{C060B3B7-A653-4267-83B1-955AA72785E2}" srcId="{C96EE988-9961-49F8-BB74-DDB1C15796BD}" destId="{C163DAED-1E31-4990-842F-CC7FEDC2FAB2}" srcOrd="7" destOrd="0" parTransId="{6C9BBF4C-8B68-4518-9AA1-64527450CE45}" sibTransId="{8F8182D7-10EC-45FC-8181-95B72E69F493}"/>
    <dgm:cxn modelId="{C8F91E40-EDE1-4091-B6B2-CE5DE7A173C0}" type="presOf" srcId="{E7D33127-40D2-4BF6-8732-6DE7CC590730}" destId="{BAC8D57E-7E9C-4643-86D6-88E241BC1660}" srcOrd="0" destOrd="0" presId="urn:microsoft.com/office/officeart/2005/8/layout/vList4"/>
    <dgm:cxn modelId="{AE547378-0833-47BE-8C26-2CB57A9AFD98}" type="presOf" srcId="{18497E16-C512-4F1A-8441-3645018FDBAC}" destId="{4B4E07BF-6553-4F27-9871-86A9AAE77555}" srcOrd="0" destOrd="0" presId="urn:microsoft.com/office/officeart/2005/8/layout/vList4"/>
    <dgm:cxn modelId="{035B4A7E-DF24-4470-9785-73126892B1A2}" srcId="{C96EE988-9961-49F8-BB74-DDB1C15796BD}" destId="{DA0532A1-D3FC-4E7D-92FB-E5D7CF563298}" srcOrd="3" destOrd="0" parTransId="{2D2BF764-7462-4415-83C8-43B9F4189D7D}" sibTransId="{BAE28C65-A474-4489-8DC0-2DE6FC77CF42}"/>
    <dgm:cxn modelId="{DCBB86BC-A404-45F6-A774-2804CFEC2392}" srcId="{C96EE988-9961-49F8-BB74-DDB1C15796BD}" destId="{18C37B5E-7D7D-4FC2-9077-9DE65AD3763C}" srcOrd="5" destOrd="0" parTransId="{2B512E25-F269-456F-9F64-79EA3D91B277}" sibTransId="{11794318-0D5F-47E0-BE1A-BD3DF06AD4E8}"/>
    <dgm:cxn modelId="{42F6EFEE-5FD3-4B9C-A783-CA385BBD9E1D}" srcId="{C96EE988-9961-49F8-BB74-DDB1C15796BD}" destId="{909EEF9E-8C56-400D-A2AA-CBE427B63CFC}" srcOrd="8" destOrd="0" parTransId="{CB610D9E-918D-4705-AA09-FD44DB5C0B15}" sibTransId="{8EE0DEE2-E237-4805-B3EE-806CDA984F91}"/>
    <dgm:cxn modelId="{291D896C-5C60-4E00-AA6D-75EE28560BBD}" type="presOf" srcId="{DA0532A1-D3FC-4E7D-92FB-E5D7CF563298}" destId="{5FE1126F-C35C-4C54-B2D1-ADC5696C8F6E}" srcOrd="1" destOrd="0" presId="urn:microsoft.com/office/officeart/2005/8/layout/vList4"/>
    <dgm:cxn modelId="{59175E09-E198-422E-9A80-B9B3DF65EF4F}" type="presOf" srcId="{18C37B5E-7D7D-4FC2-9077-9DE65AD3763C}" destId="{503AA4BF-FBA7-40BC-A0D9-8C657339455C}" srcOrd="0" destOrd="0" presId="urn:microsoft.com/office/officeart/2005/8/layout/vList4"/>
    <dgm:cxn modelId="{35CEED58-235A-42CD-8747-BE1C300BBB77}" type="presOf" srcId="{69F39276-7A18-47E3-AD0A-985247A6BCA7}" destId="{5460585C-0371-4917-ADE6-B5FD7CF3E2BD}" srcOrd="0" destOrd="0" presId="urn:microsoft.com/office/officeart/2005/8/layout/vList4"/>
    <dgm:cxn modelId="{4C23390F-EB00-4672-98F2-2146AE574A0D}" type="presOf" srcId="{06F4C742-2828-4F8A-BD2F-126C3B4EEB5B}" destId="{96EAE36A-6DFB-42E5-B689-7ADBCBFBD9C6}" srcOrd="1" destOrd="0" presId="urn:microsoft.com/office/officeart/2005/8/layout/vList4"/>
    <dgm:cxn modelId="{595AF810-E5B4-45BE-9D2E-B2DED713C80A}" type="presOf" srcId="{18497E16-C512-4F1A-8441-3645018FDBAC}" destId="{536A71BD-1A55-4159-A829-F80C5E2F096A}" srcOrd="1" destOrd="0" presId="urn:microsoft.com/office/officeart/2005/8/layout/vList4"/>
    <dgm:cxn modelId="{B3D1802E-437A-425E-9C48-9FD435313D61}" type="presOf" srcId="{69F39276-7A18-47E3-AD0A-985247A6BCA7}" destId="{4FB6299C-8530-4131-84CD-7E0364502292}" srcOrd="1" destOrd="0" presId="urn:microsoft.com/office/officeart/2005/8/layout/vList4"/>
    <dgm:cxn modelId="{A85839AF-F265-4339-BCA4-E0B43242DBF2}" type="presOf" srcId="{C96EE988-9961-49F8-BB74-DDB1C15796BD}" destId="{C58DF8AB-3AF4-4304-96E3-5B9E95D295C5}" srcOrd="0" destOrd="0" presId="urn:microsoft.com/office/officeart/2005/8/layout/vList4"/>
    <dgm:cxn modelId="{CEFE4689-A82B-4E8F-A7E7-9CC4AC9C8A03}" srcId="{C96EE988-9961-49F8-BB74-DDB1C15796BD}" destId="{18497E16-C512-4F1A-8441-3645018FDBAC}" srcOrd="0" destOrd="0" parTransId="{A69CBB39-BEF3-4A11-8D80-E261637F9BE9}" sibTransId="{90538C2F-2748-43AF-87DE-4FEDD285A4F3}"/>
    <dgm:cxn modelId="{167F8427-5974-4BD1-992D-06DF6D09502D}" type="presOf" srcId="{E7D33127-40D2-4BF6-8732-6DE7CC590730}" destId="{D9DD113D-84D3-40D9-B238-D24E42C66229}" srcOrd="1" destOrd="0" presId="urn:microsoft.com/office/officeart/2005/8/layout/vList4"/>
    <dgm:cxn modelId="{F24D3A56-7F20-48B7-89F1-490AE27F1BD9}" type="presParOf" srcId="{C58DF8AB-3AF4-4304-96E3-5B9E95D295C5}" destId="{0CADD670-09D8-47C5-9728-62EDD9560464}" srcOrd="0" destOrd="0" presId="urn:microsoft.com/office/officeart/2005/8/layout/vList4"/>
    <dgm:cxn modelId="{908F351E-5976-4C4C-8DB2-784F9FFBB80A}" type="presParOf" srcId="{0CADD670-09D8-47C5-9728-62EDD9560464}" destId="{4B4E07BF-6553-4F27-9871-86A9AAE77555}" srcOrd="0" destOrd="0" presId="urn:microsoft.com/office/officeart/2005/8/layout/vList4"/>
    <dgm:cxn modelId="{FE46D764-EDB8-4BE3-A1A7-021072631B0C}" type="presParOf" srcId="{0CADD670-09D8-47C5-9728-62EDD9560464}" destId="{BD13DE9D-7AC9-4EA9-8CEC-4433B7BEB758}" srcOrd="1" destOrd="0" presId="urn:microsoft.com/office/officeart/2005/8/layout/vList4"/>
    <dgm:cxn modelId="{BEEC899A-BBE1-480A-9C66-D923C07BD2C1}" type="presParOf" srcId="{0CADD670-09D8-47C5-9728-62EDD9560464}" destId="{536A71BD-1A55-4159-A829-F80C5E2F096A}" srcOrd="2" destOrd="0" presId="urn:microsoft.com/office/officeart/2005/8/layout/vList4"/>
    <dgm:cxn modelId="{5790A420-CCA3-415D-9765-8791A7241343}" type="presParOf" srcId="{C58DF8AB-3AF4-4304-96E3-5B9E95D295C5}" destId="{C8685E53-2E6D-489B-A98C-F1AE278CCF19}" srcOrd="1" destOrd="0" presId="urn:microsoft.com/office/officeart/2005/8/layout/vList4"/>
    <dgm:cxn modelId="{6E64B1FE-9643-4F06-A3E0-A64BEB6905A2}" type="presParOf" srcId="{C58DF8AB-3AF4-4304-96E3-5B9E95D295C5}" destId="{B6D0AB20-750C-4775-809F-65172E015A57}" srcOrd="2" destOrd="0" presId="urn:microsoft.com/office/officeart/2005/8/layout/vList4"/>
    <dgm:cxn modelId="{15FA1D94-DFDC-4AEE-B01A-63871DAA3E07}" type="presParOf" srcId="{B6D0AB20-750C-4775-809F-65172E015A57}" destId="{5460585C-0371-4917-ADE6-B5FD7CF3E2BD}" srcOrd="0" destOrd="0" presId="urn:microsoft.com/office/officeart/2005/8/layout/vList4"/>
    <dgm:cxn modelId="{66C4E7F6-818D-400E-B7CE-E3C17F0C7F8B}" type="presParOf" srcId="{B6D0AB20-750C-4775-809F-65172E015A57}" destId="{B5225CF8-6F84-48B8-9F21-C6A086993C92}" srcOrd="1" destOrd="0" presId="urn:microsoft.com/office/officeart/2005/8/layout/vList4"/>
    <dgm:cxn modelId="{EB1B0929-50F5-4491-BC82-3C5835C8DF68}" type="presParOf" srcId="{B6D0AB20-750C-4775-809F-65172E015A57}" destId="{4FB6299C-8530-4131-84CD-7E0364502292}" srcOrd="2" destOrd="0" presId="urn:microsoft.com/office/officeart/2005/8/layout/vList4"/>
    <dgm:cxn modelId="{05C955AC-C5E8-46D0-B0A8-E420F37B3A19}" type="presParOf" srcId="{C58DF8AB-3AF4-4304-96E3-5B9E95D295C5}" destId="{AA4C764A-09FB-46E5-9849-FCEE6938CD96}" srcOrd="3" destOrd="0" presId="urn:microsoft.com/office/officeart/2005/8/layout/vList4"/>
    <dgm:cxn modelId="{DA0FD926-3315-4330-8EE2-9BEEC18E1069}" type="presParOf" srcId="{C58DF8AB-3AF4-4304-96E3-5B9E95D295C5}" destId="{CE2514F0-3376-4F59-A077-D5815F4E48AF}" srcOrd="4" destOrd="0" presId="urn:microsoft.com/office/officeart/2005/8/layout/vList4"/>
    <dgm:cxn modelId="{3D157C75-4D75-4B1D-8B07-B8CCB4E65BE1}" type="presParOf" srcId="{CE2514F0-3376-4F59-A077-D5815F4E48AF}" destId="{09F377AD-ACBF-46E5-9D56-B0D31A3DE93F}" srcOrd="0" destOrd="0" presId="urn:microsoft.com/office/officeart/2005/8/layout/vList4"/>
    <dgm:cxn modelId="{E02CCF62-7753-4330-AD79-09BEA9B7CD99}" type="presParOf" srcId="{CE2514F0-3376-4F59-A077-D5815F4E48AF}" destId="{65DFE8CE-4AB9-46FD-A22B-A90EA1EAF69B}" srcOrd="1" destOrd="0" presId="urn:microsoft.com/office/officeart/2005/8/layout/vList4"/>
    <dgm:cxn modelId="{DA73138D-A6BF-4699-8D5C-D0ACDF02EA48}" type="presParOf" srcId="{CE2514F0-3376-4F59-A077-D5815F4E48AF}" destId="{BC4C39D2-836A-434A-9B37-EAC893D8F069}" srcOrd="2" destOrd="0" presId="urn:microsoft.com/office/officeart/2005/8/layout/vList4"/>
    <dgm:cxn modelId="{2F9D66B4-5D88-4655-B9CE-0089408A2802}" type="presParOf" srcId="{C58DF8AB-3AF4-4304-96E3-5B9E95D295C5}" destId="{693CDE9B-8776-43CF-97F9-59DF936180B7}" srcOrd="5" destOrd="0" presId="urn:microsoft.com/office/officeart/2005/8/layout/vList4"/>
    <dgm:cxn modelId="{1E4E0AA7-D67A-4179-8295-F21B4A1021CE}" type="presParOf" srcId="{C58DF8AB-3AF4-4304-96E3-5B9E95D295C5}" destId="{0F3CF142-1A03-4F0F-9673-F982473C73B7}" srcOrd="6" destOrd="0" presId="urn:microsoft.com/office/officeart/2005/8/layout/vList4"/>
    <dgm:cxn modelId="{3D994824-F2EF-47B3-9A00-4A59F119B854}" type="presParOf" srcId="{0F3CF142-1A03-4F0F-9673-F982473C73B7}" destId="{2631A5F4-ED85-4CE0-9FD4-28B4656FDDF9}" srcOrd="0" destOrd="0" presId="urn:microsoft.com/office/officeart/2005/8/layout/vList4"/>
    <dgm:cxn modelId="{68348FAC-F39A-46DA-B470-76DACBC42EE9}" type="presParOf" srcId="{0F3CF142-1A03-4F0F-9673-F982473C73B7}" destId="{8C6DD3C5-335D-4781-BB45-9ED3A58FDF33}" srcOrd="1" destOrd="0" presId="urn:microsoft.com/office/officeart/2005/8/layout/vList4"/>
    <dgm:cxn modelId="{47F3941F-60DA-4BA7-96B3-A7BC30540749}" type="presParOf" srcId="{0F3CF142-1A03-4F0F-9673-F982473C73B7}" destId="{5FE1126F-C35C-4C54-B2D1-ADC5696C8F6E}" srcOrd="2" destOrd="0" presId="urn:microsoft.com/office/officeart/2005/8/layout/vList4"/>
    <dgm:cxn modelId="{6918A190-8F6A-47C8-B193-AFBA119748A2}" type="presParOf" srcId="{C58DF8AB-3AF4-4304-96E3-5B9E95D295C5}" destId="{6E9349B7-9663-4279-9628-0FB2119A0C25}" srcOrd="7" destOrd="0" presId="urn:microsoft.com/office/officeart/2005/8/layout/vList4"/>
    <dgm:cxn modelId="{AFDBF136-509C-4FDA-B878-6FAA31D8FF92}" type="presParOf" srcId="{C58DF8AB-3AF4-4304-96E3-5B9E95D295C5}" destId="{70F4E0BA-E0A8-4198-A84B-B101E1736E9F}" srcOrd="8" destOrd="0" presId="urn:microsoft.com/office/officeart/2005/8/layout/vList4"/>
    <dgm:cxn modelId="{C9530613-097E-41FB-871A-E57042EA193B}" type="presParOf" srcId="{70F4E0BA-E0A8-4198-A84B-B101E1736E9F}" destId="{A9F6B1A0-1036-42DB-9C8A-A3080764E361}" srcOrd="0" destOrd="0" presId="urn:microsoft.com/office/officeart/2005/8/layout/vList4"/>
    <dgm:cxn modelId="{6ADD68E8-1EA1-4858-9D7F-F32696C4B6B8}" type="presParOf" srcId="{70F4E0BA-E0A8-4198-A84B-B101E1736E9F}" destId="{D41BCA4F-38E6-40A6-9CAF-993F410B1B9A}" srcOrd="1" destOrd="0" presId="urn:microsoft.com/office/officeart/2005/8/layout/vList4"/>
    <dgm:cxn modelId="{ED5C1589-6358-4BDD-960F-3C9EC5AD648A}" type="presParOf" srcId="{70F4E0BA-E0A8-4198-A84B-B101E1736E9F}" destId="{96EAE36A-6DFB-42E5-B689-7ADBCBFBD9C6}" srcOrd="2" destOrd="0" presId="urn:microsoft.com/office/officeart/2005/8/layout/vList4"/>
    <dgm:cxn modelId="{753AB592-CA0E-4166-A30F-5E2D14A94A24}" type="presParOf" srcId="{C58DF8AB-3AF4-4304-96E3-5B9E95D295C5}" destId="{2E8343A0-D17C-427C-8A03-E80F18B0F41D}" srcOrd="9" destOrd="0" presId="urn:microsoft.com/office/officeart/2005/8/layout/vList4"/>
    <dgm:cxn modelId="{2859C69A-5057-4303-A4A6-9ABA6F0F9AD3}" type="presParOf" srcId="{C58DF8AB-3AF4-4304-96E3-5B9E95D295C5}" destId="{F76A94DC-2C3C-4B4C-B42B-221A24584D4B}" srcOrd="10" destOrd="0" presId="urn:microsoft.com/office/officeart/2005/8/layout/vList4"/>
    <dgm:cxn modelId="{4868B6CF-6081-4635-BADD-81F4784C9D3D}" type="presParOf" srcId="{F76A94DC-2C3C-4B4C-B42B-221A24584D4B}" destId="{503AA4BF-FBA7-40BC-A0D9-8C657339455C}" srcOrd="0" destOrd="0" presId="urn:microsoft.com/office/officeart/2005/8/layout/vList4"/>
    <dgm:cxn modelId="{580BF735-42B5-41DD-A8AA-2B567BE662F1}" type="presParOf" srcId="{F76A94DC-2C3C-4B4C-B42B-221A24584D4B}" destId="{2FBA3B5A-9D95-43C2-A8B9-E13D54FC9CF9}" srcOrd="1" destOrd="0" presId="urn:microsoft.com/office/officeart/2005/8/layout/vList4"/>
    <dgm:cxn modelId="{471C647D-6EC1-4559-83D1-71934145E456}" type="presParOf" srcId="{F76A94DC-2C3C-4B4C-B42B-221A24584D4B}" destId="{7A7EC391-0A4B-421E-B547-307F42F310C7}" srcOrd="2" destOrd="0" presId="urn:microsoft.com/office/officeart/2005/8/layout/vList4"/>
    <dgm:cxn modelId="{C39A8F93-F984-41E2-B035-92EA3D41D9B5}" type="presParOf" srcId="{C58DF8AB-3AF4-4304-96E3-5B9E95D295C5}" destId="{747F02D5-AF2A-47C1-A168-1FFACB0011A4}" srcOrd="11" destOrd="0" presId="urn:microsoft.com/office/officeart/2005/8/layout/vList4"/>
    <dgm:cxn modelId="{394058D5-45AF-42E2-9A27-EF100D97D6B5}" type="presParOf" srcId="{C58DF8AB-3AF4-4304-96E3-5B9E95D295C5}" destId="{A8B83DDA-F182-4F3E-A644-DC2519E052B0}" srcOrd="12" destOrd="0" presId="urn:microsoft.com/office/officeart/2005/8/layout/vList4"/>
    <dgm:cxn modelId="{414316F6-7F48-44DE-8FD2-F49524D11BE0}" type="presParOf" srcId="{A8B83DDA-F182-4F3E-A644-DC2519E052B0}" destId="{BAC8D57E-7E9C-4643-86D6-88E241BC1660}" srcOrd="0" destOrd="0" presId="urn:microsoft.com/office/officeart/2005/8/layout/vList4"/>
    <dgm:cxn modelId="{1A110F10-7B7A-4E09-94D5-7B5A404E4E86}" type="presParOf" srcId="{A8B83DDA-F182-4F3E-A644-DC2519E052B0}" destId="{451E6940-13C6-466C-A443-EB05773CB7B0}" srcOrd="1" destOrd="0" presId="urn:microsoft.com/office/officeart/2005/8/layout/vList4"/>
    <dgm:cxn modelId="{F5482579-B617-4959-AAA7-B6D00E6EB097}" type="presParOf" srcId="{A8B83DDA-F182-4F3E-A644-DC2519E052B0}" destId="{D9DD113D-84D3-40D9-B238-D24E42C66229}" srcOrd="2" destOrd="0" presId="urn:microsoft.com/office/officeart/2005/8/layout/vList4"/>
    <dgm:cxn modelId="{9271B5EE-EAE2-45C7-AE19-0C4AB77C5EB3}" type="presParOf" srcId="{C58DF8AB-3AF4-4304-96E3-5B9E95D295C5}" destId="{DE78F74E-6AD5-4278-8BEC-57CDF5AA25FC}" srcOrd="13" destOrd="0" presId="urn:microsoft.com/office/officeart/2005/8/layout/vList4"/>
    <dgm:cxn modelId="{CF51C51B-F607-457A-BA91-3F5EAA4A250B}" type="presParOf" srcId="{C58DF8AB-3AF4-4304-96E3-5B9E95D295C5}" destId="{BCD06081-BEDA-4F47-B0AD-6DD824BA1856}" srcOrd="14" destOrd="0" presId="urn:microsoft.com/office/officeart/2005/8/layout/vList4"/>
    <dgm:cxn modelId="{3CFE6A90-A4E1-473D-A7A7-D2D42582B857}" type="presParOf" srcId="{BCD06081-BEDA-4F47-B0AD-6DD824BA1856}" destId="{9155DAAE-63DE-4A56-AC17-7A8C93D2E2D9}" srcOrd="0" destOrd="0" presId="urn:microsoft.com/office/officeart/2005/8/layout/vList4"/>
    <dgm:cxn modelId="{685E8648-9D7C-4819-9000-459CC14BC764}" type="presParOf" srcId="{BCD06081-BEDA-4F47-B0AD-6DD824BA1856}" destId="{48479FF6-C596-4E10-88FF-6FC47EC20B38}" srcOrd="1" destOrd="0" presId="urn:microsoft.com/office/officeart/2005/8/layout/vList4"/>
    <dgm:cxn modelId="{86408867-AF08-468E-8E17-E74277656C63}" type="presParOf" srcId="{BCD06081-BEDA-4F47-B0AD-6DD824BA1856}" destId="{C6945F7D-8E89-4B8C-89DE-AEC4217789A7}" srcOrd="2" destOrd="0" presId="urn:microsoft.com/office/officeart/2005/8/layout/vList4"/>
    <dgm:cxn modelId="{D54BDF02-5E01-4E99-B381-6D45B54E50AE}" type="presParOf" srcId="{C58DF8AB-3AF4-4304-96E3-5B9E95D295C5}" destId="{E2E2A874-EDC2-469D-9F17-062E53890987}" srcOrd="15" destOrd="0" presId="urn:microsoft.com/office/officeart/2005/8/layout/vList4"/>
    <dgm:cxn modelId="{CD6D1A90-286E-4DD6-9686-C705E8F97978}" type="presParOf" srcId="{C58DF8AB-3AF4-4304-96E3-5B9E95D295C5}" destId="{904F0369-E524-4E56-9C17-7D686925B1F6}" srcOrd="16" destOrd="0" presId="urn:microsoft.com/office/officeart/2005/8/layout/vList4"/>
    <dgm:cxn modelId="{B6A81862-5123-409F-93C9-28BFCCE95E86}" type="presParOf" srcId="{904F0369-E524-4E56-9C17-7D686925B1F6}" destId="{A72A38C3-FDFC-4200-8C22-491F14F2075A}" srcOrd="0" destOrd="0" presId="urn:microsoft.com/office/officeart/2005/8/layout/vList4"/>
    <dgm:cxn modelId="{AD450869-B014-44CB-9721-86F260191B52}" type="presParOf" srcId="{904F0369-E524-4E56-9C17-7D686925B1F6}" destId="{F1A00462-F547-468B-88AC-A5625D234D1C}" srcOrd="1" destOrd="0" presId="urn:microsoft.com/office/officeart/2005/8/layout/vList4"/>
    <dgm:cxn modelId="{A088421A-6CC7-474A-A670-3A006C605E53}" type="presParOf" srcId="{904F0369-E524-4E56-9C17-7D686925B1F6}" destId="{C37583E5-1C66-45FD-909B-9CE17E06D7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1C0C6C9-5837-4DBD-8F52-3F5E34619247}" type="doc">
      <dgm:prSet loTypeId="urn:microsoft.com/office/officeart/2008/layout/AlternatingPictureBlock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8251D9-0665-4D4C-80B5-918FD1A6E7B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>
            <a:lnSpc>
              <a:spcPct val="90000"/>
            </a:lnSpc>
          </a:pPr>
          <a:r>
            <a:rPr lang="ru-RU" sz="1200" b="1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Шетский</a:t>
          </a:r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район</a:t>
          </a:r>
        </a:p>
        <a:p>
          <a:pPr algn="l">
            <a:lnSpc>
              <a:spcPct val="100000"/>
            </a:lnSpc>
          </a:pPr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</a:t>
          </a:r>
          <a:r>
            <a:rPr lang="kk-KZ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Оценка  качества перинатальной помощи</a:t>
          </a:r>
          <a:endParaRPr lang="ru-RU" sz="1200" dirty="0" smtClean="0">
            <a:solidFill>
              <a:srgbClr val="210979"/>
            </a:solidFill>
            <a:effectLst/>
            <a:latin typeface="+mn-lt"/>
            <a:cs typeface="Times New Roman" panose="02020603050405020304" pitchFamily="18" charset="0"/>
          </a:endParaRPr>
        </a:p>
        <a:p>
          <a:pPr algn="l">
            <a:lnSpc>
              <a:spcPct val="100000"/>
            </a:lnSpc>
          </a:pPr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 Проведено занятие по неотложным состояниям</a:t>
          </a:r>
        </a:p>
      </dgm:t>
    </dgm:pt>
    <dgm:pt modelId="{6EC36A53-7B49-464B-B118-786E5DD442B9}" type="parTrans" cxnId="{62A81049-01F1-451E-B653-02B6D95D7CE6}">
      <dgm:prSet/>
      <dgm:spPr/>
      <dgm:t>
        <a:bodyPr/>
        <a:lstStyle/>
        <a:p>
          <a:endParaRPr lang="ru-RU"/>
        </a:p>
      </dgm:t>
    </dgm:pt>
    <dgm:pt modelId="{B6E5C254-E089-43A6-97DD-DD60F1FCF712}" type="sibTrans" cxnId="{62A81049-01F1-451E-B653-02B6D95D7CE6}">
      <dgm:prSet/>
      <dgm:spPr/>
      <dgm:t>
        <a:bodyPr/>
        <a:lstStyle/>
        <a:p>
          <a:endParaRPr lang="ru-RU"/>
        </a:p>
      </dgm:t>
    </dgm:pt>
    <dgm:pt modelId="{8A74ECFB-7CDF-4BC6-9115-C1CCD038D1F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ru-RU" sz="1200" b="1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Жанааркинский</a:t>
          </a:r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район </a:t>
          </a:r>
        </a:p>
        <a:p>
          <a:pPr algn="l"/>
          <a:r>
            <a:rPr lang="kk-KZ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Оценка  качества перинатальной помощи в </a:t>
          </a:r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КГП «ЦРБ Жанааркинского района»</a:t>
          </a:r>
          <a:endParaRPr lang="ru-RU" sz="1200" dirty="0">
            <a:solidFill>
              <a:srgbClr val="210979"/>
            </a:solidFill>
            <a:latin typeface="+mn-lt"/>
          </a:endParaRPr>
        </a:p>
      </dgm:t>
    </dgm:pt>
    <dgm:pt modelId="{205FE2EA-23EE-4A3B-822E-CCDA595296B8}" type="parTrans" cxnId="{0F999457-5BF5-4FB7-8744-E811CC2ACD3B}">
      <dgm:prSet/>
      <dgm:spPr/>
      <dgm:t>
        <a:bodyPr/>
        <a:lstStyle/>
        <a:p>
          <a:endParaRPr lang="ru-RU"/>
        </a:p>
      </dgm:t>
    </dgm:pt>
    <dgm:pt modelId="{560AB06F-0ECD-411B-8F6E-D025F5419976}" type="sibTrans" cxnId="{0F999457-5BF5-4FB7-8744-E811CC2ACD3B}">
      <dgm:prSet/>
      <dgm:spPr/>
      <dgm:t>
        <a:bodyPr/>
        <a:lstStyle/>
        <a:p>
          <a:endParaRPr lang="ru-RU"/>
        </a:p>
      </dgm:t>
    </dgm:pt>
    <dgm:pt modelId="{E1C7802F-A2F6-403C-B068-4A6FDD21265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Жезказган</a:t>
          </a:r>
          <a:endParaRPr lang="ru-RU" sz="1200" b="1" dirty="0" smtClean="0">
            <a:solidFill>
              <a:srgbClr val="210979"/>
            </a:solidFill>
            <a:effectLst/>
            <a:latin typeface="+mn-lt"/>
            <a:cs typeface="Times New Roman" panose="02020603050405020304" pitchFamily="18" charset="0"/>
          </a:endParaRPr>
        </a:p>
        <a:p>
          <a:pPr algn="l"/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Мониторинг качества оказания перинатальной помощи беременным, родильницам  в   КГП «Перинатальный центр  г. </a:t>
          </a:r>
          <a:r>
            <a:rPr lang="ru-RU" sz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Жезказган</a:t>
          </a:r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»</a:t>
          </a:r>
          <a:endParaRPr lang="ru-RU" sz="1200" b="1" dirty="0">
            <a:solidFill>
              <a:srgbClr val="210979"/>
            </a:solidFill>
            <a:latin typeface="+mn-lt"/>
          </a:endParaRPr>
        </a:p>
      </dgm:t>
    </dgm:pt>
    <dgm:pt modelId="{3DB099F8-6D95-454C-BB27-08937C46BFB1}" type="parTrans" cxnId="{0C14FC6D-75FF-499F-8218-FD01A6C41C35}">
      <dgm:prSet/>
      <dgm:spPr/>
      <dgm:t>
        <a:bodyPr/>
        <a:lstStyle/>
        <a:p>
          <a:endParaRPr lang="ru-RU"/>
        </a:p>
      </dgm:t>
    </dgm:pt>
    <dgm:pt modelId="{7751B7A3-8BAE-4A36-BEA6-9FD750F96F8A}" type="sibTrans" cxnId="{0C14FC6D-75FF-499F-8218-FD01A6C41C35}">
      <dgm:prSet/>
      <dgm:spPr/>
      <dgm:t>
        <a:bodyPr/>
        <a:lstStyle/>
        <a:p>
          <a:endParaRPr lang="ru-RU"/>
        </a:p>
      </dgm:t>
    </dgm:pt>
    <dgm:pt modelId="{52E85849-8A97-462E-8CD0-798EF00D717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pPr algn="l"/>
          <a:endParaRPr lang="ru-RU" sz="1200" dirty="0">
            <a:solidFill>
              <a:srgbClr val="210979"/>
            </a:solidFill>
            <a:effectLst/>
            <a:latin typeface="+mn-lt"/>
            <a:ea typeface="Times New Roman"/>
            <a:cs typeface="Times New Roman" panose="02020603050405020304" pitchFamily="18" charset="0"/>
          </a:endParaRPr>
        </a:p>
      </dgm:t>
    </dgm:pt>
    <dgm:pt modelId="{52D31E7E-174E-4A28-88BE-DBCDA925BA40}" type="parTrans" cxnId="{319315D5-C694-4904-9123-F6D0BFBC5F10}">
      <dgm:prSet/>
      <dgm:spPr/>
      <dgm:t>
        <a:bodyPr/>
        <a:lstStyle/>
        <a:p>
          <a:endParaRPr lang="ru-RU"/>
        </a:p>
      </dgm:t>
    </dgm:pt>
    <dgm:pt modelId="{EF6C4047-AA92-41E2-9A93-4171AFA7ACB5}" type="sibTrans" cxnId="{319315D5-C694-4904-9123-F6D0BFBC5F10}">
      <dgm:prSet/>
      <dgm:spPr/>
      <dgm:t>
        <a:bodyPr/>
        <a:lstStyle/>
        <a:p>
          <a:endParaRPr lang="ru-RU"/>
        </a:p>
      </dgm:t>
    </dgm:pt>
    <dgm:pt modelId="{F6ACB719-244D-4A10-8605-66128DFC21D8}" type="pres">
      <dgm:prSet presAssocID="{E1C0C6C9-5837-4DBD-8F52-3F5E346192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439B79-AAF4-49F3-9891-795BB8AFF305}" type="pres">
      <dgm:prSet presAssocID="{E88251D9-0665-4D4C-80B5-918FD1A6E7B1}" presName="comp" presStyleCnt="0"/>
      <dgm:spPr/>
      <dgm:t>
        <a:bodyPr/>
        <a:lstStyle/>
        <a:p>
          <a:endParaRPr lang="ru-RU"/>
        </a:p>
      </dgm:t>
    </dgm:pt>
    <dgm:pt modelId="{8B10B6A3-7E8A-4581-925B-7C9FA7B28611}" type="pres">
      <dgm:prSet presAssocID="{E88251D9-0665-4D4C-80B5-918FD1A6E7B1}" presName="rect2" presStyleLbl="node1" presStyleIdx="0" presStyleCnt="3" custScaleX="116408" custLinFactNeighborX="5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00F6E-095A-421F-8768-81507ADAE7AD}" type="pres">
      <dgm:prSet presAssocID="{E88251D9-0665-4D4C-80B5-918FD1A6E7B1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474971-D825-4414-9039-C51E16280CC9}" type="pres">
      <dgm:prSet presAssocID="{B6E5C254-E089-43A6-97DD-DD60F1FCF712}" presName="sibTrans" presStyleCnt="0"/>
      <dgm:spPr/>
      <dgm:t>
        <a:bodyPr/>
        <a:lstStyle/>
        <a:p>
          <a:endParaRPr lang="ru-RU"/>
        </a:p>
      </dgm:t>
    </dgm:pt>
    <dgm:pt modelId="{8E646587-73F8-4503-9C3F-FE9861224EAF}" type="pres">
      <dgm:prSet presAssocID="{8A74ECFB-7CDF-4BC6-9115-C1CCD038D1FD}" presName="comp" presStyleCnt="0"/>
      <dgm:spPr/>
      <dgm:t>
        <a:bodyPr/>
        <a:lstStyle/>
        <a:p>
          <a:endParaRPr lang="ru-RU"/>
        </a:p>
      </dgm:t>
    </dgm:pt>
    <dgm:pt modelId="{358520D6-CBB9-4899-9359-2628FEAA5DC2}" type="pres">
      <dgm:prSet presAssocID="{8A74ECFB-7CDF-4BC6-9115-C1CCD038D1FD}" presName="rect2" presStyleLbl="node1" presStyleIdx="1" presStyleCnt="3" custScaleX="12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E34E2-2D10-4494-94FA-5FBE044D42D1}" type="pres">
      <dgm:prSet presAssocID="{8A74ECFB-7CDF-4BC6-9115-C1CCD038D1FD}" presName="rect1" presStyleLbl="lnNode1" presStyleIdx="1" presStyleCnt="3" custLinFactNeighborX="1853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AAFBF9-71DD-4857-A0E8-249E351E4C31}" type="pres">
      <dgm:prSet presAssocID="{560AB06F-0ECD-411B-8F6E-D025F5419976}" presName="sibTrans" presStyleCnt="0"/>
      <dgm:spPr/>
      <dgm:t>
        <a:bodyPr/>
        <a:lstStyle/>
        <a:p>
          <a:endParaRPr lang="ru-RU"/>
        </a:p>
      </dgm:t>
    </dgm:pt>
    <dgm:pt modelId="{881A4DAC-AF4C-4B7C-BC9F-B8CFD9563561}" type="pres">
      <dgm:prSet presAssocID="{E1C7802F-A2F6-403C-B068-4A6FDD212656}" presName="comp" presStyleCnt="0"/>
      <dgm:spPr/>
      <dgm:t>
        <a:bodyPr/>
        <a:lstStyle/>
        <a:p>
          <a:endParaRPr lang="ru-RU"/>
        </a:p>
      </dgm:t>
    </dgm:pt>
    <dgm:pt modelId="{D0E8D93A-F150-4B91-AEFF-C25D4E638A2F}" type="pres">
      <dgm:prSet presAssocID="{E1C7802F-A2F6-403C-B068-4A6FDD212656}" presName="rect2" presStyleLbl="node1" presStyleIdx="2" presStyleCnt="3" custScaleX="121000" custLinFactNeighborX="9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A23E9-27CA-4D0B-8149-DFFFB8839F86}" type="pres">
      <dgm:prSet presAssocID="{E1C7802F-A2F6-403C-B068-4A6FDD212656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D6BA4DF-6992-4251-AC07-D00A2E7A3C7E}" type="presOf" srcId="{52E85849-8A97-462E-8CD0-798EF00D7173}" destId="{358520D6-CBB9-4899-9359-2628FEAA5DC2}" srcOrd="0" destOrd="1" presId="urn:microsoft.com/office/officeart/2008/layout/AlternatingPictureBlocks"/>
    <dgm:cxn modelId="{62A81049-01F1-451E-B653-02B6D95D7CE6}" srcId="{E1C0C6C9-5837-4DBD-8F52-3F5E34619247}" destId="{E88251D9-0665-4D4C-80B5-918FD1A6E7B1}" srcOrd="0" destOrd="0" parTransId="{6EC36A53-7B49-464B-B118-786E5DD442B9}" sibTransId="{B6E5C254-E089-43A6-97DD-DD60F1FCF712}"/>
    <dgm:cxn modelId="{0C14FC6D-75FF-499F-8218-FD01A6C41C35}" srcId="{E1C0C6C9-5837-4DBD-8F52-3F5E34619247}" destId="{E1C7802F-A2F6-403C-B068-4A6FDD212656}" srcOrd="2" destOrd="0" parTransId="{3DB099F8-6D95-454C-BB27-08937C46BFB1}" sibTransId="{7751B7A3-8BAE-4A36-BEA6-9FD750F96F8A}"/>
    <dgm:cxn modelId="{51355BD3-A108-4D84-83E7-1994836D6257}" type="presOf" srcId="{E88251D9-0665-4D4C-80B5-918FD1A6E7B1}" destId="{8B10B6A3-7E8A-4581-925B-7C9FA7B28611}" srcOrd="0" destOrd="0" presId="urn:microsoft.com/office/officeart/2008/layout/AlternatingPictureBlocks"/>
    <dgm:cxn modelId="{319315D5-C694-4904-9123-F6D0BFBC5F10}" srcId="{8A74ECFB-7CDF-4BC6-9115-C1CCD038D1FD}" destId="{52E85849-8A97-462E-8CD0-798EF00D7173}" srcOrd="0" destOrd="0" parTransId="{52D31E7E-174E-4A28-88BE-DBCDA925BA40}" sibTransId="{EF6C4047-AA92-41E2-9A93-4171AFA7ACB5}"/>
    <dgm:cxn modelId="{B57DACF1-AB54-4B17-8B2A-9019A12A2D3E}" type="presOf" srcId="{E1C7802F-A2F6-403C-B068-4A6FDD212656}" destId="{D0E8D93A-F150-4B91-AEFF-C25D4E638A2F}" srcOrd="0" destOrd="0" presId="urn:microsoft.com/office/officeart/2008/layout/AlternatingPictureBlocks"/>
    <dgm:cxn modelId="{0F999457-5BF5-4FB7-8744-E811CC2ACD3B}" srcId="{E1C0C6C9-5837-4DBD-8F52-3F5E34619247}" destId="{8A74ECFB-7CDF-4BC6-9115-C1CCD038D1FD}" srcOrd="1" destOrd="0" parTransId="{205FE2EA-23EE-4A3B-822E-CCDA595296B8}" sibTransId="{560AB06F-0ECD-411B-8F6E-D025F5419976}"/>
    <dgm:cxn modelId="{75C74B3D-0FBE-4A7B-9033-91DC903A7BDB}" type="presOf" srcId="{8A74ECFB-7CDF-4BC6-9115-C1CCD038D1FD}" destId="{358520D6-CBB9-4899-9359-2628FEAA5DC2}" srcOrd="0" destOrd="0" presId="urn:microsoft.com/office/officeart/2008/layout/AlternatingPictureBlocks"/>
    <dgm:cxn modelId="{BEBCD1E7-B709-4A4C-9522-F146FD0EEA0C}" type="presOf" srcId="{E1C0C6C9-5837-4DBD-8F52-3F5E34619247}" destId="{F6ACB719-244D-4A10-8605-66128DFC21D8}" srcOrd="0" destOrd="0" presId="urn:microsoft.com/office/officeart/2008/layout/AlternatingPictureBlocks"/>
    <dgm:cxn modelId="{45891CE1-2A83-4E09-BFC4-CE4138CAD5C1}" type="presParOf" srcId="{F6ACB719-244D-4A10-8605-66128DFC21D8}" destId="{E0439B79-AAF4-49F3-9891-795BB8AFF305}" srcOrd="0" destOrd="0" presId="urn:microsoft.com/office/officeart/2008/layout/AlternatingPictureBlocks"/>
    <dgm:cxn modelId="{CE32EAB2-7C97-4346-BC0E-8130FF3E108F}" type="presParOf" srcId="{E0439B79-AAF4-49F3-9891-795BB8AFF305}" destId="{8B10B6A3-7E8A-4581-925B-7C9FA7B28611}" srcOrd="0" destOrd="0" presId="urn:microsoft.com/office/officeart/2008/layout/AlternatingPictureBlocks"/>
    <dgm:cxn modelId="{B70F228E-707A-411F-97A8-E23741806F00}" type="presParOf" srcId="{E0439B79-AAF4-49F3-9891-795BB8AFF305}" destId="{50900F6E-095A-421F-8768-81507ADAE7AD}" srcOrd="1" destOrd="0" presId="urn:microsoft.com/office/officeart/2008/layout/AlternatingPictureBlocks"/>
    <dgm:cxn modelId="{57BD676B-3CDE-4ACE-A2BB-3637A595D3E5}" type="presParOf" srcId="{F6ACB719-244D-4A10-8605-66128DFC21D8}" destId="{AF474971-D825-4414-9039-C51E16280CC9}" srcOrd="1" destOrd="0" presId="urn:microsoft.com/office/officeart/2008/layout/AlternatingPictureBlocks"/>
    <dgm:cxn modelId="{1A76870E-E966-48BC-A9EE-2AAE4A9869F2}" type="presParOf" srcId="{F6ACB719-244D-4A10-8605-66128DFC21D8}" destId="{8E646587-73F8-4503-9C3F-FE9861224EAF}" srcOrd="2" destOrd="0" presId="urn:microsoft.com/office/officeart/2008/layout/AlternatingPictureBlocks"/>
    <dgm:cxn modelId="{EFF6FA29-DD72-4B28-AEDE-2AFD4797A432}" type="presParOf" srcId="{8E646587-73F8-4503-9C3F-FE9861224EAF}" destId="{358520D6-CBB9-4899-9359-2628FEAA5DC2}" srcOrd="0" destOrd="0" presId="urn:microsoft.com/office/officeart/2008/layout/AlternatingPictureBlocks"/>
    <dgm:cxn modelId="{DCD8A944-B211-4BBA-9535-8DB517BE7109}" type="presParOf" srcId="{8E646587-73F8-4503-9C3F-FE9861224EAF}" destId="{983E34E2-2D10-4494-94FA-5FBE044D42D1}" srcOrd="1" destOrd="0" presId="urn:microsoft.com/office/officeart/2008/layout/AlternatingPictureBlocks"/>
    <dgm:cxn modelId="{CDA4F615-BBAD-4108-97A5-FA0F929A51D2}" type="presParOf" srcId="{F6ACB719-244D-4A10-8605-66128DFC21D8}" destId="{85AAFBF9-71DD-4857-A0E8-249E351E4C31}" srcOrd="3" destOrd="0" presId="urn:microsoft.com/office/officeart/2008/layout/AlternatingPictureBlocks"/>
    <dgm:cxn modelId="{44ED0A40-0605-478D-93CB-A9B113CBDFE0}" type="presParOf" srcId="{F6ACB719-244D-4A10-8605-66128DFC21D8}" destId="{881A4DAC-AF4C-4B7C-BC9F-B8CFD9563561}" srcOrd="4" destOrd="0" presId="urn:microsoft.com/office/officeart/2008/layout/AlternatingPictureBlocks"/>
    <dgm:cxn modelId="{91B8FA15-CCC0-4D7B-A46D-38DD7D0B3830}" type="presParOf" srcId="{881A4DAC-AF4C-4B7C-BC9F-B8CFD9563561}" destId="{D0E8D93A-F150-4B91-AEFF-C25D4E638A2F}" srcOrd="0" destOrd="0" presId="urn:microsoft.com/office/officeart/2008/layout/AlternatingPictureBlocks"/>
    <dgm:cxn modelId="{922956FA-D051-4C33-8B22-7A097A9F08CE}" type="presParOf" srcId="{881A4DAC-AF4C-4B7C-BC9F-B8CFD9563561}" destId="{BDDA23E9-27CA-4D0B-8149-DFFFB8839F8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1C0C6C9-5837-4DBD-8F52-3F5E34619247}" type="doc">
      <dgm:prSet loTypeId="urn:microsoft.com/office/officeart/2008/layout/AlternatingPictureBlock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8251D9-0665-4D4C-80B5-918FD1A6E7B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Балхаш</a:t>
          </a:r>
        </a:p>
        <a:p>
          <a:pPr algn="just"/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Мониторинг качества оказания перинатальной помощи беременным, родильницам  в   КГП «ЦБ г. Балхаш»</a:t>
          </a:r>
          <a:endParaRPr lang="ru-RU" sz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EC36A53-7B49-464B-B118-786E5DD442B9}" type="parTrans" cxnId="{62A81049-01F1-451E-B653-02B6D95D7CE6}">
      <dgm:prSet/>
      <dgm:spPr/>
      <dgm:t>
        <a:bodyPr/>
        <a:lstStyle/>
        <a:p>
          <a:endParaRPr lang="ru-RU"/>
        </a:p>
      </dgm:t>
    </dgm:pt>
    <dgm:pt modelId="{B6E5C254-E089-43A6-97DD-DD60F1FCF712}" type="sibTrans" cxnId="{62A81049-01F1-451E-B653-02B6D95D7CE6}">
      <dgm:prSet/>
      <dgm:spPr/>
      <dgm:t>
        <a:bodyPr/>
        <a:lstStyle/>
        <a:p>
          <a:endParaRPr lang="ru-RU"/>
        </a:p>
      </dgm:t>
    </dgm:pt>
    <dgm:pt modelId="{8A74ECFB-7CDF-4BC6-9115-C1CCD038D1F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2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Рудный  </a:t>
          </a:r>
        </a:p>
        <a:p>
          <a:pPr algn="l"/>
          <a:r>
            <a:rPr lang="ru-RU" sz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Проведена встреча в сотрудниками КГП «Перинатальный центр г. Рудного». Осуществлен разбор случая материнской смерти в данной МО, произошедший в декабре 2016 г.</a:t>
          </a:r>
          <a:endParaRPr lang="ru-RU" sz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205FE2EA-23EE-4A3B-822E-CCDA595296B8}" type="parTrans" cxnId="{0F999457-5BF5-4FB7-8744-E811CC2ACD3B}">
      <dgm:prSet/>
      <dgm:spPr/>
      <dgm:t>
        <a:bodyPr/>
        <a:lstStyle/>
        <a:p>
          <a:endParaRPr lang="ru-RU"/>
        </a:p>
      </dgm:t>
    </dgm:pt>
    <dgm:pt modelId="{560AB06F-0ECD-411B-8F6E-D025F5419976}" type="sibTrans" cxnId="{0F999457-5BF5-4FB7-8744-E811CC2ACD3B}">
      <dgm:prSet/>
      <dgm:spPr/>
      <dgm:t>
        <a:bodyPr/>
        <a:lstStyle/>
        <a:p>
          <a:endParaRPr lang="ru-RU"/>
        </a:p>
      </dgm:t>
    </dgm:pt>
    <dgm:pt modelId="{E1C7802F-A2F6-403C-B068-4A6FDD21265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266700" indent="0" algn="ctr"/>
          <a:r>
            <a:rPr lang="ru-RU" sz="1100" b="1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</a:t>
          </a:r>
          <a:r>
            <a:rPr lang="ru-RU" sz="1100" b="1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</a:t>
          </a:r>
          <a:endParaRPr lang="ru-RU" sz="1100" b="1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3DB099F8-6D95-454C-BB27-08937C46BFB1}" type="parTrans" cxnId="{0C14FC6D-75FF-499F-8218-FD01A6C41C35}">
      <dgm:prSet/>
      <dgm:spPr/>
      <dgm:t>
        <a:bodyPr/>
        <a:lstStyle/>
        <a:p>
          <a:endParaRPr lang="ru-RU"/>
        </a:p>
      </dgm:t>
    </dgm:pt>
    <dgm:pt modelId="{7751B7A3-8BAE-4A36-BEA6-9FD750F96F8A}" type="sibTrans" cxnId="{0C14FC6D-75FF-499F-8218-FD01A6C41C35}">
      <dgm:prSet/>
      <dgm:spPr/>
      <dgm:t>
        <a:bodyPr/>
        <a:lstStyle/>
        <a:p>
          <a:endParaRPr lang="ru-RU"/>
        </a:p>
      </dgm:t>
    </dgm:pt>
    <dgm:pt modelId="{82EBEEB8-EDA8-4582-B445-FE711AB8E8F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266700" indent="0" algn="l"/>
          <a:r>
            <a:rPr lang="ru-RU" sz="11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КГП «</a:t>
          </a:r>
          <a:r>
            <a:rPr lang="ru-RU" sz="11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Костанайский</a:t>
          </a:r>
          <a:r>
            <a:rPr lang="ru-RU" sz="11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перинатальный центр» рабочее совещание по двум случаям материнской смерти, произошедших в </a:t>
          </a:r>
          <a:r>
            <a:rPr lang="ru-RU" sz="11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Костанайской</a:t>
          </a:r>
          <a:r>
            <a:rPr lang="ru-RU" sz="11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области (28.08.16г, 05.10.2016г).  </a:t>
          </a:r>
          <a:endParaRPr lang="ru-RU" sz="11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371C227B-D6E7-4D1A-853D-E6033234D691}" type="parTrans" cxnId="{27171010-F090-46BD-A48D-D1FACF3549CD}">
      <dgm:prSet/>
      <dgm:spPr/>
      <dgm:t>
        <a:bodyPr/>
        <a:lstStyle/>
        <a:p>
          <a:endParaRPr lang="ru-RU"/>
        </a:p>
      </dgm:t>
    </dgm:pt>
    <dgm:pt modelId="{C9152D48-EB2E-4C95-87C6-93403B6CFB0B}" type="sibTrans" cxnId="{27171010-F090-46BD-A48D-D1FACF3549CD}">
      <dgm:prSet/>
      <dgm:spPr/>
      <dgm:t>
        <a:bodyPr/>
        <a:lstStyle/>
        <a:p>
          <a:endParaRPr lang="ru-RU"/>
        </a:p>
      </dgm:t>
    </dgm:pt>
    <dgm:pt modelId="{ED977FC1-CC71-44E1-A7DB-C3443DF4BE2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266700" indent="0" algn="l"/>
          <a:r>
            <a:rPr lang="ru-RU" sz="11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15.12.2016г. участие в работе областного штаба в селекторном режиме. </a:t>
          </a:r>
          <a:endParaRPr lang="ru-RU" sz="1100" dirty="0">
            <a:solidFill>
              <a:srgbClr val="210979"/>
            </a:solidFill>
            <a:effectLst/>
            <a:latin typeface="+mn-lt"/>
            <a:ea typeface="Times New Roman"/>
            <a:cs typeface="Times New Roman" panose="02020603050405020304" pitchFamily="18" charset="0"/>
          </a:endParaRPr>
        </a:p>
      </dgm:t>
    </dgm:pt>
    <dgm:pt modelId="{C6D11DCD-AFB6-4AC1-82C6-DC2B847ECFEB}" type="parTrans" cxnId="{0F5A800B-A959-4E6D-B962-09D83A63EB76}">
      <dgm:prSet/>
      <dgm:spPr/>
      <dgm:t>
        <a:bodyPr/>
        <a:lstStyle/>
        <a:p>
          <a:endParaRPr lang="ru-RU"/>
        </a:p>
      </dgm:t>
    </dgm:pt>
    <dgm:pt modelId="{C6DAAFE1-373F-43F4-8E70-803391ADD292}" type="sibTrans" cxnId="{0F5A800B-A959-4E6D-B962-09D83A63EB76}">
      <dgm:prSet/>
      <dgm:spPr/>
      <dgm:t>
        <a:bodyPr/>
        <a:lstStyle/>
        <a:p>
          <a:endParaRPr lang="ru-RU"/>
        </a:p>
      </dgm:t>
    </dgm:pt>
    <dgm:pt modelId="{F6ACB719-244D-4A10-8605-66128DFC21D8}" type="pres">
      <dgm:prSet presAssocID="{E1C0C6C9-5837-4DBD-8F52-3F5E346192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439B79-AAF4-49F3-9891-795BB8AFF305}" type="pres">
      <dgm:prSet presAssocID="{E88251D9-0665-4D4C-80B5-918FD1A6E7B1}" presName="comp" presStyleCnt="0"/>
      <dgm:spPr/>
      <dgm:t>
        <a:bodyPr/>
        <a:lstStyle/>
        <a:p>
          <a:endParaRPr lang="ru-RU"/>
        </a:p>
      </dgm:t>
    </dgm:pt>
    <dgm:pt modelId="{8B10B6A3-7E8A-4581-925B-7C9FA7B28611}" type="pres">
      <dgm:prSet presAssocID="{E88251D9-0665-4D4C-80B5-918FD1A6E7B1}" presName="rect2" presStyleLbl="node1" presStyleIdx="0" presStyleCnt="3" custScaleX="121000" custLinFactNeighborX="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00F6E-095A-421F-8768-81507ADAE7AD}" type="pres">
      <dgm:prSet presAssocID="{E88251D9-0665-4D4C-80B5-918FD1A6E7B1}" presName="rect1" presStyleLbl="lnNode1" presStyleIdx="0" presStyleCnt="3" custLinFactNeighborX="-150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474971-D825-4414-9039-C51E16280CC9}" type="pres">
      <dgm:prSet presAssocID="{B6E5C254-E089-43A6-97DD-DD60F1FCF712}" presName="sibTrans" presStyleCnt="0"/>
      <dgm:spPr/>
      <dgm:t>
        <a:bodyPr/>
        <a:lstStyle/>
        <a:p>
          <a:endParaRPr lang="ru-RU"/>
        </a:p>
      </dgm:t>
    </dgm:pt>
    <dgm:pt modelId="{8E646587-73F8-4503-9C3F-FE9861224EAF}" type="pres">
      <dgm:prSet presAssocID="{8A74ECFB-7CDF-4BC6-9115-C1CCD038D1FD}" presName="comp" presStyleCnt="0"/>
      <dgm:spPr/>
      <dgm:t>
        <a:bodyPr/>
        <a:lstStyle/>
        <a:p>
          <a:endParaRPr lang="ru-RU"/>
        </a:p>
      </dgm:t>
    </dgm:pt>
    <dgm:pt modelId="{358520D6-CBB9-4899-9359-2628FEAA5DC2}" type="pres">
      <dgm:prSet presAssocID="{8A74ECFB-7CDF-4BC6-9115-C1CCD038D1FD}" presName="rect2" presStyleLbl="node1" presStyleIdx="1" presStyleCnt="3" custScaleX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E34E2-2D10-4494-94FA-5FBE044D42D1}" type="pres">
      <dgm:prSet presAssocID="{8A74ECFB-7CDF-4BC6-9115-C1CCD038D1FD}" presName="rect1" presStyleLbl="lnNode1" presStyleIdx="1" presStyleCnt="3" custLinFactNeighborX="82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AAFBF9-71DD-4857-A0E8-249E351E4C31}" type="pres">
      <dgm:prSet presAssocID="{560AB06F-0ECD-411B-8F6E-D025F5419976}" presName="sibTrans" presStyleCnt="0"/>
      <dgm:spPr/>
      <dgm:t>
        <a:bodyPr/>
        <a:lstStyle/>
        <a:p>
          <a:endParaRPr lang="ru-RU"/>
        </a:p>
      </dgm:t>
    </dgm:pt>
    <dgm:pt modelId="{881A4DAC-AF4C-4B7C-BC9F-B8CFD9563561}" type="pres">
      <dgm:prSet presAssocID="{E1C7802F-A2F6-403C-B068-4A6FDD212656}" presName="comp" presStyleCnt="0"/>
      <dgm:spPr/>
      <dgm:t>
        <a:bodyPr/>
        <a:lstStyle/>
        <a:p>
          <a:endParaRPr lang="ru-RU"/>
        </a:p>
      </dgm:t>
    </dgm:pt>
    <dgm:pt modelId="{D0E8D93A-F150-4B91-AEFF-C25D4E638A2F}" type="pres">
      <dgm:prSet presAssocID="{E1C7802F-A2F6-403C-B068-4A6FDD212656}" presName="rect2" presStyleLbl="node1" presStyleIdx="2" presStyleCnt="3" custScaleX="153778" custLinFactNeighborX="-901" custLinFactNeighborY="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A23E9-27CA-4D0B-8149-DFFFB8839F86}" type="pres">
      <dgm:prSet presAssocID="{E1C7802F-A2F6-403C-B068-4A6FDD212656}" presName="rect1" presStyleLbl="lnNode1" presStyleIdx="2" presStyleCnt="3" custLinFactNeighborX="-29785" custLinFactNeighborY="15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913BC41-C0D5-4D9E-B431-8E6083E0C3CF}" type="presOf" srcId="{E1C7802F-A2F6-403C-B068-4A6FDD212656}" destId="{D0E8D93A-F150-4B91-AEFF-C25D4E638A2F}" srcOrd="0" destOrd="0" presId="urn:microsoft.com/office/officeart/2008/layout/AlternatingPictureBlocks"/>
    <dgm:cxn modelId="{A58A2170-08BC-4326-B86A-83B69CC2F186}" type="presOf" srcId="{E1C0C6C9-5837-4DBD-8F52-3F5E34619247}" destId="{F6ACB719-244D-4A10-8605-66128DFC21D8}" srcOrd="0" destOrd="0" presId="urn:microsoft.com/office/officeart/2008/layout/AlternatingPictureBlocks"/>
    <dgm:cxn modelId="{1CE75758-AB85-4F64-8EAF-E18BAB4B365F}" type="presOf" srcId="{82EBEEB8-EDA8-4582-B445-FE711AB8E8F5}" destId="{D0E8D93A-F150-4B91-AEFF-C25D4E638A2F}" srcOrd="0" destOrd="2" presId="urn:microsoft.com/office/officeart/2008/layout/AlternatingPictureBlocks"/>
    <dgm:cxn modelId="{62A81049-01F1-451E-B653-02B6D95D7CE6}" srcId="{E1C0C6C9-5837-4DBD-8F52-3F5E34619247}" destId="{E88251D9-0665-4D4C-80B5-918FD1A6E7B1}" srcOrd="0" destOrd="0" parTransId="{6EC36A53-7B49-464B-B118-786E5DD442B9}" sibTransId="{B6E5C254-E089-43A6-97DD-DD60F1FCF712}"/>
    <dgm:cxn modelId="{0C14FC6D-75FF-499F-8218-FD01A6C41C35}" srcId="{E1C0C6C9-5837-4DBD-8F52-3F5E34619247}" destId="{E1C7802F-A2F6-403C-B068-4A6FDD212656}" srcOrd="2" destOrd="0" parTransId="{3DB099F8-6D95-454C-BB27-08937C46BFB1}" sibTransId="{7751B7A3-8BAE-4A36-BEA6-9FD750F96F8A}"/>
    <dgm:cxn modelId="{73950EC8-95F4-4D80-B1DF-CB8FD4A8ED13}" type="presOf" srcId="{ED977FC1-CC71-44E1-A7DB-C3443DF4BE25}" destId="{D0E8D93A-F150-4B91-AEFF-C25D4E638A2F}" srcOrd="0" destOrd="1" presId="urn:microsoft.com/office/officeart/2008/layout/AlternatingPictureBlocks"/>
    <dgm:cxn modelId="{FC792B86-AB8B-4E8D-ACB5-FF0E3AE5C66F}" type="presOf" srcId="{8A74ECFB-7CDF-4BC6-9115-C1CCD038D1FD}" destId="{358520D6-CBB9-4899-9359-2628FEAA5DC2}" srcOrd="0" destOrd="0" presId="urn:microsoft.com/office/officeart/2008/layout/AlternatingPictureBlocks"/>
    <dgm:cxn modelId="{27171010-F090-46BD-A48D-D1FACF3549CD}" srcId="{E1C7802F-A2F6-403C-B068-4A6FDD212656}" destId="{82EBEEB8-EDA8-4582-B445-FE711AB8E8F5}" srcOrd="1" destOrd="0" parTransId="{371C227B-D6E7-4D1A-853D-E6033234D691}" sibTransId="{C9152D48-EB2E-4C95-87C6-93403B6CFB0B}"/>
    <dgm:cxn modelId="{0F999457-5BF5-4FB7-8744-E811CC2ACD3B}" srcId="{E1C0C6C9-5837-4DBD-8F52-3F5E34619247}" destId="{8A74ECFB-7CDF-4BC6-9115-C1CCD038D1FD}" srcOrd="1" destOrd="0" parTransId="{205FE2EA-23EE-4A3B-822E-CCDA595296B8}" sibTransId="{560AB06F-0ECD-411B-8F6E-D025F5419976}"/>
    <dgm:cxn modelId="{0F5A800B-A959-4E6D-B962-09D83A63EB76}" srcId="{E1C7802F-A2F6-403C-B068-4A6FDD212656}" destId="{ED977FC1-CC71-44E1-A7DB-C3443DF4BE25}" srcOrd="0" destOrd="0" parTransId="{C6D11DCD-AFB6-4AC1-82C6-DC2B847ECFEB}" sibTransId="{C6DAAFE1-373F-43F4-8E70-803391ADD292}"/>
    <dgm:cxn modelId="{9001B4AC-4018-4BB6-B93E-E34987B62517}" type="presOf" srcId="{E88251D9-0665-4D4C-80B5-918FD1A6E7B1}" destId="{8B10B6A3-7E8A-4581-925B-7C9FA7B28611}" srcOrd="0" destOrd="0" presId="urn:microsoft.com/office/officeart/2008/layout/AlternatingPictureBlocks"/>
    <dgm:cxn modelId="{C4EE92EF-1504-4688-8405-E7BDEEAFB8A7}" type="presParOf" srcId="{F6ACB719-244D-4A10-8605-66128DFC21D8}" destId="{E0439B79-AAF4-49F3-9891-795BB8AFF305}" srcOrd="0" destOrd="0" presId="urn:microsoft.com/office/officeart/2008/layout/AlternatingPictureBlocks"/>
    <dgm:cxn modelId="{26256570-BCF1-4229-9313-FB43D5C3E137}" type="presParOf" srcId="{E0439B79-AAF4-49F3-9891-795BB8AFF305}" destId="{8B10B6A3-7E8A-4581-925B-7C9FA7B28611}" srcOrd="0" destOrd="0" presId="urn:microsoft.com/office/officeart/2008/layout/AlternatingPictureBlocks"/>
    <dgm:cxn modelId="{82FF9255-E63B-435A-B239-6AE3AA7827EC}" type="presParOf" srcId="{E0439B79-AAF4-49F3-9891-795BB8AFF305}" destId="{50900F6E-095A-421F-8768-81507ADAE7AD}" srcOrd="1" destOrd="0" presId="urn:microsoft.com/office/officeart/2008/layout/AlternatingPictureBlocks"/>
    <dgm:cxn modelId="{D046F49B-01C1-4F75-84FB-FA9737629177}" type="presParOf" srcId="{F6ACB719-244D-4A10-8605-66128DFC21D8}" destId="{AF474971-D825-4414-9039-C51E16280CC9}" srcOrd="1" destOrd="0" presId="urn:microsoft.com/office/officeart/2008/layout/AlternatingPictureBlocks"/>
    <dgm:cxn modelId="{3CB92A1B-244D-4D32-9D5D-E56DF47B29BF}" type="presParOf" srcId="{F6ACB719-244D-4A10-8605-66128DFC21D8}" destId="{8E646587-73F8-4503-9C3F-FE9861224EAF}" srcOrd="2" destOrd="0" presId="urn:microsoft.com/office/officeart/2008/layout/AlternatingPictureBlocks"/>
    <dgm:cxn modelId="{50E066AD-5CA3-4AFD-B7A1-9DE2F84116F9}" type="presParOf" srcId="{8E646587-73F8-4503-9C3F-FE9861224EAF}" destId="{358520D6-CBB9-4899-9359-2628FEAA5DC2}" srcOrd="0" destOrd="0" presId="urn:microsoft.com/office/officeart/2008/layout/AlternatingPictureBlocks"/>
    <dgm:cxn modelId="{E02A240C-23C1-4602-B0D9-3C3347AA083A}" type="presParOf" srcId="{8E646587-73F8-4503-9C3F-FE9861224EAF}" destId="{983E34E2-2D10-4494-94FA-5FBE044D42D1}" srcOrd="1" destOrd="0" presId="urn:microsoft.com/office/officeart/2008/layout/AlternatingPictureBlocks"/>
    <dgm:cxn modelId="{A6C4AA99-3E50-41E0-8C59-2E9B6F27B6B9}" type="presParOf" srcId="{F6ACB719-244D-4A10-8605-66128DFC21D8}" destId="{85AAFBF9-71DD-4857-A0E8-249E351E4C31}" srcOrd="3" destOrd="0" presId="urn:microsoft.com/office/officeart/2008/layout/AlternatingPictureBlocks"/>
    <dgm:cxn modelId="{6CC3BA18-A16B-4FEB-BC09-8A53399037B9}" type="presParOf" srcId="{F6ACB719-244D-4A10-8605-66128DFC21D8}" destId="{881A4DAC-AF4C-4B7C-BC9F-B8CFD9563561}" srcOrd="4" destOrd="0" presId="urn:microsoft.com/office/officeart/2008/layout/AlternatingPictureBlocks"/>
    <dgm:cxn modelId="{544181FE-68EC-4184-BC7B-05CDBBAB66D0}" type="presParOf" srcId="{881A4DAC-AF4C-4B7C-BC9F-B8CFD9563561}" destId="{D0E8D93A-F150-4B91-AEFF-C25D4E638A2F}" srcOrd="0" destOrd="0" presId="urn:microsoft.com/office/officeart/2008/layout/AlternatingPictureBlocks"/>
    <dgm:cxn modelId="{5A9F036B-8EBF-4699-89D0-6C568BD2C27E}" type="presParOf" srcId="{881A4DAC-AF4C-4B7C-BC9F-B8CFD9563561}" destId="{BDDA23E9-27CA-4D0B-8149-DFFFB8839F8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8BE8F8A-9B29-4542-A1F0-80D36919E9CE}" type="doc">
      <dgm:prSet loTypeId="urn:microsoft.com/office/officeart/2009/3/layout/StepUp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733E20-1912-4E8F-9022-16A374053BBA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Осакаровский</a:t>
          </a:r>
          <a:r>
            <a:rPr lang="ru-RU" sz="16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район  </a:t>
          </a:r>
          <a:endParaRPr lang="ru-RU" sz="16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0A2ED6E3-4E19-42A5-9B10-51E67DC35D8D}" type="parTrans" cxnId="{25EE784E-50A9-4DE0-8D04-04A0AA9F12C4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7E0D4-33A9-406E-8727-E71277B56143}" type="sibTrans" cxnId="{25EE784E-50A9-4DE0-8D04-04A0AA9F12C4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C6A86-3AC2-4836-8009-B42944F0F61B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25 населенных пунктов – 4 759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65FC3F41-E0D3-4431-A86D-4147801EC7AF}" type="parTrans" cxnId="{E1771611-536E-4F74-BC2F-AC2417D932A3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4D500-0599-4AA0-AD76-AEE178525FBD}" type="sibTrans" cxnId="{E1771611-536E-4F74-BC2F-AC2417D932A3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5C6CC-D245-4C92-A983-363773F702A6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Нуринский</a:t>
          </a:r>
          <a:r>
            <a:rPr lang="ru-RU" sz="16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район </a:t>
          </a:r>
          <a:endParaRPr lang="ru-RU" sz="16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B2E072E2-971E-45E6-A757-D25EB6715E9E}" type="parTrans" cxnId="{6EB1D244-9F63-4D04-AC85-04ED563BEA78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D9866-C284-4941-A839-0D2B8A528AB5}" type="sibTrans" cxnId="{6EB1D244-9F63-4D04-AC85-04ED563BEA78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8F424-73B7-41AE-A95C-B37540ED581F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rPr>
            <a:t>18 населенных пунктов – 7 107</a:t>
          </a:r>
          <a:endParaRPr lang="ru-RU" sz="1400" dirty="0">
            <a:solidFill>
              <a:srgbClr val="210979"/>
            </a:solidFill>
            <a:latin typeface="+mn-lt"/>
            <a:cs typeface="Times New Roman" pitchFamily="18" charset="0"/>
          </a:endParaRPr>
        </a:p>
      </dgm:t>
    </dgm:pt>
    <dgm:pt modelId="{20798F7F-FC08-4070-A6F2-E1330365B00A}" type="parTrans" cxnId="{1E255DD3-710F-4A5B-BCDA-CE3F284348C7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559FE-4899-4E2C-B9C7-10B864A867D5}" type="sibTrans" cxnId="{1E255DD3-710F-4A5B-BCDA-CE3F284348C7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42FE1C-E569-4CFE-B3E0-7D72B7818C15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Бухар-Жырауский</a:t>
          </a:r>
          <a:r>
            <a:rPr lang="ru-RU" sz="16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 район</a:t>
          </a:r>
        </a:p>
        <a:p>
          <a:r>
            <a:rPr lang="ru-RU" sz="1400" b="1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rPr>
            <a:t>7 населенных пунктов</a:t>
          </a:r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itchFamily="18" charset="0"/>
            </a:rPr>
            <a:t> – 6 851</a:t>
          </a:r>
          <a:endParaRPr lang="ru-RU" sz="16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821480BE-481E-45A1-A7C7-440D91358C88}" type="parTrans" cxnId="{F831F707-323A-4E95-87DD-0B1A2FFACC81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EDED8-DD2D-4B4B-9D36-396149CDD10F}" type="sibTrans" cxnId="{F831F707-323A-4E95-87DD-0B1A2FFACC81}">
      <dgm:prSet/>
      <dgm:spPr/>
      <dgm:t>
        <a:bodyPr/>
        <a:lstStyle/>
        <a:p>
          <a:endParaRPr lang="ru-RU" sz="1600">
            <a:solidFill>
              <a:srgbClr val="21097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537A1-F997-496B-BB3E-5728A3B7B860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1 120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D884D8B4-C6A4-416E-966E-A4E809FF1190}" type="parTrans" cxnId="{5205C896-58C3-4707-B802-B695163D7492}">
      <dgm:prSet/>
      <dgm:spPr/>
      <dgm:t>
        <a:bodyPr/>
        <a:lstStyle/>
        <a:p>
          <a:endParaRPr lang="ru-RU"/>
        </a:p>
      </dgm:t>
    </dgm:pt>
    <dgm:pt modelId="{C436C826-254A-49A2-AAAE-5E769A5F721E}" type="sibTrans" cxnId="{5205C896-58C3-4707-B802-B695163D7492}">
      <dgm:prSet/>
      <dgm:spPr/>
      <dgm:t>
        <a:bodyPr/>
        <a:lstStyle/>
        <a:p>
          <a:endParaRPr lang="ru-RU"/>
        </a:p>
      </dgm:t>
    </dgm:pt>
    <dgm:pt modelId="{415AB0DA-C403-472C-8B80-736D8037D738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2 174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1433C8EE-C964-423B-A72F-2C5505AB01A8}" type="parTrans" cxnId="{C949E6E0-D275-49B0-BDBB-4F24E9A29579}">
      <dgm:prSet/>
      <dgm:spPr/>
      <dgm:t>
        <a:bodyPr/>
        <a:lstStyle/>
        <a:p>
          <a:endParaRPr lang="ru-RU"/>
        </a:p>
      </dgm:t>
    </dgm:pt>
    <dgm:pt modelId="{93FFC2AF-3943-4F8B-84D4-1276308869CC}" type="sibTrans" cxnId="{C949E6E0-D275-49B0-BDBB-4F24E9A29579}">
      <dgm:prSet/>
      <dgm:spPr/>
      <dgm:t>
        <a:bodyPr/>
        <a:lstStyle/>
        <a:p>
          <a:endParaRPr lang="ru-RU"/>
        </a:p>
      </dgm:t>
    </dgm:pt>
    <dgm:pt modelId="{26D2E419-9989-4F6E-85D2-6842AD3F8EDF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1 465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E54B8713-55FC-413C-BB98-86FC72C13122}" type="parTrans" cxnId="{4AB906E5-AF07-4701-9205-EC1CC0388CC1}">
      <dgm:prSet/>
      <dgm:spPr/>
      <dgm:t>
        <a:bodyPr/>
        <a:lstStyle/>
        <a:p>
          <a:endParaRPr lang="ru-RU"/>
        </a:p>
      </dgm:t>
    </dgm:pt>
    <dgm:pt modelId="{FEFEB235-E413-467D-AE73-1C1A5EAD38CA}" type="sibTrans" cxnId="{4AB906E5-AF07-4701-9205-EC1CC0388CC1}">
      <dgm:prSet/>
      <dgm:spPr/>
      <dgm:t>
        <a:bodyPr/>
        <a:lstStyle/>
        <a:p>
          <a:endParaRPr lang="ru-RU"/>
        </a:p>
      </dgm:t>
    </dgm:pt>
    <dgm:pt modelId="{D96D215A-A870-434D-AEB2-B7B32F4DE974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2 088</a:t>
          </a:r>
          <a:endParaRPr lang="ru-RU" sz="1400" dirty="0">
            <a:solidFill>
              <a:srgbClr val="210979"/>
            </a:solidFill>
            <a:latin typeface="+mn-lt"/>
            <a:cs typeface="Times New Roman" pitchFamily="18" charset="0"/>
          </a:endParaRPr>
        </a:p>
      </dgm:t>
    </dgm:pt>
    <dgm:pt modelId="{1CF949C5-E30F-40F3-8964-65A64081DE3B}" type="parTrans" cxnId="{D58A84A8-2091-4467-A25E-A238DBAAABF6}">
      <dgm:prSet/>
      <dgm:spPr/>
      <dgm:t>
        <a:bodyPr/>
        <a:lstStyle/>
        <a:p>
          <a:endParaRPr lang="ru-RU"/>
        </a:p>
      </dgm:t>
    </dgm:pt>
    <dgm:pt modelId="{5EADEE37-60F4-40C3-8029-80B6D617AC70}" type="sibTrans" cxnId="{D58A84A8-2091-4467-A25E-A238DBAAABF6}">
      <dgm:prSet/>
      <dgm:spPr/>
      <dgm:t>
        <a:bodyPr/>
        <a:lstStyle/>
        <a:p>
          <a:endParaRPr lang="ru-RU"/>
        </a:p>
      </dgm:t>
    </dgm:pt>
    <dgm:pt modelId="{6443B83F-A493-4626-A89F-4E3105CE6F21}">
      <dgm:prSet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2 580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BAD668A8-B5B9-48AF-81F7-047BBDD103BE}" type="parTrans" cxnId="{D8890B75-8627-4769-8238-5B65F418D334}">
      <dgm:prSet/>
      <dgm:spPr/>
      <dgm:t>
        <a:bodyPr/>
        <a:lstStyle/>
        <a:p>
          <a:endParaRPr lang="ru-RU"/>
        </a:p>
      </dgm:t>
    </dgm:pt>
    <dgm:pt modelId="{9E25F934-C8B2-4B1E-B13A-F4E317FAFF84}" type="sibTrans" cxnId="{D8890B75-8627-4769-8238-5B65F418D334}">
      <dgm:prSet/>
      <dgm:spPr/>
      <dgm:t>
        <a:bodyPr/>
        <a:lstStyle/>
        <a:p>
          <a:endParaRPr lang="ru-RU"/>
        </a:p>
      </dgm:t>
    </dgm:pt>
    <dgm:pt modelId="{1287AD3F-C474-467A-9784-33BF195A4230}">
      <dgm:prSet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2 439 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316A05BC-3E3C-4944-A986-6AFBD37D5100}" type="parTrans" cxnId="{1A35AF50-7B29-45EE-B51E-614D194565A5}">
      <dgm:prSet/>
      <dgm:spPr/>
      <dgm:t>
        <a:bodyPr/>
        <a:lstStyle/>
        <a:p>
          <a:endParaRPr lang="ru-RU"/>
        </a:p>
      </dgm:t>
    </dgm:pt>
    <dgm:pt modelId="{A65FD035-93ED-4AA6-9407-512603D94ABD}" type="sibTrans" cxnId="{1A35AF50-7B29-45EE-B51E-614D194565A5}">
      <dgm:prSet/>
      <dgm:spPr/>
      <dgm:t>
        <a:bodyPr/>
        <a:lstStyle/>
        <a:p>
          <a:endParaRPr lang="ru-RU"/>
        </a:p>
      </dgm:t>
    </dgm:pt>
    <dgm:pt modelId="{51B7B5F0-3308-4841-A416-73F3D6DD44D1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1 714</a:t>
          </a:r>
          <a:endParaRPr lang="ru-RU" sz="1400" dirty="0">
            <a:solidFill>
              <a:srgbClr val="210979"/>
            </a:solidFill>
            <a:latin typeface="+mn-lt"/>
            <a:cs typeface="Times New Roman" pitchFamily="18" charset="0"/>
          </a:endParaRPr>
        </a:p>
      </dgm:t>
    </dgm:pt>
    <dgm:pt modelId="{F0A10A20-036C-44EA-AD55-582B73BD0AC8}" type="parTrans" cxnId="{9C19C39D-9F22-49D5-9B8D-229F2B96E30F}">
      <dgm:prSet/>
      <dgm:spPr/>
      <dgm:t>
        <a:bodyPr/>
        <a:lstStyle/>
        <a:p>
          <a:endParaRPr lang="ru-RU"/>
        </a:p>
      </dgm:t>
    </dgm:pt>
    <dgm:pt modelId="{CAF27096-0757-48C5-9C28-76927CC48815}" type="sibTrans" cxnId="{9C19C39D-9F22-49D5-9B8D-229F2B96E30F}">
      <dgm:prSet/>
      <dgm:spPr/>
      <dgm:t>
        <a:bodyPr/>
        <a:lstStyle/>
        <a:p>
          <a:endParaRPr lang="ru-RU"/>
        </a:p>
      </dgm:t>
    </dgm:pt>
    <dgm:pt modelId="{384D7DFC-87B1-4632-BE23-ED364C1E3FCD}">
      <dgm:prSet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1 955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9095D41C-5AB8-431F-AE6C-066F91FC5506}" type="parTrans" cxnId="{439EC48F-D2D2-4089-8153-3B7046F43091}">
      <dgm:prSet/>
      <dgm:spPr/>
      <dgm:t>
        <a:bodyPr/>
        <a:lstStyle/>
        <a:p>
          <a:endParaRPr lang="ru-RU"/>
        </a:p>
      </dgm:t>
    </dgm:pt>
    <dgm:pt modelId="{C80CAA13-91A3-4F3E-95EF-D8589044BD4F}" type="sibTrans" cxnId="{439EC48F-D2D2-4089-8153-3B7046F43091}">
      <dgm:prSet/>
      <dgm:spPr/>
      <dgm:t>
        <a:bodyPr/>
        <a:lstStyle/>
        <a:p>
          <a:endParaRPr lang="ru-RU"/>
        </a:p>
      </dgm:t>
    </dgm:pt>
    <dgm:pt modelId="{70B8CF2D-B8AF-463B-A45D-E77097FF00A8}">
      <dgm:prSet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3 182</a:t>
          </a:r>
          <a:endParaRPr lang="ru-RU" sz="14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gm:t>
    </dgm:pt>
    <dgm:pt modelId="{801798F2-2A14-48F5-A416-B00C988FE4D1}" type="parTrans" cxnId="{F1495B14-7176-4265-9843-FF5368062F97}">
      <dgm:prSet/>
      <dgm:spPr/>
      <dgm:t>
        <a:bodyPr/>
        <a:lstStyle/>
        <a:p>
          <a:endParaRPr lang="ru-RU"/>
        </a:p>
      </dgm:t>
    </dgm:pt>
    <dgm:pt modelId="{97F2749F-CD97-4ED1-AFAD-8F447471AA64}" type="sibTrans" cxnId="{F1495B14-7176-4265-9843-FF5368062F97}">
      <dgm:prSet/>
      <dgm:spPr/>
      <dgm:t>
        <a:bodyPr/>
        <a:lstStyle/>
        <a:p>
          <a:endParaRPr lang="ru-RU"/>
        </a:p>
      </dgm:t>
    </dgm:pt>
    <dgm:pt modelId="{FAE06B45-9F71-4E3E-996C-C822B93771ED}" type="pres">
      <dgm:prSet presAssocID="{48BE8F8A-9B29-4542-A1F0-80D36919E9C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18694E-DDE0-4379-8378-7C50730A988F}" type="pres">
      <dgm:prSet presAssocID="{D1733E20-1912-4E8F-9022-16A374053BBA}" presName="composite" presStyleCnt="0"/>
      <dgm:spPr/>
    </dgm:pt>
    <dgm:pt modelId="{6C4A978C-F827-4465-999E-DBA81FFB54BD}" type="pres">
      <dgm:prSet presAssocID="{D1733E20-1912-4E8F-9022-16A374053BBA}" presName="LShape" presStyleLbl="alignNode1" presStyleIdx="0" presStyleCnt="5" custScaleX="110000" custScaleY="101594" custLinFactNeighborX="4610" custLinFactNeighborY="1481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B8F94B0-AA03-4EE1-B540-A10F543341A6}" type="pres">
      <dgm:prSet presAssocID="{D1733E20-1912-4E8F-9022-16A374053BBA}" presName="ParentText" presStyleLbl="revTx" presStyleIdx="0" presStyleCnt="3" custScaleX="116868" custScaleY="69524" custLinFactNeighborX="4920" custLinFactNeighborY="-6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92004-869B-46E8-A76C-B81B59D4A58F}" type="pres">
      <dgm:prSet presAssocID="{D1733E20-1912-4E8F-9022-16A374053BBA}" presName="Triangle" presStyleLbl="alignNode1" presStyleIdx="1" presStyleCnt="5" custScaleX="110000" custScaleY="90909" custLinFactNeighborX="14427" custLinFactNeighborY="54799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A57251E-66FF-4740-A49A-50678F3B96D7}" type="pres">
      <dgm:prSet presAssocID="{CAD7E0D4-33A9-406E-8727-E71277B56143}" presName="sibTrans" presStyleCnt="0"/>
      <dgm:spPr/>
    </dgm:pt>
    <dgm:pt modelId="{453FDAA4-628F-45AB-A88E-0C77E583BD85}" type="pres">
      <dgm:prSet presAssocID="{CAD7E0D4-33A9-406E-8727-E71277B56143}" presName="space" presStyleCnt="0"/>
      <dgm:spPr/>
    </dgm:pt>
    <dgm:pt modelId="{E012FA63-0379-4D82-B10C-D7887397B1B5}" type="pres">
      <dgm:prSet presAssocID="{8125C6CC-D245-4C92-A983-363773F702A6}" presName="composite" presStyleCnt="0"/>
      <dgm:spPr/>
    </dgm:pt>
    <dgm:pt modelId="{23A2BF05-916E-41D7-B86C-B13A9D870D0D}" type="pres">
      <dgm:prSet presAssocID="{8125C6CC-D245-4C92-A983-363773F702A6}" presName="LShape" presStyleLbl="alignNode1" presStyleIdx="2" presStyleCnt="5" custScaleX="110000" custScaleY="90909" custLinFactNeighborX="-4563" custLinFactNeighborY="-17126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16016D8-8594-434F-BAEA-99B4427A3A57}" type="pres">
      <dgm:prSet presAssocID="{8125C6CC-D245-4C92-A983-363773F702A6}" presName="ParentText" presStyleLbl="revTx" presStyleIdx="1" presStyleCnt="3" custScaleX="123866" custScaleY="67917" custLinFactNeighborX="-3044" custLinFactNeighborY="-287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FFCDB-D3E5-4A72-8370-E69230F1DC77}" type="pres">
      <dgm:prSet presAssocID="{8125C6CC-D245-4C92-A983-363773F702A6}" presName="Triangle" presStyleLbl="alignNode1" presStyleIdx="3" presStyleCnt="5" custLinFactNeighborX="21062" custLinFactNeighborY="-2170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97A30CB-4B1E-45EA-AD30-8DB868B45A43}" type="pres">
      <dgm:prSet presAssocID="{540D9866-C284-4941-A839-0D2B8A528AB5}" presName="sibTrans" presStyleCnt="0"/>
      <dgm:spPr/>
    </dgm:pt>
    <dgm:pt modelId="{72D2D4E4-A037-40C5-8FC4-5777F350C1D6}" type="pres">
      <dgm:prSet presAssocID="{540D9866-C284-4941-A839-0D2B8A528AB5}" presName="space" presStyleCnt="0"/>
      <dgm:spPr/>
    </dgm:pt>
    <dgm:pt modelId="{4718513C-F155-4994-B8BA-C4F9AEDCB9B3}" type="pres">
      <dgm:prSet presAssocID="{B142FE1C-E569-4CFE-B3E0-7D72B7818C15}" presName="composite" presStyleCnt="0"/>
      <dgm:spPr/>
    </dgm:pt>
    <dgm:pt modelId="{B45818AD-3165-4384-A828-4629D702B95A}" type="pres">
      <dgm:prSet presAssocID="{B142FE1C-E569-4CFE-B3E0-7D72B7818C15}" presName="LShape" presStyleLbl="alignNode1" presStyleIdx="4" presStyleCnt="5" custScaleX="110000" custScaleY="90909" custLinFactNeighborX="-3926" custLinFactNeighborY="-3369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3E9111C-7093-451B-A6B7-E84C1D5F7DA4}" type="pres">
      <dgm:prSet presAssocID="{B142FE1C-E569-4CFE-B3E0-7D72B7818C15}" presName="ParentText" presStyleLbl="revTx" presStyleIdx="2" presStyleCnt="3" custScaleX="119507" custScaleY="68722" custLinFactNeighborX="-2691" custLinFactNeighborY="-40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0C381B-7554-4932-BEC8-C33CC7436C1A}" type="presOf" srcId="{384D7DFC-87B1-4632-BE23-ED364C1E3FCD}" destId="{13E9111C-7093-451B-A6B7-E84C1D5F7DA4}" srcOrd="0" destOrd="2" presId="urn:microsoft.com/office/officeart/2009/3/layout/StepUpProcess"/>
    <dgm:cxn modelId="{DD263FEE-181E-4A7A-BBDC-8C4F38501B58}" type="presOf" srcId="{1287AD3F-C474-467A-9784-33BF195A4230}" destId="{D16016D8-8594-434F-BAEA-99B4427A3A57}" srcOrd="0" destOrd="4" presId="urn:microsoft.com/office/officeart/2009/3/layout/StepUpProcess"/>
    <dgm:cxn modelId="{81CF4C3A-C9FF-4189-81A9-99B8B53F6C3B}" type="presOf" srcId="{D96D215A-A870-434D-AEB2-B7B32F4DE974}" destId="{D16016D8-8594-434F-BAEA-99B4427A3A57}" srcOrd="0" destOrd="2" presId="urn:microsoft.com/office/officeart/2009/3/layout/StepUpProcess"/>
    <dgm:cxn modelId="{7C5FFB56-868E-4F5F-ADEF-DDDD23A46A01}" type="presOf" srcId="{51B7B5F0-3308-4841-A416-73F3D6DD44D1}" destId="{13E9111C-7093-451B-A6B7-E84C1D5F7DA4}" srcOrd="0" destOrd="1" presId="urn:microsoft.com/office/officeart/2009/3/layout/StepUpProcess"/>
    <dgm:cxn modelId="{F831F707-323A-4E95-87DD-0B1A2FFACC81}" srcId="{48BE8F8A-9B29-4542-A1F0-80D36919E9CE}" destId="{B142FE1C-E569-4CFE-B3E0-7D72B7818C15}" srcOrd="2" destOrd="0" parTransId="{821480BE-481E-45A1-A7C7-440D91358C88}" sibTransId="{9EBEDED8-DD2D-4B4B-9D36-396149CDD10F}"/>
    <dgm:cxn modelId="{43A9B83C-7B81-45E5-A0EF-4B8DC32ABB63}" type="presOf" srcId="{8125C6CC-D245-4C92-A983-363773F702A6}" destId="{D16016D8-8594-434F-BAEA-99B4427A3A57}" srcOrd="0" destOrd="0" presId="urn:microsoft.com/office/officeart/2009/3/layout/StepUpProcess"/>
    <dgm:cxn modelId="{59A2A812-8447-4A44-BF2F-DB82656598DB}" type="presOf" srcId="{70B8CF2D-B8AF-463B-A45D-E77097FF00A8}" destId="{13E9111C-7093-451B-A6B7-E84C1D5F7DA4}" srcOrd="0" destOrd="3" presId="urn:microsoft.com/office/officeart/2009/3/layout/StepUpProcess"/>
    <dgm:cxn modelId="{0367132C-2A77-424E-83C1-8C6C02E00E29}" type="presOf" srcId="{D1733E20-1912-4E8F-9022-16A374053BBA}" destId="{DB8F94B0-AA03-4EE1-B540-A10F543341A6}" srcOrd="0" destOrd="0" presId="urn:microsoft.com/office/officeart/2009/3/layout/StepUpProcess"/>
    <dgm:cxn modelId="{F1495B14-7176-4265-9843-FF5368062F97}" srcId="{B142FE1C-E569-4CFE-B3E0-7D72B7818C15}" destId="{70B8CF2D-B8AF-463B-A45D-E77097FF00A8}" srcOrd="2" destOrd="0" parTransId="{801798F2-2A14-48F5-A416-B00C988FE4D1}" sibTransId="{97F2749F-CD97-4ED1-AFAD-8F447471AA64}"/>
    <dgm:cxn modelId="{FB4124EF-2175-4B6A-9A0C-CB634E0B678E}" type="presOf" srcId="{415AB0DA-C403-472C-8B80-736D8037D738}" destId="{DB8F94B0-AA03-4EE1-B540-A10F543341A6}" srcOrd="0" destOrd="3" presId="urn:microsoft.com/office/officeart/2009/3/layout/StepUpProcess"/>
    <dgm:cxn modelId="{76F6CC50-039F-4E8E-9054-449CD5F6FE23}" type="presOf" srcId="{9E1C6A86-3AC2-4836-8009-B42944F0F61B}" destId="{DB8F94B0-AA03-4EE1-B540-A10F543341A6}" srcOrd="0" destOrd="1" presId="urn:microsoft.com/office/officeart/2009/3/layout/StepUpProcess"/>
    <dgm:cxn modelId="{5205C896-58C3-4707-B802-B695163D7492}" srcId="{D1733E20-1912-4E8F-9022-16A374053BBA}" destId="{062537A1-F997-496B-BB3E-5728A3B7B860}" srcOrd="1" destOrd="0" parTransId="{D884D8B4-C6A4-416E-966E-A4E809FF1190}" sibTransId="{C436C826-254A-49A2-AAAE-5E769A5F721E}"/>
    <dgm:cxn modelId="{1E3B71A1-8132-4178-B775-CE90B4C79E8B}" type="presOf" srcId="{48BE8F8A-9B29-4542-A1F0-80D36919E9CE}" destId="{FAE06B45-9F71-4E3E-996C-C822B93771ED}" srcOrd="0" destOrd="0" presId="urn:microsoft.com/office/officeart/2009/3/layout/StepUpProcess"/>
    <dgm:cxn modelId="{F9A3D89C-A659-43B8-93F4-5936F266B1BA}" type="presOf" srcId="{C478F424-73B7-41AE-A95C-B37540ED581F}" destId="{D16016D8-8594-434F-BAEA-99B4427A3A57}" srcOrd="0" destOrd="1" presId="urn:microsoft.com/office/officeart/2009/3/layout/StepUpProcess"/>
    <dgm:cxn modelId="{439EC48F-D2D2-4089-8153-3B7046F43091}" srcId="{B142FE1C-E569-4CFE-B3E0-7D72B7818C15}" destId="{384D7DFC-87B1-4632-BE23-ED364C1E3FCD}" srcOrd="1" destOrd="0" parTransId="{9095D41C-5AB8-431F-AE6C-066F91FC5506}" sibTransId="{C80CAA13-91A3-4F3E-95EF-D8589044BD4F}"/>
    <dgm:cxn modelId="{1E255DD3-710F-4A5B-BCDA-CE3F284348C7}" srcId="{8125C6CC-D245-4C92-A983-363773F702A6}" destId="{C478F424-73B7-41AE-A95C-B37540ED581F}" srcOrd="0" destOrd="0" parTransId="{20798F7F-FC08-4070-A6F2-E1330365B00A}" sibTransId="{822559FE-4899-4E2C-B9C7-10B864A867D5}"/>
    <dgm:cxn modelId="{EDE868CF-1FE3-4A11-B20D-A09FC71E9D52}" type="presOf" srcId="{B142FE1C-E569-4CFE-B3E0-7D72B7818C15}" destId="{13E9111C-7093-451B-A6B7-E84C1D5F7DA4}" srcOrd="0" destOrd="0" presId="urn:microsoft.com/office/officeart/2009/3/layout/StepUpProcess"/>
    <dgm:cxn modelId="{4AB906E5-AF07-4701-9205-EC1CC0388CC1}" srcId="{D1733E20-1912-4E8F-9022-16A374053BBA}" destId="{26D2E419-9989-4F6E-85D2-6842AD3F8EDF}" srcOrd="3" destOrd="0" parTransId="{E54B8713-55FC-413C-BB98-86FC72C13122}" sibTransId="{FEFEB235-E413-467D-AE73-1C1A5EAD38CA}"/>
    <dgm:cxn modelId="{25EE784E-50A9-4DE0-8D04-04A0AA9F12C4}" srcId="{48BE8F8A-9B29-4542-A1F0-80D36919E9CE}" destId="{D1733E20-1912-4E8F-9022-16A374053BBA}" srcOrd="0" destOrd="0" parTransId="{0A2ED6E3-4E19-42A5-9B10-51E67DC35D8D}" sibTransId="{CAD7E0D4-33A9-406E-8727-E71277B56143}"/>
    <dgm:cxn modelId="{E1771611-536E-4F74-BC2F-AC2417D932A3}" srcId="{D1733E20-1912-4E8F-9022-16A374053BBA}" destId="{9E1C6A86-3AC2-4836-8009-B42944F0F61B}" srcOrd="0" destOrd="0" parTransId="{65FC3F41-E0D3-4431-A86D-4147801EC7AF}" sibTransId="{7534D500-0599-4AA0-AD76-AEE178525FBD}"/>
    <dgm:cxn modelId="{8DCA626F-627A-440F-8B22-94E79E372489}" type="presOf" srcId="{26D2E419-9989-4F6E-85D2-6842AD3F8EDF}" destId="{DB8F94B0-AA03-4EE1-B540-A10F543341A6}" srcOrd="0" destOrd="4" presId="urn:microsoft.com/office/officeart/2009/3/layout/StepUpProcess"/>
    <dgm:cxn modelId="{A303628A-E665-4D5B-BF1E-1E9FF1489393}" type="presOf" srcId="{062537A1-F997-496B-BB3E-5728A3B7B860}" destId="{DB8F94B0-AA03-4EE1-B540-A10F543341A6}" srcOrd="0" destOrd="2" presId="urn:microsoft.com/office/officeart/2009/3/layout/StepUpProcess"/>
    <dgm:cxn modelId="{D8890B75-8627-4769-8238-5B65F418D334}" srcId="{8125C6CC-D245-4C92-A983-363773F702A6}" destId="{6443B83F-A493-4626-A89F-4E3105CE6F21}" srcOrd="2" destOrd="0" parTransId="{BAD668A8-B5B9-48AF-81F7-047BBDD103BE}" sibTransId="{9E25F934-C8B2-4B1E-B13A-F4E317FAFF84}"/>
    <dgm:cxn modelId="{1A35AF50-7B29-45EE-B51E-614D194565A5}" srcId="{8125C6CC-D245-4C92-A983-363773F702A6}" destId="{1287AD3F-C474-467A-9784-33BF195A4230}" srcOrd="3" destOrd="0" parTransId="{316A05BC-3E3C-4944-A986-6AFBD37D5100}" sibTransId="{A65FD035-93ED-4AA6-9407-512603D94ABD}"/>
    <dgm:cxn modelId="{6EB1D244-9F63-4D04-AC85-04ED563BEA78}" srcId="{48BE8F8A-9B29-4542-A1F0-80D36919E9CE}" destId="{8125C6CC-D245-4C92-A983-363773F702A6}" srcOrd="1" destOrd="0" parTransId="{B2E072E2-971E-45E6-A757-D25EB6715E9E}" sibTransId="{540D9866-C284-4941-A839-0D2B8A528AB5}"/>
    <dgm:cxn modelId="{9C19C39D-9F22-49D5-9B8D-229F2B96E30F}" srcId="{B142FE1C-E569-4CFE-B3E0-7D72B7818C15}" destId="{51B7B5F0-3308-4841-A416-73F3D6DD44D1}" srcOrd="0" destOrd="0" parTransId="{F0A10A20-036C-44EA-AD55-582B73BD0AC8}" sibTransId="{CAF27096-0757-48C5-9C28-76927CC48815}"/>
    <dgm:cxn modelId="{C949E6E0-D275-49B0-BDBB-4F24E9A29579}" srcId="{D1733E20-1912-4E8F-9022-16A374053BBA}" destId="{415AB0DA-C403-472C-8B80-736D8037D738}" srcOrd="2" destOrd="0" parTransId="{1433C8EE-C964-423B-A72F-2C5505AB01A8}" sibTransId="{93FFC2AF-3943-4F8B-84D4-1276308869CC}"/>
    <dgm:cxn modelId="{33969CF7-391D-4B90-BBFB-AA61B96FED40}" type="presOf" srcId="{6443B83F-A493-4626-A89F-4E3105CE6F21}" destId="{D16016D8-8594-434F-BAEA-99B4427A3A57}" srcOrd="0" destOrd="3" presId="urn:microsoft.com/office/officeart/2009/3/layout/StepUpProcess"/>
    <dgm:cxn modelId="{D58A84A8-2091-4467-A25E-A238DBAAABF6}" srcId="{8125C6CC-D245-4C92-A983-363773F702A6}" destId="{D96D215A-A870-434D-AEB2-B7B32F4DE974}" srcOrd="1" destOrd="0" parTransId="{1CF949C5-E30F-40F3-8964-65A64081DE3B}" sibTransId="{5EADEE37-60F4-40C3-8029-80B6D617AC70}"/>
    <dgm:cxn modelId="{70BE570B-B5FA-49DC-9467-79D93C678952}" type="presParOf" srcId="{FAE06B45-9F71-4E3E-996C-C822B93771ED}" destId="{2818694E-DDE0-4379-8378-7C50730A988F}" srcOrd="0" destOrd="0" presId="urn:microsoft.com/office/officeart/2009/3/layout/StepUpProcess"/>
    <dgm:cxn modelId="{BA8750B9-1A38-410F-B460-3A1133E021BF}" type="presParOf" srcId="{2818694E-DDE0-4379-8378-7C50730A988F}" destId="{6C4A978C-F827-4465-999E-DBA81FFB54BD}" srcOrd="0" destOrd="0" presId="urn:microsoft.com/office/officeart/2009/3/layout/StepUpProcess"/>
    <dgm:cxn modelId="{5737AFDE-775F-4609-BD9B-FAFD82D22E89}" type="presParOf" srcId="{2818694E-DDE0-4379-8378-7C50730A988F}" destId="{DB8F94B0-AA03-4EE1-B540-A10F543341A6}" srcOrd="1" destOrd="0" presId="urn:microsoft.com/office/officeart/2009/3/layout/StepUpProcess"/>
    <dgm:cxn modelId="{92CC97F6-867A-4043-95C9-3E192A1168BB}" type="presParOf" srcId="{2818694E-DDE0-4379-8378-7C50730A988F}" destId="{1A792004-869B-46E8-A76C-B81B59D4A58F}" srcOrd="2" destOrd="0" presId="urn:microsoft.com/office/officeart/2009/3/layout/StepUpProcess"/>
    <dgm:cxn modelId="{FD474E32-CA89-4B5D-8F5E-AC9E31DE08B2}" type="presParOf" srcId="{FAE06B45-9F71-4E3E-996C-C822B93771ED}" destId="{3A57251E-66FF-4740-A49A-50678F3B96D7}" srcOrd="1" destOrd="0" presId="urn:microsoft.com/office/officeart/2009/3/layout/StepUpProcess"/>
    <dgm:cxn modelId="{EAB6F8A1-54A8-48BF-A0C3-E8916A9F7EC4}" type="presParOf" srcId="{3A57251E-66FF-4740-A49A-50678F3B96D7}" destId="{453FDAA4-628F-45AB-A88E-0C77E583BD85}" srcOrd="0" destOrd="0" presId="urn:microsoft.com/office/officeart/2009/3/layout/StepUpProcess"/>
    <dgm:cxn modelId="{B7246D2B-EB1F-4F16-A0FA-6ADD068E714A}" type="presParOf" srcId="{FAE06B45-9F71-4E3E-996C-C822B93771ED}" destId="{E012FA63-0379-4D82-B10C-D7887397B1B5}" srcOrd="2" destOrd="0" presId="urn:microsoft.com/office/officeart/2009/3/layout/StepUpProcess"/>
    <dgm:cxn modelId="{0D8C1A2A-E834-4984-A759-73C936B94A93}" type="presParOf" srcId="{E012FA63-0379-4D82-B10C-D7887397B1B5}" destId="{23A2BF05-916E-41D7-B86C-B13A9D870D0D}" srcOrd="0" destOrd="0" presId="urn:microsoft.com/office/officeart/2009/3/layout/StepUpProcess"/>
    <dgm:cxn modelId="{C8BFF994-2454-46A6-8545-5141BAEBB676}" type="presParOf" srcId="{E012FA63-0379-4D82-B10C-D7887397B1B5}" destId="{D16016D8-8594-434F-BAEA-99B4427A3A57}" srcOrd="1" destOrd="0" presId="urn:microsoft.com/office/officeart/2009/3/layout/StepUpProcess"/>
    <dgm:cxn modelId="{5BB948B1-AA2B-4337-8946-46304BB889F1}" type="presParOf" srcId="{E012FA63-0379-4D82-B10C-D7887397B1B5}" destId="{6A2FFCDB-D3E5-4A72-8370-E69230F1DC77}" srcOrd="2" destOrd="0" presId="urn:microsoft.com/office/officeart/2009/3/layout/StepUpProcess"/>
    <dgm:cxn modelId="{2C35261B-698A-431B-B437-15ED56EF9526}" type="presParOf" srcId="{FAE06B45-9F71-4E3E-996C-C822B93771ED}" destId="{D97A30CB-4B1E-45EA-AD30-8DB868B45A43}" srcOrd="3" destOrd="0" presId="urn:microsoft.com/office/officeart/2009/3/layout/StepUpProcess"/>
    <dgm:cxn modelId="{2A2188A3-3216-4757-B501-41DC37559EC5}" type="presParOf" srcId="{D97A30CB-4B1E-45EA-AD30-8DB868B45A43}" destId="{72D2D4E4-A037-40C5-8FC4-5777F350C1D6}" srcOrd="0" destOrd="0" presId="urn:microsoft.com/office/officeart/2009/3/layout/StepUpProcess"/>
    <dgm:cxn modelId="{2DF6DC33-1D19-42B2-9A8F-DA363556A336}" type="presParOf" srcId="{FAE06B45-9F71-4E3E-996C-C822B93771ED}" destId="{4718513C-F155-4994-B8BA-C4F9AEDCB9B3}" srcOrd="4" destOrd="0" presId="urn:microsoft.com/office/officeart/2009/3/layout/StepUpProcess"/>
    <dgm:cxn modelId="{55DF922E-B9FA-40B8-94A5-8323BD6A6EBB}" type="presParOf" srcId="{4718513C-F155-4994-B8BA-C4F9AEDCB9B3}" destId="{B45818AD-3165-4384-A828-4629D702B95A}" srcOrd="0" destOrd="0" presId="urn:microsoft.com/office/officeart/2009/3/layout/StepUpProcess"/>
    <dgm:cxn modelId="{EA21E0EA-9093-4C03-A298-E886322451D7}" type="presParOf" srcId="{4718513C-F155-4994-B8BA-C4F9AEDCB9B3}" destId="{13E9111C-7093-451B-A6B7-E84C1D5F7DA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8BE8F8A-9B29-4542-A1F0-80D36919E9CE}" type="doc">
      <dgm:prSet loTypeId="urn:microsoft.com/office/officeart/2009/3/layout/StepUp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E06B45-9F71-4E3E-996C-C822B93771ED}" type="pres">
      <dgm:prSet presAssocID="{48BE8F8A-9B29-4542-A1F0-80D36919E9C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F2C989BC-CE57-4F42-AFDB-438DEA426DBA}" type="presOf" srcId="{48BE8F8A-9B29-4542-A1F0-80D36919E9CE}" destId="{FAE06B45-9F71-4E3E-996C-C822B93771ED}" srcOrd="0" destOrd="0" presId="urn:microsoft.com/office/officeart/2009/3/layout/StepUpProcess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E55CEF6-4DF7-4B74-8B62-7A0425D98CC1}" type="doc">
      <dgm:prSet loTypeId="urn:microsoft.com/office/officeart/2005/8/layout/hProcess9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347890-AB0D-4964-8A4D-73AA93C2043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400" b="1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Консультативно-диагностическая работа ППС КГМУ</a:t>
          </a:r>
        </a:p>
      </dgm:t>
    </dgm:pt>
    <dgm:pt modelId="{03F3F947-B000-459C-8D05-F8B2AB42FB29}" type="parTrans" cxnId="{AC73EED8-1E91-46D9-A9BD-5F87F25CEC0B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60E5C7F5-B39E-4129-8765-3BB8C9EC80E0}" type="sibTrans" cxnId="{AC73EED8-1E91-46D9-A9BD-5F87F25CEC0B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14D2B8A7-8A4A-437C-A3EA-94C6B6D6541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400" b="1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Лечебные услуги ППС</a:t>
          </a:r>
          <a:endParaRPr lang="ru-RU" sz="1400" b="1" dirty="0">
            <a:solidFill>
              <a:srgbClr val="2A166F"/>
            </a:solidFill>
            <a:latin typeface="+mn-lt"/>
            <a:cs typeface="Times New Roman" panose="02020603050405020304" pitchFamily="18" charset="0"/>
          </a:endParaRPr>
        </a:p>
      </dgm:t>
    </dgm:pt>
    <dgm:pt modelId="{8B935094-0AB3-4954-8355-1F288D6ED243}" type="parTrans" cxnId="{9AABCB87-6D2D-4178-AC04-E74C07D4D153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B92B1854-7AC8-4D16-AE3B-D153A5C98988}" type="sibTrans" cxnId="{9AABCB87-6D2D-4178-AC04-E74C07D4D153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EBCF36F1-4CAA-4A6C-8FC4-1F3FB5A0613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400" b="1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Лечебная работа </a:t>
          </a:r>
        </a:p>
        <a:p>
          <a:pPr rtl="0"/>
          <a:r>
            <a:rPr lang="ru-RU" sz="1400" b="1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ППС КГМУ</a:t>
          </a:r>
          <a:endParaRPr lang="ru-RU" sz="1400" b="1" dirty="0">
            <a:solidFill>
              <a:srgbClr val="2A166F"/>
            </a:solidFill>
            <a:latin typeface="+mn-lt"/>
            <a:cs typeface="Times New Roman" panose="02020603050405020304" pitchFamily="18" charset="0"/>
          </a:endParaRPr>
        </a:p>
      </dgm:t>
    </dgm:pt>
    <dgm:pt modelId="{E206C572-15D6-4A6C-9FF4-52554801B041}" type="parTrans" cxnId="{ABABB8D7-B9D9-45C4-B398-E73AD3543949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E9217948-E662-4788-93B4-F4A76080EECE}" type="sibTrans" cxnId="{ABABB8D7-B9D9-45C4-B398-E73AD3543949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2993E391-9888-4248-88A6-5809ACBC659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400" b="1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Консультации ППС</a:t>
          </a:r>
        </a:p>
      </dgm:t>
    </dgm:pt>
    <dgm:pt modelId="{539288B1-2566-4010-B5A0-CC4722F30A7E}" type="parTrans" cxnId="{CC92ECF7-70FB-480A-98D7-141188D6B000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2B8236F5-98F4-4BFE-8015-6B9AF6F8A87E}" type="sibTrans" cxnId="{CC92ECF7-70FB-480A-98D7-141188D6B000}">
      <dgm:prSet/>
      <dgm:spPr/>
      <dgm:t>
        <a:bodyPr/>
        <a:lstStyle/>
        <a:p>
          <a:endParaRPr lang="ru-RU" sz="1400" b="1">
            <a:solidFill>
              <a:srgbClr val="2A166F"/>
            </a:solidFill>
          </a:endParaRPr>
        </a:p>
      </dgm:t>
    </dgm:pt>
    <dgm:pt modelId="{FC37AD58-5549-4331-A0A1-0044F9F17424}" type="pres">
      <dgm:prSet presAssocID="{DE55CEF6-4DF7-4B74-8B62-7A0425D98CC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3388BB-404F-4C3B-8035-2F512C9DF627}" type="pres">
      <dgm:prSet presAssocID="{DE55CEF6-4DF7-4B74-8B62-7A0425D98CC1}" presName="arrow" presStyleLbl="bgShp" presStyleIdx="0" presStyleCnt="1" custScaleX="102265" custScaleY="58487" custLinFactNeighborX="-3972" custLinFactNeighborY="-47510"/>
      <dgm:spPr/>
      <dgm:t>
        <a:bodyPr/>
        <a:lstStyle/>
        <a:p>
          <a:endParaRPr lang="ru-RU"/>
        </a:p>
      </dgm:t>
    </dgm:pt>
    <dgm:pt modelId="{82525AB6-7497-450A-A5F4-ABAD9A367371}" type="pres">
      <dgm:prSet presAssocID="{DE55CEF6-4DF7-4B74-8B62-7A0425D98CC1}" presName="linearProcess" presStyleCnt="0"/>
      <dgm:spPr/>
      <dgm:t>
        <a:bodyPr/>
        <a:lstStyle/>
        <a:p>
          <a:endParaRPr lang="ru-RU"/>
        </a:p>
      </dgm:t>
    </dgm:pt>
    <dgm:pt modelId="{859192F5-2AF8-4761-818D-6518D5DBECE6}" type="pres">
      <dgm:prSet presAssocID="{14347890-AB0D-4964-8A4D-73AA93C2043B}" presName="textNode" presStyleLbl="node1" presStyleIdx="0" presStyleCnt="4" custLinFactX="87270" custLinFactNeighborX="100000" custLinFactNeighborY="6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DCD26-6277-429E-8049-F33730F92D48}" type="pres">
      <dgm:prSet presAssocID="{60E5C7F5-B39E-4129-8765-3BB8C9EC80E0}" presName="sibTrans" presStyleCnt="0"/>
      <dgm:spPr/>
      <dgm:t>
        <a:bodyPr/>
        <a:lstStyle/>
        <a:p>
          <a:endParaRPr lang="ru-RU"/>
        </a:p>
      </dgm:t>
    </dgm:pt>
    <dgm:pt modelId="{ED039DC8-2551-4CC2-B6AF-3DD0F8DBF02B}" type="pres">
      <dgm:prSet presAssocID="{2993E391-9888-4248-88A6-5809ACBC659E}" presName="textNode" presStyleLbl="node1" presStyleIdx="1" presStyleCnt="4" custLinFactNeighborX="-76382" custLinFactNeighborY="-67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36F00-EC08-4417-BD2D-798B56EE784E}" type="pres">
      <dgm:prSet presAssocID="{2B8236F5-98F4-4BFE-8015-6B9AF6F8A87E}" presName="sibTrans" presStyleCnt="0"/>
      <dgm:spPr/>
      <dgm:t>
        <a:bodyPr/>
        <a:lstStyle/>
        <a:p>
          <a:endParaRPr lang="ru-RU"/>
        </a:p>
      </dgm:t>
    </dgm:pt>
    <dgm:pt modelId="{E39A98E5-757C-4603-8D79-D18AB9332735}" type="pres">
      <dgm:prSet presAssocID="{14D2B8A7-8A4A-437C-A3EA-94C6B6D65413}" presName="textNode" presStyleLbl="node1" presStyleIdx="2" presStyleCnt="4" custLinFactX="-200000" custLinFactNeighborX="-200923" custLinFactNeighborY="6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3AFE0-676E-4E55-85C4-9E20F90BBC44}" type="pres">
      <dgm:prSet presAssocID="{B92B1854-7AC8-4D16-AE3B-D153A5C98988}" presName="sibTrans" presStyleCnt="0"/>
      <dgm:spPr/>
      <dgm:t>
        <a:bodyPr/>
        <a:lstStyle/>
        <a:p>
          <a:endParaRPr lang="ru-RU"/>
        </a:p>
      </dgm:t>
    </dgm:pt>
    <dgm:pt modelId="{894A33D4-9C7D-4C33-A299-C19C4117A17A}" type="pres">
      <dgm:prSet presAssocID="{EBCF36F1-4CAA-4A6C-8FC4-1F3FB5A0613F}" presName="textNode" presStyleLbl="node1" presStyleIdx="3" presStyleCnt="4" custLinFactX="-300000" custLinFactNeighborX="-306998" custLinFactNeighborY="-67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ABB8D7-B9D9-45C4-B398-E73AD3543949}" srcId="{DE55CEF6-4DF7-4B74-8B62-7A0425D98CC1}" destId="{EBCF36F1-4CAA-4A6C-8FC4-1F3FB5A0613F}" srcOrd="3" destOrd="0" parTransId="{E206C572-15D6-4A6C-9FF4-52554801B041}" sibTransId="{E9217948-E662-4788-93B4-F4A76080EECE}"/>
    <dgm:cxn modelId="{B80FBCC1-C693-4315-A8F5-AA3E04A2EF84}" type="presOf" srcId="{EBCF36F1-4CAA-4A6C-8FC4-1F3FB5A0613F}" destId="{894A33D4-9C7D-4C33-A299-C19C4117A17A}" srcOrd="0" destOrd="0" presId="urn:microsoft.com/office/officeart/2005/8/layout/hProcess9"/>
    <dgm:cxn modelId="{C0F56B1B-992F-491B-B9CD-67593C02AAC1}" type="presOf" srcId="{14D2B8A7-8A4A-437C-A3EA-94C6B6D65413}" destId="{E39A98E5-757C-4603-8D79-D18AB9332735}" srcOrd="0" destOrd="0" presId="urn:microsoft.com/office/officeart/2005/8/layout/hProcess9"/>
    <dgm:cxn modelId="{AC73EED8-1E91-46D9-A9BD-5F87F25CEC0B}" srcId="{DE55CEF6-4DF7-4B74-8B62-7A0425D98CC1}" destId="{14347890-AB0D-4964-8A4D-73AA93C2043B}" srcOrd="0" destOrd="0" parTransId="{03F3F947-B000-459C-8D05-F8B2AB42FB29}" sibTransId="{60E5C7F5-B39E-4129-8765-3BB8C9EC80E0}"/>
    <dgm:cxn modelId="{9AABCB87-6D2D-4178-AC04-E74C07D4D153}" srcId="{DE55CEF6-4DF7-4B74-8B62-7A0425D98CC1}" destId="{14D2B8A7-8A4A-437C-A3EA-94C6B6D65413}" srcOrd="2" destOrd="0" parTransId="{8B935094-0AB3-4954-8355-1F288D6ED243}" sibTransId="{B92B1854-7AC8-4D16-AE3B-D153A5C98988}"/>
    <dgm:cxn modelId="{CC92ECF7-70FB-480A-98D7-141188D6B000}" srcId="{DE55CEF6-4DF7-4B74-8B62-7A0425D98CC1}" destId="{2993E391-9888-4248-88A6-5809ACBC659E}" srcOrd="1" destOrd="0" parTransId="{539288B1-2566-4010-B5A0-CC4722F30A7E}" sibTransId="{2B8236F5-98F4-4BFE-8015-6B9AF6F8A87E}"/>
    <dgm:cxn modelId="{1343E316-2C46-40C3-902D-35D083BA8726}" type="presOf" srcId="{DE55CEF6-4DF7-4B74-8B62-7A0425D98CC1}" destId="{FC37AD58-5549-4331-A0A1-0044F9F17424}" srcOrd="0" destOrd="0" presId="urn:microsoft.com/office/officeart/2005/8/layout/hProcess9"/>
    <dgm:cxn modelId="{92522F2A-1DEF-4F04-8CEA-09E2B21DF61A}" type="presOf" srcId="{2993E391-9888-4248-88A6-5809ACBC659E}" destId="{ED039DC8-2551-4CC2-B6AF-3DD0F8DBF02B}" srcOrd="0" destOrd="0" presId="urn:microsoft.com/office/officeart/2005/8/layout/hProcess9"/>
    <dgm:cxn modelId="{2935D239-30CE-45A1-B84D-7E63BC75CB1B}" type="presOf" srcId="{14347890-AB0D-4964-8A4D-73AA93C2043B}" destId="{859192F5-2AF8-4761-818D-6518D5DBECE6}" srcOrd="0" destOrd="0" presId="urn:microsoft.com/office/officeart/2005/8/layout/hProcess9"/>
    <dgm:cxn modelId="{11D005FD-E9DF-41FB-BCEE-6A3F4129A355}" type="presParOf" srcId="{FC37AD58-5549-4331-A0A1-0044F9F17424}" destId="{F03388BB-404F-4C3B-8035-2F512C9DF627}" srcOrd="0" destOrd="0" presId="urn:microsoft.com/office/officeart/2005/8/layout/hProcess9"/>
    <dgm:cxn modelId="{10F8AD1A-0A97-4D49-815F-D90C75E61B70}" type="presParOf" srcId="{FC37AD58-5549-4331-A0A1-0044F9F17424}" destId="{82525AB6-7497-450A-A5F4-ABAD9A367371}" srcOrd="1" destOrd="0" presId="urn:microsoft.com/office/officeart/2005/8/layout/hProcess9"/>
    <dgm:cxn modelId="{D745C00C-5B97-4F9C-A05B-A7F176355B5A}" type="presParOf" srcId="{82525AB6-7497-450A-A5F4-ABAD9A367371}" destId="{859192F5-2AF8-4761-818D-6518D5DBECE6}" srcOrd="0" destOrd="0" presId="urn:microsoft.com/office/officeart/2005/8/layout/hProcess9"/>
    <dgm:cxn modelId="{58BAB5EB-5F45-451C-BAF7-EFA21E6A750F}" type="presParOf" srcId="{82525AB6-7497-450A-A5F4-ABAD9A367371}" destId="{DD0DCD26-6277-429E-8049-F33730F92D48}" srcOrd="1" destOrd="0" presId="urn:microsoft.com/office/officeart/2005/8/layout/hProcess9"/>
    <dgm:cxn modelId="{EF961417-06A7-4DAD-8B27-3556084B292B}" type="presParOf" srcId="{82525AB6-7497-450A-A5F4-ABAD9A367371}" destId="{ED039DC8-2551-4CC2-B6AF-3DD0F8DBF02B}" srcOrd="2" destOrd="0" presId="urn:microsoft.com/office/officeart/2005/8/layout/hProcess9"/>
    <dgm:cxn modelId="{E685C1C4-A670-4B2C-AA4D-3900CC8E8C9A}" type="presParOf" srcId="{82525AB6-7497-450A-A5F4-ABAD9A367371}" destId="{24636F00-EC08-4417-BD2D-798B56EE784E}" srcOrd="3" destOrd="0" presId="urn:microsoft.com/office/officeart/2005/8/layout/hProcess9"/>
    <dgm:cxn modelId="{137F7076-E0B4-450C-BAC1-AC24852B14EC}" type="presParOf" srcId="{82525AB6-7497-450A-A5F4-ABAD9A367371}" destId="{E39A98E5-757C-4603-8D79-D18AB9332735}" srcOrd="4" destOrd="0" presId="urn:microsoft.com/office/officeart/2005/8/layout/hProcess9"/>
    <dgm:cxn modelId="{C0DD1D8D-3E37-452D-8301-4F8CC379E74B}" type="presParOf" srcId="{82525AB6-7497-450A-A5F4-ABAD9A367371}" destId="{8DF3AFE0-676E-4E55-85C4-9E20F90BBC44}" srcOrd="5" destOrd="0" presId="urn:microsoft.com/office/officeart/2005/8/layout/hProcess9"/>
    <dgm:cxn modelId="{AD4A2230-362D-48C0-A1AA-DCFD56FE5E18}" type="presParOf" srcId="{82525AB6-7497-450A-A5F4-ABAD9A367371}" destId="{894A33D4-9C7D-4C33-A299-C19C4117A17A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err="1" smtClean="0">
              <a:latin typeface="+mj-lt"/>
            </a:rPr>
            <a:t>Нурлыбаев</a:t>
          </a:r>
          <a:r>
            <a:rPr lang="ru-RU" sz="1600" b="0" i="0" u="sng" dirty="0" smtClean="0">
              <a:latin typeface="+mj-lt"/>
            </a:rPr>
            <a:t> </a:t>
          </a:r>
          <a:r>
            <a:rPr lang="ru-RU" sz="1600" b="0" i="0" u="sng" dirty="0" err="1" smtClean="0">
              <a:latin typeface="+mj-lt"/>
            </a:rPr>
            <a:t>Ержан</a:t>
          </a:r>
          <a:r>
            <a:rPr lang="ru-RU" sz="1600" b="0" i="0" u="sng" dirty="0" smtClean="0">
              <a:latin typeface="+mj-lt"/>
            </a:rPr>
            <a:t> </a:t>
          </a:r>
          <a:r>
            <a:rPr lang="ru-RU" sz="1600" b="0" i="0" u="sng" dirty="0" err="1" smtClean="0">
              <a:latin typeface="+mj-lt"/>
            </a:rPr>
            <a:t>Шакирович</a:t>
          </a:r>
          <a:r>
            <a:rPr lang="ru-RU" sz="1600" b="0" i="0" u="sng" dirty="0" smtClean="0">
              <a:latin typeface="+mj-lt"/>
            </a:rPr>
            <a:t> </a:t>
          </a:r>
          <a:r>
            <a:rPr lang="ru-RU" sz="1600" b="0" i="0" dirty="0" smtClean="0">
              <a:latin typeface="+mj-lt"/>
            </a:rPr>
            <a:t>– руководитель Государственного учреждения «Управление здравоохранения Карагандинской области»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92045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7226" custScaleY="92363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A86E87-C24F-42C3-AEC3-A1A8C9C0CC82}" type="presOf" srcId="{5CD54C75-3D4A-46F5-B270-03E1A773CCA1}" destId="{EAE36216-2392-4DD5-B5D1-B2D727BF920D}" srcOrd="0" destOrd="0" presId="urn:microsoft.com/office/officeart/2005/8/layout/vList4"/>
    <dgm:cxn modelId="{C6BDD1AA-09ED-47C1-B769-9BF05B443CED}" type="presOf" srcId="{5B0C2BCB-3152-4545-8E04-3E35A86E19A6}" destId="{EB4FA962-3690-47AB-8992-0DD0DBE437F7}" srcOrd="1" destOrd="0" presId="urn:microsoft.com/office/officeart/2005/8/layout/vList4"/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36B2C976-9EE9-4C2E-A5AF-F0BE1E3AA4CF}" type="presOf" srcId="{5B0C2BCB-3152-4545-8E04-3E35A86E19A6}" destId="{7BC6829C-1F71-4192-899C-B881A5EB9717}" srcOrd="0" destOrd="0" presId="urn:microsoft.com/office/officeart/2005/8/layout/vList4"/>
    <dgm:cxn modelId="{D1AEC5FE-4179-4164-B1B7-7B375057D140}" type="presParOf" srcId="{EAE36216-2392-4DD5-B5D1-B2D727BF920D}" destId="{1F455F07-A321-4837-9041-727FB9E91B4F}" srcOrd="0" destOrd="0" presId="urn:microsoft.com/office/officeart/2005/8/layout/vList4"/>
    <dgm:cxn modelId="{E6F99C45-E3F3-4AFC-9144-2C56E6E89340}" type="presParOf" srcId="{1F455F07-A321-4837-9041-727FB9E91B4F}" destId="{7BC6829C-1F71-4192-899C-B881A5EB9717}" srcOrd="0" destOrd="0" presId="urn:microsoft.com/office/officeart/2005/8/layout/vList4"/>
    <dgm:cxn modelId="{ED13410A-F9CA-4C03-99FA-C40B3E8677EE}" type="presParOf" srcId="{1F455F07-A321-4837-9041-727FB9E91B4F}" destId="{63B98E42-912F-42F8-90B8-B5ACF804BBE0}" srcOrd="1" destOrd="0" presId="urn:microsoft.com/office/officeart/2005/8/layout/vList4"/>
    <dgm:cxn modelId="{41D0A285-8412-4A1C-9E57-3B0A100FAE40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err="1" smtClean="0"/>
            <a:t>Бадина</a:t>
          </a:r>
          <a:r>
            <a:rPr lang="ru-RU" sz="1600" b="0" i="0" u="sng" dirty="0" smtClean="0"/>
            <a:t> Юлия Викторовна</a:t>
          </a:r>
          <a:r>
            <a:rPr lang="ru-RU" sz="1600" b="0" i="0" dirty="0" smtClean="0"/>
            <a:t> – первый заместитель председателя Карагандинского городского филиала партии «</a:t>
          </a:r>
          <a:r>
            <a:rPr lang="ru-RU" sz="1600" b="0" i="0" dirty="0" err="1" smtClean="0"/>
            <a:t>Нур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Отан</a:t>
          </a:r>
          <a:r>
            <a:rPr lang="ru-RU" sz="1600" b="0" i="0" dirty="0" smtClean="0"/>
            <a:t>»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81596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7655" custScaleY="111743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360B27BE-23EA-4257-98C4-F95095C52802}" type="presOf" srcId="{5B0C2BCB-3152-4545-8E04-3E35A86E19A6}" destId="{7BC6829C-1F71-4192-899C-B881A5EB9717}" srcOrd="0" destOrd="0" presId="urn:microsoft.com/office/officeart/2005/8/layout/vList4"/>
    <dgm:cxn modelId="{2E9927E5-4EC8-4E18-BEEE-95DD01891591}" type="presOf" srcId="{5B0C2BCB-3152-4545-8E04-3E35A86E19A6}" destId="{EB4FA962-3690-47AB-8992-0DD0DBE437F7}" srcOrd="1" destOrd="0" presId="urn:microsoft.com/office/officeart/2005/8/layout/vList4"/>
    <dgm:cxn modelId="{2BB266AC-5B5B-4F63-8F99-D17AF19B23AE}" type="presOf" srcId="{5CD54C75-3D4A-46F5-B270-03E1A773CCA1}" destId="{EAE36216-2392-4DD5-B5D1-B2D727BF920D}" srcOrd="0" destOrd="0" presId="urn:microsoft.com/office/officeart/2005/8/layout/vList4"/>
    <dgm:cxn modelId="{8CFAFEA2-AC71-49F6-88E2-8AA5CCE38FAE}" type="presParOf" srcId="{EAE36216-2392-4DD5-B5D1-B2D727BF920D}" destId="{1F455F07-A321-4837-9041-727FB9E91B4F}" srcOrd="0" destOrd="0" presId="urn:microsoft.com/office/officeart/2005/8/layout/vList4"/>
    <dgm:cxn modelId="{2A5EEFC8-2BAA-4516-BC87-614F498FC347}" type="presParOf" srcId="{1F455F07-A321-4837-9041-727FB9E91B4F}" destId="{7BC6829C-1F71-4192-899C-B881A5EB9717}" srcOrd="0" destOrd="0" presId="urn:microsoft.com/office/officeart/2005/8/layout/vList4"/>
    <dgm:cxn modelId="{9026DDD5-B39C-4258-BC5B-0C9F0846DD1A}" type="presParOf" srcId="{1F455F07-A321-4837-9041-727FB9E91B4F}" destId="{63B98E42-912F-42F8-90B8-B5ACF804BBE0}" srcOrd="1" destOrd="0" presId="urn:microsoft.com/office/officeart/2005/8/layout/vList4"/>
    <dgm:cxn modelId="{76F831C0-4F6E-4901-98FE-BB0485EE97D8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smtClean="0"/>
            <a:t>Нуралиева </a:t>
          </a:r>
          <a:r>
            <a:rPr lang="ru-RU" sz="1600" b="0" i="0" u="sng" dirty="0" err="1" smtClean="0"/>
            <a:t>Улмира</a:t>
          </a:r>
          <a:r>
            <a:rPr lang="ru-RU" sz="1600" b="0" i="0" u="sng" dirty="0" smtClean="0"/>
            <a:t> </a:t>
          </a:r>
          <a:r>
            <a:rPr lang="ru-RU" sz="1600" b="0" i="0" u="sng" dirty="0" err="1" smtClean="0"/>
            <a:t>Ауезхановна</a:t>
          </a:r>
          <a:r>
            <a:rPr lang="ru-RU" sz="1600" b="0" i="0" dirty="0" smtClean="0"/>
            <a:t> - руководитель управления медицинского образования и науки ДНЧР МЗ РК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81596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7655" custScaleY="104860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7C3A0E07-BBE8-4237-9AB7-163866254BDF}" type="presOf" srcId="{5B0C2BCB-3152-4545-8E04-3E35A86E19A6}" destId="{EB4FA962-3690-47AB-8992-0DD0DBE437F7}" srcOrd="1" destOrd="0" presId="urn:microsoft.com/office/officeart/2005/8/layout/vList4"/>
    <dgm:cxn modelId="{30356FCD-61B4-4E75-90F1-32D648DF6FAF}" type="presOf" srcId="{5B0C2BCB-3152-4545-8E04-3E35A86E19A6}" destId="{7BC6829C-1F71-4192-899C-B881A5EB9717}" srcOrd="0" destOrd="0" presId="urn:microsoft.com/office/officeart/2005/8/layout/vList4"/>
    <dgm:cxn modelId="{945A7546-C818-40F2-A675-1E11CE7AB424}" type="presOf" srcId="{5CD54C75-3D4A-46F5-B270-03E1A773CCA1}" destId="{EAE36216-2392-4DD5-B5D1-B2D727BF920D}" srcOrd="0" destOrd="0" presId="urn:microsoft.com/office/officeart/2005/8/layout/vList4"/>
    <dgm:cxn modelId="{3F8BF47F-88A8-436C-B0BE-0196D5DFA12E}" type="presParOf" srcId="{EAE36216-2392-4DD5-B5D1-B2D727BF920D}" destId="{1F455F07-A321-4837-9041-727FB9E91B4F}" srcOrd="0" destOrd="0" presId="urn:microsoft.com/office/officeart/2005/8/layout/vList4"/>
    <dgm:cxn modelId="{2F9315E2-2A32-4487-98B3-B1EF8CBBF988}" type="presParOf" srcId="{1F455F07-A321-4837-9041-727FB9E91B4F}" destId="{7BC6829C-1F71-4192-899C-B881A5EB9717}" srcOrd="0" destOrd="0" presId="urn:microsoft.com/office/officeart/2005/8/layout/vList4"/>
    <dgm:cxn modelId="{AD2D15B7-19BA-4605-BBDE-12FDEDB89D16}" type="presParOf" srcId="{1F455F07-A321-4837-9041-727FB9E91B4F}" destId="{63B98E42-912F-42F8-90B8-B5ACF804BBE0}" srcOrd="1" destOrd="0" presId="urn:microsoft.com/office/officeart/2005/8/layout/vList4"/>
    <dgm:cxn modelId="{B924EFE1-0B8A-476A-9849-9875B245EFF8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err="1" smtClean="0"/>
            <a:t>Отаров</a:t>
          </a:r>
          <a:r>
            <a:rPr lang="ru-RU" sz="1600" b="0" i="0" u="sng" dirty="0" smtClean="0"/>
            <a:t> </a:t>
          </a:r>
          <a:r>
            <a:rPr lang="ru-RU" sz="1600" b="0" i="0" u="sng" dirty="0" err="1" smtClean="0"/>
            <a:t>Ертай</a:t>
          </a:r>
          <a:r>
            <a:rPr lang="ru-RU" sz="1600" b="0" i="0" u="sng" dirty="0" smtClean="0"/>
            <a:t> </a:t>
          </a:r>
          <a:r>
            <a:rPr lang="ru-RU" sz="1600" b="0" i="0" u="sng" dirty="0" err="1" smtClean="0"/>
            <a:t>Жалгаспаевич</a:t>
          </a:r>
          <a:r>
            <a:rPr lang="ru-RU" sz="1600" b="0" i="0" dirty="0" smtClean="0"/>
            <a:t> – директор Карагандинского областного филиала Республиканского научно-исследовательского института по охране труда МЗ РК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99556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48417" custScaleY="104289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66E673-E7E1-4C07-955C-D60E5F34FA1F}" type="presOf" srcId="{5CD54C75-3D4A-46F5-B270-03E1A773CCA1}" destId="{EAE36216-2392-4DD5-B5D1-B2D727BF920D}" srcOrd="0" destOrd="0" presId="urn:microsoft.com/office/officeart/2005/8/layout/vList4"/>
    <dgm:cxn modelId="{6712444F-D8CF-4A4A-8F4E-CB619CD8A8B7}" type="presOf" srcId="{5B0C2BCB-3152-4545-8E04-3E35A86E19A6}" destId="{7BC6829C-1F71-4192-899C-B881A5EB9717}" srcOrd="0" destOrd="0" presId="urn:microsoft.com/office/officeart/2005/8/layout/vList4"/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98C9CF9A-D3A0-44A9-A098-7B9754E41D68}" type="presOf" srcId="{5B0C2BCB-3152-4545-8E04-3E35A86E19A6}" destId="{EB4FA962-3690-47AB-8992-0DD0DBE437F7}" srcOrd="1" destOrd="0" presId="urn:microsoft.com/office/officeart/2005/8/layout/vList4"/>
    <dgm:cxn modelId="{DE545CF2-B69D-407A-AB84-1A4FE49B5B27}" type="presParOf" srcId="{EAE36216-2392-4DD5-B5D1-B2D727BF920D}" destId="{1F455F07-A321-4837-9041-727FB9E91B4F}" srcOrd="0" destOrd="0" presId="urn:microsoft.com/office/officeart/2005/8/layout/vList4"/>
    <dgm:cxn modelId="{FCD5D66F-8DE3-4ECB-897C-F905A489816F}" type="presParOf" srcId="{1F455F07-A321-4837-9041-727FB9E91B4F}" destId="{7BC6829C-1F71-4192-899C-B881A5EB9717}" srcOrd="0" destOrd="0" presId="urn:microsoft.com/office/officeart/2005/8/layout/vList4"/>
    <dgm:cxn modelId="{B34B9A7C-EFD2-44B2-ABEE-75E1300F25C9}" type="presParOf" srcId="{1F455F07-A321-4837-9041-727FB9E91B4F}" destId="{63B98E42-912F-42F8-90B8-B5ACF804BBE0}" srcOrd="1" destOrd="0" presId="urn:microsoft.com/office/officeart/2005/8/layout/vList4"/>
    <dgm:cxn modelId="{5D7558CE-8FDF-4E09-BCE4-2E28FF1E0733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smtClean="0"/>
            <a:t>Зорин Борис Викторович</a:t>
          </a:r>
          <a:r>
            <a:rPr lang="ru-RU" sz="1600" b="0" i="0" dirty="0" smtClean="0"/>
            <a:t> – президент ОО «Ассоциация независимых медицинских экспертов по Карагандинской области»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81596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42996" custScaleY="107665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BD622E-13AF-437B-BC70-25B32725C15A}" type="presOf" srcId="{5B0C2BCB-3152-4545-8E04-3E35A86E19A6}" destId="{EB4FA962-3690-47AB-8992-0DD0DBE437F7}" srcOrd="1" destOrd="0" presId="urn:microsoft.com/office/officeart/2005/8/layout/vList4"/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794F5363-90D1-4307-9459-3C816735CE24}" type="presOf" srcId="{5CD54C75-3D4A-46F5-B270-03E1A773CCA1}" destId="{EAE36216-2392-4DD5-B5D1-B2D727BF920D}" srcOrd="0" destOrd="0" presId="urn:microsoft.com/office/officeart/2005/8/layout/vList4"/>
    <dgm:cxn modelId="{B1DCA78E-1970-46F5-9119-500BC61BE54F}" type="presOf" srcId="{5B0C2BCB-3152-4545-8E04-3E35A86E19A6}" destId="{7BC6829C-1F71-4192-899C-B881A5EB9717}" srcOrd="0" destOrd="0" presId="urn:microsoft.com/office/officeart/2005/8/layout/vList4"/>
    <dgm:cxn modelId="{0F5A22C0-B46C-47F0-8C80-AE87C20BEADA}" type="presParOf" srcId="{EAE36216-2392-4DD5-B5D1-B2D727BF920D}" destId="{1F455F07-A321-4837-9041-727FB9E91B4F}" srcOrd="0" destOrd="0" presId="urn:microsoft.com/office/officeart/2005/8/layout/vList4"/>
    <dgm:cxn modelId="{F2C35EAD-9CCC-45A5-902F-75E04DB11DBA}" type="presParOf" srcId="{1F455F07-A321-4837-9041-727FB9E91B4F}" destId="{7BC6829C-1F71-4192-899C-B881A5EB9717}" srcOrd="0" destOrd="0" presId="urn:microsoft.com/office/officeart/2005/8/layout/vList4"/>
    <dgm:cxn modelId="{539793CA-50A6-4C21-B5DC-9613099BBE83}" type="presParOf" srcId="{1F455F07-A321-4837-9041-727FB9E91B4F}" destId="{63B98E42-912F-42F8-90B8-B5ACF804BBE0}" srcOrd="1" destOrd="0" presId="urn:microsoft.com/office/officeart/2005/8/layout/vList4"/>
    <dgm:cxn modelId="{49A00366-55C8-4990-8CCE-C2CAEB2F42DF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/>
          <a:r>
            <a:rPr lang="ru-RU" sz="1600" b="0" i="0" u="sng" dirty="0" smtClean="0">
              <a:latin typeface="+mn-lt"/>
            </a:rPr>
            <a:t>Досмагамбетова Раушан </a:t>
          </a:r>
          <a:r>
            <a:rPr lang="ru-RU" sz="1600" b="0" i="0" u="sng" dirty="0" err="1" smtClean="0">
              <a:latin typeface="+mn-lt"/>
            </a:rPr>
            <a:t>Султановна</a:t>
          </a:r>
          <a:r>
            <a:rPr lang="ru-RU" sz="1600" b="0" i="0" dirty="0" smtClean="0">
              <a:latin typeface="+mn-lt"/>
            </a:rPr>
            <a:t> – ректор Карагандинского государственного медицинского университета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81596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6023" custScaleY="106161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69910A-7BAE-4ADD-B189-8732BF1D7C34}" type="presOf" srcId="{5B0C2BCB-3152-4545-8E04-3E35A86E19A6}" destId="{EB4FA962-3690-47AB-8992-0DD0DBE437F7}" srcOrd="1" destOrd="0" presId="urn:microsoft.com/office/officeart/2005/8/layout/vList4"/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D6E58732-9D93-4732-8508-2A0B56FF999B}" type="presOf" srcId="{5CD54C75-3D4A-46F5-B270-03E1A773CCA1}" destId="{EAE36216-2392-4DD5-B5D1-B2D727BF920D}" srcOrd="0" destOrd="0" presId="urn:microsoft.com/office/officeart/2005/8/layout/vList4"/>
    <dgm:cxn modelId="{1F6E6E05-926D-4914-8B59-309502AA9201}" type="presOf" srcId="{5B0C2BCB-3152-4545-8E04-3E35A86E19A6}" destId="{7BC6829C-1F71-4192-899C-B881A5EB9717}" srcOrd="0" destOrd="0" presId="urn:microsoft.com/office/officeart/2005/8/layout/vList4"/>
    <dgm:cxn modelId="{6B2D39E0-82A9-4FD8-BF6C-28AE607D472F}" type="presParOf" srcId="{EAE36216-2392-4DD5-B5D1-B2D727BF920D}" destId="{1F455F07-A321-4837-9041-727FB9E91B4F}" srcOrd="0" destOrd="0" presId="urn:microsoft.com/office/officeart/2005/8/layout/vList4"/>
    <dgm:cxn modelId="{586F93D9-D6AE-4E70-B34D-57B51E391EBE}" type="presParOf" srcId="{1F455F07-A321-4837-9041-727FB9E91B4F}" destId="{7BC6829C-1F71-4192-899C-B881A5EB9717}" srcOrd="0" destOrd="0" presId="urn:microsoft.com/office/officeart/2005/8/layout/vList4"/>
    <dgm:cxn modelId="{437889E7-1FA3-48AF-B7E2-28B634BF7C28}" type="presParOf" srcId="{1F455F07-A321-4837-9041-727FB9E91B4F}" destId="{63B98E42-912F-42F8-90B8-B5ACF804BBE0}" srcOrd="1" destOrd="0" presId="urn:microsoft.com/office/officeart/2005/8/layout/vList4"/>
    <dgm:cxn modelId="{3A1A6E2C-E414-423F-BF08-9BDCF0A020FF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D54C75-3D4A-46F5-B270-03E1A773CC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C2BCB-3152-4545-8E04-3E35A86E19A6}">
      <dgm:prSet phldrT="[Текст]" custT="1"/>
      <dgm:spPr/>
      <dgm:t>
        <a:bodyPr/>
        <a:lstStyle/>
        <a:p>
          <a:pPr marL="85725" indent="0">
            <a:lnSpc>
              <a:spcPct val="100000"/>
            </a:lnSpc>
            <a:spcAft>
              <a:spcPts val="0"/>
            </a:spcAft>
          </a:pPr>
          <a:r>
            <a:rPr lang="ru-RU" sz="1600" b="0" i="0" dirty="0" smtClean="0"/>
            <a:t>Секретарь наблюдательного совета </a:t>
          </a:r>
        </a:p>
        <a:p>
          <a:pPr marL="85725" indent="0">
            <a:lnSpc>
              <a:spcPct val="100000"/>
            </a:lnSpc>
            <a:spcAft>
              <a:spcPts val="0"/>
            </a:spcAft>
          </a:pPr>
          <a:r>
            <a:rPr lang="ru-RU" sz="1600" b="0" i="0" u="sng" dirty="0" smtClean="0"/>
            <a:t>Набиева Дана </a:t>
          </a:r>
          <a:r>
            <a:rPr lang="ru-RU" sz="1600" b="0" i="0" u="sng" dirty="0" err="1" smtClean="0"/>
            <a:t>Амиыновна</a:t>
          </a:r>
          <a:r>
            <a:rPr lang="ru-RU" sz="1600" b="0" i="0" dirty="0" smtClean="0"/>
            <a:t>, Начальник отдела экономики и планирования КГМУ</a:t>
          </a:r>
          <a:endParaRPr lang="ru-RU" sz="1600" dirty="0">
            <a:solidFill>
              <a:schemeClr val="bg1"/>
            </a:solidFill>
            <a:latin typeface="+mj-lt"/>
          </a:endParaRPr>
        </a:p>
      </dgm:t>
    </dgm:pt>
    <dgm:pt modelId="{33836B9F-C8D0-4D68-BCC1-A7811D081738}" type="parTrans" cxnId="{E994DEB5-DA94-4937-9D3C-2D31B5BE8C7B}">
      <dgm:prSet/>
      <dgm:spPr/>
      <dgm:t>
        <a:bodyPr/>
        <a:lstStyle/>
        <a:p>
          <a:endParaRPr lang="ru-RU"/>
        </a:p>
      </dgm:t>
    </dgm:pt>
    <dgm:pt modelId="{5ABA9B54-E82F-4765-8D6C-AD72B02D4908}" type="sibTrans" cxnId="{E994DEB5-DA94-4937-9D3C-2D31B5BE8C7B}">
      <dgm:prSet/>
      <dgm:spPr/>
      <dgm:t>
        <a:bodyPr/>
        <a:lstStyle/>
        <a:p>
          <a:endParaRPr lang="ru-RU"/>
        </a:p>
      </dgm:t>
    </dgm:pt>
    <dgm:pt modelId="{EAE36216-2392-4DD5-B5D1-B2D727BF920D}" type="pres">
      <dgm:prSet presAssocID="{5CD54C75-3D4A-46F5-B270-03E1A773CC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55F07-A321-4837-9041-727FB9E91B4F}" type="pres">
      <dgm:prSet presAssocID="{5B0C2BCB-3152-4545-8E04-3E35A86E19A6}" presName="comp" presStyleCnt="0"/>
      <dgm:spPr/>
    </dgm:pt>
    <dgm:pt modelId="{7BC6829C-1F71-4192-899C-B881A5EB9717}" type="pres">
      <dgm:prSet presAssocID="{5B0C2BCB-3152-4545-8E04-3E35A86E19A6}" presName="box" presStyleLbl="node1" presStyleIdx="0" presStyleCnt="1" custScaleX="90498" custScaleY="97730" custLinFactNeighborX="235" custLinFactNeighborY="3094"/>
      <dgm:spPr/>
      <dgm:t>
        <a:bodyPr/>
        <a:lstStyle/>
        <a:p>
          <a:endParaRPr lang="ru-RU"/>
        </a:p>
      </dgm:t>
    </dgm:pt>
    <dgm:pt modelId="{63B98E42-912F-42F8-90B8-B5ACF804BBE0}" type="pres">
      <dgm:prSet presAssocID="{5B0C2BCB-3152-4545-8E04-3E35A86E19A6}" presName="img" presStyleLbl="fgImgPlace1" presStyleIdx="0" presStyleCnt="1" custScaleX="137787" custScaleY="116936" custLinFactNeighborX="-4430" custLinFactNeighborY="3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4FA962-3690-47AB-8992-0DD0DBE437F7}" type="pres">
      <dgm:prSet presAssocID="{5B0C2BCB-3152-4545-8E04-3E35A86E19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4DEB5-DA94-4937-9D3C-2D31B5BE8C7B}" srcId="{5CD54C75-3D4A-46F5-B270-03E1A773CCA1}" destId="{5B0C2BCB-3152-4545-8E04-3E35A86E19A6}" srcOrd="0" destOrd="0" parTransId="{33836B9F-C8D0-4D68-BCC1-A7811D081738}" sibTransId="{5ABA9B54-E82F-4765-8D6C-AD72B02D4908}"/>
    <dgm:cxn modelId="{01BB6569-6635-4375-84B7-43C2D9D9AE3C}" type="presOf" srcId="{5B0C2BCB-3152-4545-8E04-3E35A86E19A6}" destId="{EB4FA962-3690-47AB-8992-0DD0DBE437F7}" srcOrd="1" destOrd="0" presId="urn:microsoft.com/office/officeart/2005/8/layout/vList4"/>
    <dgm:cxn modelId="{D52CF472-1EA5-49E2-A864-AE52BED236BD}" type="presOf" srcId="{5CD54C75-3D4A-46F5-B270-03E1A773CCA1}" destId="{EAE36216-2392-4DD5-B5D1-B2D727BF920D}" srcOrd="0" destOrd="0" presId="urn:microsoft.com/office/officeart/2005/8/layout/vList4"/>
    <dgm:cxn modelId="{434660CE-A1E0-4B48-A7CF-0A98BE716664}" type="presOf" srcId="{5B0C2BCB-3152-4545-8E04-3E35A86E19A6}" destId="{7BC6829C-1F71-4192-899C-B881A5EB9717}" srcOrd="0" destOrd="0" presId="urn:microsoft.com/office/officeart/2005/8/layout/vList4"/>
    <dgm:cxn modelId="{0110E2CF-B408-4E35-98B9-B59BFD27BC32}" type="presParOf" srcId="{EAE36216-2392-4DD5-B5D1-B2D727BF920D}" destId="{1F455F07-A321-4837-9041-727FB9E91B4F}" srcOrd="0" destOrd="0" presId="urn:microsoft.com/office/officeart/2005/8/layout/vList4"/>
    <dgm:cxn modelId="{97FC0914-A77D-4EC0-BFE5-2E3A49FEC68D}" type="presParOf" srcId="{1F455F07-A321-4837-9041-727FB9E91B4F}" destId="{7BC6829C-1F71-4192-899C-B881A5EB9717}" srcOrd="0" destOrd="0" presId="urn:microsoft.com/office/officeart/2005/8/layout/vList4"/>
    <dgm:cxn modelId="{74E47FF9-A382-4F9C-A47C-240873F6DA8B}" type="presParOf" srcId="{1F455F07-A321-4837-9041-727FB9E91B4F}" destId="{63B98E42-912F-42F8-90B8-B5ACF804BBE0}" srcOrd="1" destOrd="0" presId="urn:microsoft.com/office/officeart/2005/8/layout/vList4"/>
    <dgm:cxn modelId="{AE6DB656-A2C8-413A-BC2A-C69DA27CE190}" type="presParOf" srcId="{1F455F07-A321-4837-9041-727FB9E91B4F}" destId="{EB4FA962-3690-47AB-8992-0DD0DBE437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849967" y="53948"/>
          <a:ext cx="3858853" cy="864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err="1" smtClean="0">
              <a:solidFill>
                <a:schemeClr val="bg1"/>
              </a:solidFill>
              <a:latin typeface="+mj-lt"/>
            </a:rPr>
            <a:t>Биртанов</a:t>
          </a:r>
          <a:r>
            <a:rPr lang="ru-RU" sz="1600" u="sng" kern="1200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u="sng" kern="1200" dirty="0" err="1" smtClean="0">
              <a:solidFill>
                <a:schemeClr val="bg1"/>
              </a:solidFill>
              <a:latin typeface="+mj-lt"/>
            </a:rPr>
            <a:t>Елжан</a:t>
          </a:r>
          <a:r>
            <a:rPr lang="ru-RU" sz="1600" u="sng" kern="1200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u="sng" kern="1200" dirty="0" err="1" smtClean="0">
              <a:solidFill>
                <a:schemeClr val="bg1"/>
              </a:solidFill>
              <a:latin typeface="+mj-lt"/>
            </a:rPr>
            <a:t>Амантаевич</a:t>
          </a:r>
          <a:r>
            <a:rPr lang="ru-RU" sz="1600" u="sng" kern="1200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1600" kern="1200" dirty="0" smtClean="0">
              <a:solidFill>
                <a:schemeClr val="bg1"/>
              </a:solidFill>
              <a:latin typeface="+mj-lt"/>
            </a:rPr>
            <a:t>– председатель, министр здравоохранения РК 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719594" y="53948"/>
        <a:ext cx="2989226" cy="864295"/>
      </dsp:txXfrm>
    </dsp:sp>
    <dsp:sp modelId="{63B98E42-912F-42F8-90B8-B5ACF804BBE0}">
      <dsp:nvSpPr>
        <dsp:cNvPr id="0" name=""/>
        <dsp:cNvSpPr/>
      </dsp:nvSpPr>
      <dsp:spPr>
        <a:xfrm>
          <a:off x="332974" y="41021"/>
          <a:ext cx="1344449" cy="8946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94E45-E160-4F01-9967-BFFD707F5869}">
      <dsp:nvSpPr>
        <dsp:cNvPr id="0" name=""/>
        <dsp:cNvSpPr/>
      </dsp:nvSpPr>
      <dsp:spPr>
        <a:xfrm>
          <a:off x="0" y="279527"/>
          <a:ext cx="1648037" cy="93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Педагогические компетенции </a:t>
          </a:r>
          <a:endParaRPr lang="ru-RU" sz="1200" kern="1200" dirty="0"/>
        </a:p>
      </dsp:txBody>
      <dsp:txXfrm>
        <a:off x="21978" y="301505"/>
        <a:ext cx="1604081" cy="916022"/>
      </dsp:txXfrm>
    </dsp:sp>
    <dsp:sp modelId="{B26C0543-0CB3-471C-8B83-0CC02AC17949}">
      <dsp:nvSpPr>
        <dsp:cNvPr id="0" name=""/>
        <dsp:cNvSpPr/>
      </dsp:nvSpPr>
      <dsp:spPr>
        <a:xfrm>
          <a:off x="122991" y="1226064"/>
          <a:ext cx="1404288" cy="4033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316</a:t>
          </a:r>
          <a:endParaRPr lang="ru-RU" sz="2800" kern="1200" dirty="0"/>
        </a:p>
      </dsp:txBody>
      <dsp:txXfrm>
        <a:off x="122991" y="1226064"/>
        <a:ext cx="988935" cy="403340"/>
      </dsp:txXfrm>
    </dsp:sp>
    <dsp:sp modelId="{44800A46-87F4-4B28-B037-1450EA7524D6}">
      <dsp:nvSpPr>
        <dsp:cNvPr id="0" name=""/>
        <dsp:cNvSpPr/>
      </dsp:nvSpPr>
      <dsp:spPr>
        <a:xfrm>
          <a:off x="1920746" y="758872"/>
          <a:ext cx="439798" cy="439798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4">
              <a:tint val="40000"/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2A435-60CE-4783-86C5-00E1373F69B2}">
      <dsp:nvSpPr>
        <dsp:cNvPr id="0" name=""/>
        <dsp:cNvSpPr/>
      </dsp:nvSpPr>
      <dsp:spPr>
        <a:xfrm>
          <a:off x="1715300" y="272811"/>
          <a:ext cx="1748789" cy="93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Профессиональная квалификация ППС </a:t>
          </a:r>
          <a:endParaRPr lang="ru-RU" sz="1200" kern="1200" dirty="0"/>
        </a:p>
      </dsp:txBody>
      <dsp:txXfrm>
        <a:off x="1737278" y="294789"/>
        <a:ext cx="1704833" cy="916022"/>
      </dsp:txXfrm>
    </dsp:sp>
    <dsp:sp modelId="{C45C3540-E476-4294-92CE-478B61B86B8B}">
      <dsp:nvSpPr>
        <dsp:cNvPr id="0" name=""/>
        <dsp:cNvSpPr/>
      </dsp:nvSpPr>
      <dsp:spPr>
        <a:xfrm>
          <a:off x="1814073" y="1226064"/>
          <a:ext cx="1544056" cy="403340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440</a:t>
          </a:r>
          <a:endParaRPr lang="ru-RU" sz="2800" kern="1200" dirty="0"/>
        </a:p>
      </dsp:txBody>
      <dsp:txXfrm>
        <a:off x="1814073" y="1226064"/>
        <a:ext cx="1087363" cy="403340"/>
      </dsp:txXfrm>
    </dsp:sp>
    <dsp:sp modelId="{107181A7-C1C9-4EF8-8FAA-3C6CC7AE9E61}">
      <dsp:nvSpPr>
        <dsp:cNvPr id="0" name=""/>
        <dsp:cNvSpPr/>
      </dsp:nvSpPr>
      <dsp:spPr>
        <a:xfrm>
          <a:off x="3851748" y="538973"/>
          <a:ext cx="439798" cy="439798"/>
        </a:xfrm>
        <a:prstGeom prst="ellipse">
          <a:avLst/>
        </a:prstGeom>
        <a:solidFill>
          <a:schemeClr val="accent4">
            <a:tint val="40000"/>
            <a:hueOff val="-1972855"/>
            <a:satOff val="11079"/>
            <a:lumOff val="704"/>
            <a:alpha val="0"/>
          </a:schemeClr>
        </a:solidFill>
        <a:ln w="25400" cap="flat" cmpd="sng" algn="ctr">
          <a:solidFill>
            <a:schemeClr val="accent4">
              <a:tint val="40000"/>
              <a:hueOff val="-1972855"/>
              <a:satOff val="11079"/>
              <a:lumOff val="704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94D4F-42EB-4B7F-A358-6D18096B02C7}">
      <dsp:nvSpPr>
        <dsp:cNvPr id="0" name=""/>
        <dsp:cNvSpPr/>
      </dsp:nvSpPr>
      <dsp:spPr>
        <a:xfrm>
          <a:off x="3616975" y="272811"/>
          <a:ext cx="1596681" cy="93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Профессиональная квалификация АУП</a:t>
          </a:r>
          <a:endParaRPr lang="ru-RU" sz="1200" kern="1200" dirty="0"/>
        </a:p>
      </dsp:txBody>
      <dsp:txXfrm>
        <a:off x="3638953" y="294789"/>
        <a:ext cx="1552725" cy="916022"/>
      </dsp:txXfrm>
    </dsp:sp>
    <dsp:sp modelId="{13AC786C-1EF2-4B8C-BD5E-3F63F6541180}">
      <dsp:nvSpPr>
        <dsp:cNvPr id="0" name=""/>
        <dsp:cNvSpPr/>
      </dsp:nvSpPr>
      <dsp:spPr>
        <a:xfrm>
          <a:off x="3710685" y="1226064"/>
          <a:ext cx="1407027" cy="40334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103</a:t>
          </a:r>
          <a:endParaRPr lang="ru-RU" sz="2800" kern="1200" dirty="0"/>
        </a:p>
      </dsp:txBody>
      <dsp:txXfrm>
        <a:off x="3710685" y="1226064"/>
        <a:ext cx="990864" cy="403340"/>
      </dsp:txXfrm>
    </dsp:sp>
    <dsp:sp modelId="{9097DE6E-FB63-4597-B16E-DA8965C2AB40}">
      <dsp:nvSpPr>
        <dsp:cNvPr id="0" name=""/>
        <dsp:cNvSpPr/>
      </dsp:nvSpPr>
      <dsp:spPr>
        <a:xfrm>
          <a:off x="4678060" y="618035"/>
          <a:ext cx="406149" cy="439798"/>
        </a:xfrm>
        <a:prstGeom prst="ellipse">
          <a:avLst/>
        </a:prstGeom>
        <a:solidFill>
          <a:schemeClr val="accent4">
            <a:tint val="40000"/>
            <a:hueOff val="-3945710"/>
            <a:satOff val="22157"/>
            <a:lumOff val="1408"/>
            <a:alpha val="0"/>
          </a:schemeClr>
        </a:solidFill>
        <a:ln w="25400" cap="flat" cmpd="sng" algn="ctr">
          <a:solidFill>
            <a:schemeClr val="accent4">
              <a:tint val="40000"/>
              <a:hueOff val="-3945710"/>
              <a:satOff val="22157"/>
              <a:lumOff val="1408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075DE-1F9B-45CC-967B-DB3028345944}">
      <dsp:nvSpPr>
        <dsp:cNvPr id="0" name=""/>
        <dsp:cNvSpPr/>
      </dsp:nvSpPr>
      <dsp:spPr>
        <a:xfrm>
          <a:off x="47682" y="240214"/>
          <a:ext cx="3677129" cy="7668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8533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Повышение квалификации</a:t>
          </a:r>
          <a:endParaRPr lang="ru-RU" sz="2000" kern="1200" dirty="0"/>
        </a:p>
      </dsp:txBody>
      <dsp:txXfrm>
        <a:off x="47682" y="240214"/>
        <a:ext cx="3677129" cy="766872"/>
      </dsp:txXfrm>
    </dsp:sp>
    <dsp:sp modelId="{B0707C9D-2F51-4DD6-BAE3-55C23E8E1D4C}">
      <dsp:nvSpPr>
        <dsp:cNvPr id="0" name=""/>
        <dsp:cNvSpPr/>
      </dsp:nvSpPr>
      <dsp:spPr>
        <a:xfrm>
          <a:off x="1655576" y="913340"/>
          <a:ext cx="1855734" cy="4959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19 388,00 </a:t>
          </a:r>
          <a:r>
            <a:rPr lang="ru-RU" sz="1900" b="1" kern="1200" dirty="0" err="1" smtClean="0"/>
            <a:t>тыс.тг</a:t>
          </a:r>
          <a:r>
            <a:rPr lang="ru-RU" sz="1900" b="1" kern="1200" dirty="0" smtClean="0"/>
            <a:t>.</a:t>
          </a:r>
          <a:endParaRPr lang="ru-RU" sz="1900" b="1" kern="1200" dirty="0"/>
        </a:p>
      </dsp:txBody>
      <dsp:txXfrm>
        <a:off x="1655576" y="913340"/>
        <a:ext cx="1855734" cy="4959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93574-F5E3-417B-BA4E-F1E612C76FCB}">
      <dsp:nvSpPr>
        <dsp:cNvPr id="0" name=""/>
        <dsp:cNvSpPr/>
      </dsp:nvSpPr>
      <dsp:spPr>
        <a:xfrm>
          <a:off x="0" y="100335"/>
          <a:ext cx="1322680" cy="5054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Высшая категория</a:t>
          </a:r>
          <a:endParaRPr lang="ru-RU" sz="1400" b="1" kern="1200" dirty="0"/>
        </a:p>
      </dsp:txBody>
      <dsp:txXfrm>
        <a:off x="0" y="100335"/>
        <a:ext cx="1322680" cy="505471"/>
      </dsp:txXfrm>
    </dsp:sp>
    <dsp:sp modelId="{9426EDDE-66F3-4D45-A5C8-B1D5D4FE6C5F}">
      <dsp:nvSpPr>
        <dsp:cNvPr id="0" name=""/>
        <dsp:cNvSpPr/>
      </dsp:nvSpPr>
      <dsp:spPr>
        <a:xfrm>
          <a:off x="2199" y="605807"/>
          <a:ext cx="1322680" cy="6148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10 чел.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140% от БДО</a:t>
          </a:r>
          <a:endParaRPr lang="ru-RU" sz="1400" kern="1200" dirty="0"/>
        </a:p>
      </dsp:txBody>
      <dsp:txXfrm>
        <a:off x="2199" y="605807"/>
        <a:ext cx="1322680" cy="614879"/>
      </dsp:txXfrm>
    </dsp:sp>
    <dsp:sp modelId="{7F3CD6F9-7F13-43AD-9144-F7BCBABD5EB2}">
      <dsp:nvSpPr>
        <dsp:cNvPr id="0" name=""/>
        <dsp:cNvSpPr/>
      </dsp:nvSpPr>
      <dsp:spPr>
        <a:xfrm>
          <a:off x="1510055" y="100335"/>
          <a:ext cx="1322680" cy="5054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Первая категория</a:t>
          </a:r>
          <a:endParaRPr lang="ru-RU" sz="1400" b="1" kern="1200" dirty="0"/>
        </a:p>
      </dsp:txBody>
      <dsp:txXfrm>
        <a:off x="1510055" y="100335"/>
        <a:ext cx="1322680" cy="505471"/>
      </dsp:txXfrm>
    </dsp:sp>
    <dsp:sp modelId="{F68EB7A9-3617-412B-96E1-E9AD50A558D1}">
      <dsp:nvSpPr>
        <dsp:cNvPr id="0" name=""/>
        <dsp:cNvSpPr/>
      </dsp:nvSpPr>
      <dsp:spPr>
        <a:xfrm>
          <a:off x="1512582" y="617028"/>
          <a:ext cx="1322680" cy="6148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26 чел.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100% от БДО</a:t>
          </a:r>
          <a:endParaRPr lang="ru-RU" sz="1400" kern="1200" dirty="0"/>
        </a:p>
      </dsp:txBody>
      <dsp:txXfrm>
        <a:off x="1512582" y="617028"/>
        <a:ext cx="1322680" cy="614879"/>
      </dsp:txXfrm>
    </dsp:sp>
    <dsp:sp modelId="{435F58AF-7A16-476B-A47A-0DC1D6564987}">
      <dsp:nvSpPr>
        <dsp:cNvPr id="0" name=""/>
        <dsp:cNvSpPr/>
      </dsp:nvSpPr>
      <dsp:spPr>
        <a:xfrm>
          <a:off x="3017912" y="100335"/>
          <a:ext cx="1322680" cy="5054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Вторая категория</a:t>
          </a:r>
          <a:endParaRPr lang="ru-RU" sz="1400" b="1" kern="1200" dirty="0"/>
        </a:p>
      </dsp:txBody>
      <dsp:txXfrm>
        <a:off x="3017912" y="100335"/>
        <a:ext cx="1322680" cy="505471"/>
      </dsp:txXfrm>
    </dsp:sp>
    <dsp:sp modelId="{BD5978CB-C338-40AE-9B53-8DD557962D78}">
      <dsp:nvSpPr>
        <dsp:cNvPr id="0" name=""/>
        <dsp:cNvSpPr/>
      </dsp:nvSpPr>
      <dsp:spPr>
        <a:xfrm>
          <a:off x="3017912" y="605807"/>
          <a:ext cx="1322680" cy="6148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65 чел.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60% от БДО</a:t>
          </a:r>
          <a:endParaRPr lang="ru-RU" sz="1400" kern="1200" dirty="0"/>
        </a:p>
      </dsp:txBody>
      <dsp:txXfrm>
        <a:off x="3017912" y="605807"/>
        <a:ext cx="1322680" cy="614879"/>
      </dsp:txXfrm>
    </dsp:sp>
    <dsp:sp modelId="{6649AC46-AC18-4422-8A85-E9FD2D24D7D1}">
      <dsp:nvSpPr>
        <dsp:cNvPr id="0" name=""/>
        <dsp:cNvSpPr/>
      </dsp:nvSpPr>
      <dsp:spPr>
        <a:xfrm>
          <a:off x="4525768" y="100335"/>
          <a:ext cx="1322680" cy="505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Без категории</a:t>
          </a:r>
          <a:endParaRPr lang="ru-RU" sz="1400" b="1" kern="1200" dirty="0"/>
        </a:p>
      </dsp:txBody>
      <dsp:txXfrm>
        <a:off x="4525768" y="100335"/>
        <a:ext cx="1322680" cy="505471"/>
      </dsp:txXfrm>
    </dsp:sp>
    <dsp:sp modelId="{0228AF94-2D01-4490-B5B5-D4F55D6712AB}">
      <dsp:nvSpPr>
        <dsp:cNvPr id="0" name=""/>
        <dsp:cNvSpPr/>
      </dsp:nvSpPr>
      <dsp:spPr>
        <a:xfrm>
          <a:off x="4525768" y="605807"/>
          <a:ext cx="1322680" cy="6148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113 чел.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40% от БДО*</a:t>
          </a:r>
          <a:endParaRPr lang="ru-RU" sz="1400" kern="1200" dirty="0"/>
        </a:p>
      </dsp:txBody>
      <dsp:txXfrm>
        <a:off x="4525768" y="605807"/>
        <a:ext cx="1322680" cy="6148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1C426-0FFF-4BF8-BB97-2AD73DEAEF5B}">
      <dsp:nvSpPr>
        <dsp:cNvPr id="0" name=""/>
        <dsp:cNvSpPr/>
      </dsp:nvSpPr>
      <dsp:spPr>
        <a:xfrm>
          <a:off x="4560" y="24146"/>
          <a:ext cx="2256556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Бакалавриат</a:t>
          </a:r>
          <a:endParaRPr lang="ru-RU" sz="1400" b="1" kern="1200" dirty="0"/>
        </a:p>
      </dsp:txBody>
      <dsp:txXfrm>
        <a:off x="247560" y="24146"/>
        <a:ext cx="1770556" cy="486000"/>
      </dsp:txXfrm>
    </dsp:sp>
    <dsp:sp modelId="{15F298BD-AEC8-47DF-B203-9C84E75616AB}">
      <dsp:nvSpPr>
        <dsp:cNvPr id="0" name=""/>
        <dsp:cNvSpPr/>
      </dsp:nvSpPr>
      <dsp:spPr>
        <a:xfrm>
          <a:off x="4560" y="570896"/>
          <a:ext cx="1805245" cy="1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4560" y="570896"/>
        <a:ext cx="1805245" cy="162000"/>
      </dsp:txXfrm>
    </dsp:sp>
    <dsp:sp modelId="{8E9A8F22-E613-4BE2-A3D5-D8C738299AA7}">
      <dsp:nvSpPr>
        <dsp:cNvPr id="0" name=""/>
        <dsp:cNvSpPr/>
      </dsp:nvSpPr>
      <dsp:spPr>
        <a:xfrm>
          <a:off x="2045116" y="24146"/>
          <a:ext cx="2256556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Магистратура</a:t>
          </a:r>
          <a:endParaRPr lang="ru-RU" sz="1400" b="1" kern="1200" dirty="0"/>
        </a:p>
      </dsp:txBody>
      <dsp:txXfrm>
        <a:off x="2288116" y="24146"/>
        <a:ext cx="1770556" cy="486000"/>
      </dsp:txXfrm>
    </dsp:sp>
    <dsp:sp modelId="{A4BD3CA1-7E3F-4935-8C55-32A32B09EBE0}">
      <dsp:nvSpPr>
        <dsp:cNvPr id="0" name=""/>
        <dsp:cNvSpPr/>
      </dsp:nvSpPr>
      <dsp:spPr>
        <a:xfrm>
          <a:off x="4085672" y="24146"/>
          <a:ext cx="2256556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Докторантура</a:t>
          </a:r>
          <a:endParaRPr lang="ru-RU" sz="1400" b="1" kern="1200" dirty="0"/>
        </a:p>
      </dsp:txBody>
      <dsp:txXfrm>
        <a:off x="4328672" y="24146"/>
        <a:ext cx="1770556" cy="486000"/>
      </dsp:txXfrm>
    </dsp:sp>
    <dsp:sp modelId="{E9BEF783-A095-4A10-BCC2-58745ED31ACE}">
      <dsp:nvSpPr>
        <dsp:cNvPr id="0" name=""/>
        <dsp:cNvSpPr/>
      </dsp:nvSpPr>
      <dsp:spPr>
        <a:xfrm>
          <a:off x="4085672" y="570896"/>
          <a:ext cx="1805245" cy="1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4085672" y="570896"/>
        <a:ext cx="1805245" cy="162000"/>
      </dsp:txXfrm>
    </dsp:sp>
    <dsp:sp modelId="{55C7AEE5-DE62-4C77-8810-C6BDB6834765}">
      <dsp:nvSpPr>
        <dsp:cNvPr id="0" name=""/>
        <dsp:cNvSpPr/>
      </dsp:nvSpPr>
      <dsp:spPr>
        <a:xfrm>
          <a:off x="6126229" y="24146"/>
          <a:ext cx="2256556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Резидентура</a:t>
          </a:r>
          <a:endParaRPr lang="ru-RU" sz="1400" b="1" kern="1200" dirty="0"/>
        </a:p>
      </dsp:txBody>
      <dsp:txXfrm>
        <a:off x="6369229" y="24146"/>
        <a:ext cx="1770556" cy="486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F05E5-4F59-40FA-A547-5F47C3798EA6}">
      <dsp:nvSpPr>
        <dsp:cNvPr id="0" name=""/>
        <dsp:cNvSpPr/>
      </dsp:nvSpPr>
      <dsp:spPr>
        <a:xfrm>
          <a:off x="3008" y="24146"/>
          <a:ext cx="1849065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Средние медработники</a:t>
          </a:r>
          <a:endParaRPr lang="ru-RU" sz="1400" b="1" kern="1200" dirty="0"/>
        </a:p>
      </dsp:txBody>
      <dsp:txXfrm>
        <a:off x="246008" y="24146"/>
        <a:ext cx="1363065" cy="486000"/>
      </dsp:txXfrm>
    </dsp:sp>
    <dsp:sp modelId="{F441C426-0FFF-4BF8-BB97-2AD73DEAEF5B}">
      <dsp:nvSpPr>
        <dsp:cNvPr id="0" name=""/>
        <dsp:cNvSpPr/>
      </dsp:nvSpPr>
      <dsp:spPr>
        <a:xfrm>
          <a:off x="1636074" y="24146"/>
          <a:ext cx="1849065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Бакалавриат</a:t>
          </a:r>
          <a:endParaRPr lang="ru-RU" sz="1400" b="1" kern="1200" dirty="0"/>
        </a:p>
      </dsp:txBody>
      <dsp:txXfrm>
        <a:off x="1879074" y="24146"/>
        <a:ext cx="1363065" cy="486000"/>
      </dsp:txXfrm>
    </dsp:sp>
    <dsp:sp modelId="{15F298BD-AEC8-47DF-B203-9C84E75616AB}">
      <dsp:nvSpPr>
        <dsp:cNvPr id="0" name=""/>
        <dsp:cNvSpPr/>
      </dsp:nvSpPr>
      <dsp:spPr>
        <a:xfrm>
          <a:off x="1636074" y="570896"/>
          <a:ext cx="1479252" cy="1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1636074" y="570896"/>
        <a:ext cx="1479252" cy="162000"/>
      </dsp:txXfrm>
    </dsp:sp>
    <dsp:sp modelId="{8E9A8F22-E613-4BE2-A3D5-D8C738299AA7}">
      <dsp:nvSpPr>
        <dsp:cNvPr id="0" name=""/>
        <dsp:cNvSpPr/>
      </dsp:nvSpPr>
      <dsp:spPr>
        <a:xfrm>
          <a:off x="3269140" y="24146"/>
          <a:ext cx="1849065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Магистратура</a:t>
          </a:r>
          <a:endParaRPr lang="ru-RU" sz="1400" b="1" kern="1200" dirty="0"/>
        </a:p>
      </dsp:txBody>
      <dsp:txXfrm>
        <a:off x="3512140" y="24146"/>
        <a:ext cx="1363065" cy="486000"/>
      </dsp:txXfrm>
    </dsp:sp>
    <dsp:sp modelId="{A4BD3CA1-7E3F-4935-8C55-32A32B09EBE0}">
      <dsp:nvSpPr>
        <dsp:cNvPr id="0" name=""/>
        <dsp:cNvSpPr/>
      </dsp:nvSpPr>
      <dsp:spPr>
        <a:xfrm>
          <a:off x="4902205" y="24146"/>
          <a:ext cx="1849065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Докторантура</a:t>
          </a:r>
          <a:endParaRPr lang="ru-RU" sz="1400" b="1" kern="1200" dirty="0"/>
        </a:p>
      </dsp:txBody>
      <dsp:txXfrm>
        <a:off x="5145205" y="24146"/>
        <a:ext cx="1363065" cy="486000"/>
      </dsp:txXfrm>
    </dsp:sp>
    <dsp:sp modelId="{E9BEF783-A095-4A10-BCC2-58745ED31ACE}">
      <dsp:nvSpPr>
        <dsp:cNvPr id="0" name=""/>
        <dsp:cNvSpPr/>
      </dsp:nvSpPr>
      <dsp:spPr>
        <a:xfrm>
          <a:off x="4902205" y="570896"/>
          <a:ext cx="1479252" cy="1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4902205" y="570896"/>
        <a:ext cx="1479252" cy="162000"/>
      </dsp:txXfrm>
    </dsp:sp>
    <dsp:sp modelId="{55C7AEE5-DE62-4C77-8810-C6BDB6834765}">
      <dsp:nvSpPr>
        <dsp:cNvPr id="0" name=""/>
        <dsp:cNvSpPr/>
      </dsp:nvSpPr>
      <dsp:spPr>
        <a:xfrm>
          <a:off x="6535271" y="24146"/>
          <a:ext cx="1849065" cy="486000"/>
        </a:xfrm>
        <a:prstGeom prst="chevron">
          <a:avLst/>
        </a:prstGeom>
        <a:solidFill>
          <a:srgbClr val="7B72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Резидентура</a:t>
          </a:r>
          <a:endParaRPr lang="ru-RU" sz="1400" b="1" kern="1200" dirty="0"/>
        </a:p>
      </dsp:txBody>
      <dsp:txXfrm>
        <a:off x="6778271" y="24146"/>
        <a:ext cx="1363065" cy="486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964E0-3DDE-4FCA-A7BC-B4172D13696D}">
      <dsp:nvSpPr>
        <dsp:cNvPr id="0" name=""/>
        <dsp:cNvSpPr/>
      </dsp:nvSpPr>
      <dsp:spPr>
        <a:xfrm rot="5400000">
          <a:off x="-109741" y="110767"/>
          <a:ext cx="731612" cy="512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257089"/>
        <a:ext cx="512128" cy="219484"/>
      </dsp:txXfrm>
    </dsp:sp>
    <dsp:sp modelId="{F82AD40E-52C6-462F-B854-9E081752A06F}">
      <dsp:nvSpPr>
        <dsp:cNvPr id="0" name=""/>
        <dsp:cNvSpPr/>
      </dsp:nvSpPr>
      <dsp:spPr>
        <a:xfrm rot="5400000">
          <a:off x="2129246" y="-1616092"/>
          <a:ext cx="475548" cy="3709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Переподготовка – 50 сл.</a:t>
          </a:r>
          <a:endParaRPr lang="ru-RU" sz="1600" kern="1200" dirty="0"/>
        </a:p>
      </dsp:txBody>
      <dsp:txXfrm rot="-5400000">
        <a:off x="512128" y="24240"/>
        <a:ext cx="3686570" cy="429120"/>
      </dsp:txXfrm>
    </dsp:sp>
    <dsp:sp modelId="{A5897720-1432-4D42-B35F-7096D25F2BDA}">
      <dsp:nvSpPr>
        <dsp:cNvPr id="0" name=""/>
        <dsp:cNvSpPr/>
      </dsp:nvSpPr>
      <dsp:spPr>
        <a:xfrm rot="5400000">
          <a:off x="-109741" y="682303"/>
          <a:ext cx="731612" cy="512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828625"/>
        <a:ext cx="512128" cy="219484"/>
      </dsp:txXfrm>
    </dsp:sp>
    <dsp:sp modelId="{AACDC2D7-B1F7-4BA5-8BBA-838F3ED8DE81}">
      <dsp:nvSpPr>
        <dsp:cNvPr id="0" name=""/>
        <dsp:cNvSpPr/>
      </dsp:nvSpPr>
      <dsp:spPr>
        <a:xfrm rot="5400000">
          <a:off x="2129246" y="-1044556"/>
          <a:ext cx="475548" cy="3709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Повышение квалификации – 938 сл.</a:t>
          </a:r>
          <a:endParaRPr lang="ru-RU" sz="1600" kern="1200" dirty="0"/>
        </a:p>
      </dsp:txBody>
      <dsp:txXfrm rot="-5400000">
        <a:off x="512128" y="595776"/>
        <a:ext cx="3686570" cy="429120"/>
      </dsp:txXfrm>
    </dsp:sp>
    <dsp:sp modelId="{77AE6833-DF9E-4EA4-9A45-07129593E8B6}">
      <dsp:nvSpPr>
        <dsp:cNvPr id="0" name=""/>
        <dsp:cNvSpPr/>
      </dsp:nvSpPr>
      <dsp:spPr>
        <a:xfrm rot="5400000">
          <a:off x="-109741" y="1253839"/>
          <a:ext cx="731612" cy="512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400161"/>
        <a:ext cx="512128" cy="219484"/>
      </dsp:txXfrm>
    </dsp:sp>
    <dsp:sp modelId="{3F4E7C0C-39AE-4F61-924D-2660285ADFEE}">
      <dsp:nvSpPr>
        <dsp:cNvPr id="0" name=""/>
        <dsp:cNvSpPr/>
      </dsp:nvSpPr>
      <dsp:spPr>
        <a:xfrm rot="5400000">
          <a:off x="2129246" y="-473020"/>
          <a:ext cx="475548" cy="3709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Обучающие семинары – 3 463 сл.</a:t>
          </a:r>
          <a:endParaRPr lang="ru-RU" sz="1600" kern="1200" dirty="0"/>
        </a:p>
      </dsp:txBody>
      <dsp:txXfrm rot="-5400000">
        <a:off x="512128" y="1167312"/>
        <a:ext cx="3686570" cy="429120"/>
      </dsp:txXfrm>
    </dsp:sp>
    <dsp:sp modelId="{E63137DE-FBAD-4529-8DD1-56875DF8FC79}">
      <dsp:nvSpPr>
        <dsp:cNvPr id="0" name=""/>
        <dsp:cNvSpPr/>
      </dsp:nvSpPr>
      <dsp:spPr>
        <a:xfrm rot="5400000">
          <a:off x="-109741" y="1825376"/>
          <a:ext cx="731612" cy="512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1" y="1971698"/>
        <a:ext cx="512128" cy="219484"/>
      </dsp:txXfrm>
    </dsp:sp>
    <dsp:sp modelId="{EF24DF20-A33B-43D5-8198-0C457E393053}">
      <dsp:nvSpPr>
        <dsp:cNvPr id="0" name=""/>
        <dsp:cNvSpPr/>
      </dsp:nvSpPr>
      <dsp:spPr>
        <a:xfrm rot="5400000">
          <a:off x="2129246" y="98516"/>
          <a:ext cx="475548" cy="3709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Мастер-классы – 723 сл.</a:t>
          </a:r>
          <a:endParaRPr lang="ru-RU" sz="1600" kern="1200" dirty="0"/>
        </a:p>
      </dsp:txBody>
      <dsp:txXfrm rot="-5400000">
        <a:off x="512128" y="1738848"/>
        <a:ext cx="3686570" cy="4291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964E0-3DDE-4FCA-A7BC-B4172D13696D}">
      <dsp:nvSpPr>
        <dsp:cNvPr id="0" name=""/>
        <dsp:cNvSpPr/>
      </dsp:nvSpPr>
      <dsp:spPr>
        <a:xfrm rot="5400000">
          <a:off x="-132628" y="132628"/>
          <a:ext cx="884187" cy="61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309466"/>
        <a:ext cx="618931" cy="265256"/>
      </dsp:txXfrm>
    </dsp:sp>
    <dsp:sp modelId="{F82AD40E-52C6-462F-B854-9E081752A06F}">
      <dsp:nvSpPr>
        <dsp:cNvPr id="0" name=""/>
        <dsp:cNvSpPr/>
      </dsp:nvSpPr>
      <dsp:spPr>
        <a:xfrm rot="5400000">
          <a:off x="2214855" y="-1595924"/>
          <a:ext cx="575284" cy="3767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В том числе по приоритетным направлениям – 158 сл.</a:t>
          </a:r>
          <a:endParaRPr lang="ru-RU" sz="1600" kern="1200" dirty="0"/>
        </a:p>
      </dsp:txBody>
      <dsp:txXfrm rot="-5400000">
        <a:off x="618932" y="28082"/>
        <a:ext cx="3739049" cy="519118"/>
      </dsp:txXfrm>
    </dsp:sp>
    <dsp:sp modelId="{A5897720-1432-4D42-B35F-7096D25F2BDA}">
      <dsp:nvSpPr>
        <dsp:cNvPr id="0" name=""/>
        <dsp:cNvSpPr/>
      </dsp:nvSpPr>
      <dsp:spPr>
        <a:xfrm rot="5400000">
          <a:off x="-132628" y="806799"/>
          <a:ext cx="884187" cy="61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983637"/>
        <a:ext cx="618931" cy="265256"/>
      </dsp:txXfrm>
    </dsp:sp>
    <dsp:sp modelId="{AACDC2D7-B1F7-4BA5-8BBA-838F3ED8DE81}">
      <dsp:nvSpPr>
        <dsp:cNvPr id="0" name=""/>
        <dsp:cNvSpPr/>
      </dsp:nvSpPr>
      <dsp:spPr>
        <a:xfrm rot="5400000">
          <a:off x="2232588" y="-965586"/>
          <a:ext cx="539818" cy="3767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Оказание медицинской помощи при остром инфаркте миокарда: 37 врачей</a:t>
          </a:r>
          <a:endParaRPr lang="ru-RU" sz="1600" kern="1200" dirty="0"/>
        </a:p>
      </dsp:txBody>
      <dsp:txXfrm rot="-5400000">
        <a:off x="618931" y="674423"/>
        <a:ext cx="3740780" cy="487114"/>
      </dsp:txXfrm>
    </dsp:sp>
    <dsp:sp modelId="{77AE6833-DF9E-4EA4-9A45-07129593E8B6}">
      <dsp:nvSpPr>
        <dsp:cNvPr id="0" name=""/>
        <dsp:cNvSpPr/>
      </dsp:nvSpPr>
      <dsp:spPr>
        <a:xfrm rot="5400000">
          <a:off x="-132628" y="1480688"/>
          <a:ext cx="884187" cy="6189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1657526"/>
        <a:ext cx="618931" cy="265256"/>
      </dsp:txXfrm>
    </dsp:sp>
    <dsp:sp modelId="{3F4E7C0C-39AE-4F61-924D-2660285ADFEE}">
      <dsp:nvSpPr>
        <dsp:cNvPr id="0" name=""/>
        <dsp:cNvSpPr/>
      </dsp:nvSpPr>
      <dsp:spPr>
        <a:xfrm rot="5400000">
          <a:off x="2250665" y="-335196"/>
          <a:ext cx="503663" cy="3767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Управление острыми инсультами в РК: 70 врачей и 51 СМР</a:t>
          </a:r>
          <a:endParaRPr lang="ru-RU" sz="1600" kern="1200" dirty="0"/>
        </a:p>
      </dsp:txBody>
      <dsp:txXfrm rot="-5400000">
        <a:off x="618931" y="1321125"/>
        <a:ext cx="3742545" cy="45448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E664B-4D04-44E2-8C51-7CDD98DBED71}">
      <dsp:nvSpPr>
        <dsp:cNvPr id="0" name=""/>
        <dsp:cNvSpPr/>
      </dsp:nvSpPr>
      <dsp:spPr>
        <a:xfrm>
          <a:off x="0" y="0"/>
          <a:ext cx="9143009" cy="1026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9649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Всего – 5 </a:t>
          </a:r>
          <a:r>
            <a:rPr lang="en-US" sz="1600" kern="1200" dirty="0" smtClean="0"/>
            <a:t>285 </a:t>
          </a:r>
          <a:r>
            <a:rPr lang="ru-RU" sz="1600" kern="1200" dirty="0" smtClean="0"/>
            <a:t>врачей </a:t>
          </a:r>
          <a:endParaRPr lang="ru-RU" sz="1600" kern="1200" dirty="0"/>
        </a:p>
      </dsp:txBody>
      <dsp:txXfrm>
        <a:off x="1931209" y="0"/>
        <a:ext cx="7211799" cy="1026078"/>
      </dsp:txXfrm>
    </dsp:sp>
    <dsp:sp modelId="{F6F877FD-811C-40D6-A26E-2452BF481BA1}">
      <dsp:nvSpPr>
        <dsp:cNvPr id="0" name=""/>
        <dsp:cNvSpPr/>
      </dsp:nvSpPr>
      <dsp:spPr>
        <a:xfrm>
          <a:off x="102607" y="99041"/>
          <a:ext cx="1828601" cy="82799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688" t="-4981" r="4930" b="-8975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85BA46-0019-42A4-89EB-13E003C52F25}">
      <dsp:nvSpPr>
        <dsp:cNvPr id="0" name=""/>
        <dsp:cNvSpPr/>
      </dsp:nvSpPr>
      <dsp:spPr>
        <a:xfrm>
          <a:off x="0" y="1128686"/>
          <a:ext cx="9143009" cy="1026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9649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Переподготовка – 100 врачей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Госзаказ – 51 врач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Хоздоговор – 49 врачей </a:t>
          </a:r>
          <a:endParaRPr lang="ru-RU" sz="1600" kern="1200" dirty="0"/>
        </a:p>
      </dsp:txBody>
      <dsp:txXfrm>
        <a:off x="1931209" y="1128686"/>
        <a:ext cx="7211799" cy="1026078"/>
      </dsp:txXfrm>
    </dsp:sp>
    <dsp:sp modelId="{C0450B9B-8C40-4C9C-A587-E4318A1FDA95}">
      <dsp:nvSpPr>
        <dsp:cNvPr id="0" name=""/>
        <dsp:cNvSpPr/>
      </dsp:nvSpPr>
      <dsp:spPr>
        <a:xfrm>
          <a:off x="102607" y="1231294"/>
          <a:ext cx="1828601" cy="82086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2" t="-568" r="2755" b="2088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CF78F1-FC0F-4C0C-845A-D7B23C50DFE9}">
      <dsp:nvSpPr>
        <dsp:cNvPr id="0" name=""/>
        <dsp:cNvSpPr/>
      </dsp:nvSpPr>
      <dsp:spPr>
        <a:xfrm>
          <a:off x="0" y="2257373"/>
          <a:ext cx="9143009" cy="1026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9649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квалификации – 1 516 врачей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Госзаказ – 528 врачей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Хоздоговор – 988 врачей</a:t>
          </a:r>
          <a:endParaRPr lang="ru-RU" sz="1600" kern="1200" dirty="0"/>
        </a:p>
      </dsp:txBody>
      <dsp:txXfrm>
        <a:off x="1931209" y="2257373"/>
        <a:ext cx="7211799" cy="1026078"/>
      </dsp:txXfrm>
    </dsp:sp>
    <dsp:sp modelId="{E1A4F51D-2D50-4020-BEA8-8D17D89E07D1}">
      <dsp:nvSpPr>
        <dsp:cNvPr id="0" name=""/>
        <dsp:cNvSpPr/>
      </dsp:nvSpPr>
      <dsp:spPr>
        <a:xfrm>
          <a:off x="102607" y="2359981"/>
          <a:ext cx="1828601" cy="82086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52" t="-2457" r="-6536" b="-69513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E7167E-D3E3-4668-93F0-25B0A447FB47}">
      <dsp:nvSpPr>
        <dsp:cNvPr id="0" name=""/>
        <dsp:cNvSpPr/>
      </dsp:nvSpPr>
      <dsp:spPr>
        <a:xfrm>
          <a:off x="0" y="3386060"/>
          <a:ext cx="9143009" cy="1026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9649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Мастер-классы – 723 врачей</a:t>
          </a:r>
          <a:endParaRPr lang="ru-RU" sz="1600" kern="1200" dirty="0"/>
        </a:p>
      </dsp:txBody>
      <dsp:txXfrm>
        <a:off x="1931209" y="3386060"/>
        <a:ext cx="7211799" cy="1026078"/>
      </dsp:txXfrm>
    </dsp:sp>
    <dsp:sp modelId="{2CC47B65-E3C7-40C4-86BC-11168610DE44}">
      <dsp:nvSpPr>
        <dsp:cNvPr id="0" name=""/>
        <dsp:cNvSpPr/>
      </dsp:nvSpPr>
      <dsp:spPr>
        <a:xfrm>
          <a:off x="102607" y="3488668"/>
          <a:ext cx="1828601" cy="82086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55" t="-1116" r="-1" b="-61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4A2131-212E-44DD-8EDC-2D2D072525F4}">
      <dsp:nvSpPr>
        <dsp:cNvPr id="0" name=""/>
        <dsp:cNvSpPr/>
      </dsp:nvSpPr>
      <dsp:spPr>
        <a:xfrm>
          <a:off x="0" y="4514746"/>
          <a:ext cx="9143009" cy="1026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9649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Обучающие семинары – 2 946 врачей</a:t>
          </a:r>
          <a:endParaRPr lang="ru-RU" sz="1600" kern="1200" dirty="0"/>
        </a:p>
      </dsp:txBody>
      <dsp:txXfrm>
        <a:off x="1931209" y="4514746"/>
        <a:ext cx="7211799" cy="1026078"/>
      </dsp:txXfrm>
    </dsp:sp>
    <dsp:sp modelId="{98292550-7482-4BE3-8DAA-D04AB0264CBA}">
      <dsp:nvSpPr>
        <dsp:cNvPr id="0" name=""/>
        <dsp:cNvSpPr/>
      </dsp:nvSpPr>
      <dsp:spPr>
        <a:xfrm>
          <a:off x="102607" y="4617354"/>
          <a:ext cx="1828601" cy="82086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" t="-1286" r="2030" b="-16462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8617E-5EE5-444B-9780-3E7EC71B2EA2}">
      <dsp:nvSpPr>
        <dsp:cNvPr id="0" name=""/>
        <dsp:cNvSpPr/>
      </dsp:nvSpPr>
      <dsp:spPr>
        <a:xfrm rot="5400000">
          <a:off x="3369232" y="282838"/>
          <a:ext cx="1966176" cy="180853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Привлечение студентов к участию в НИР университета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3737392" y="518575"/>
        <a:ext cx="1229855" cy="1337058"/>
      </dsp:txXfrm>
    </dsp:sp>
    <dsp:sp modelId="{54204368-626F-4427-90B0-8DC0A956D388}">
      <dsp:nvSpPr>
        <dsp:cNvPr id="0" name=""/>
        <dsp:cNvSpPr/>
      </dsp:nvSpPr>
      <dsp:spPr>
        <a:xfrm>
          <a:off x="4640235" y="910755"/>
          <a:ext cx="2081794" cy="111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34A67-3C0A-4DBB-AF47-F7E29C16D91A}">
      <dsp:nvSpPr>
        <dsp:cNvPr id="0" name=""/>
        <dsp:cNvSpPr/>
      </dsp:nvSpPr>
      <dsp:spPr>
        <a:xfrm rot="5400000">
          <a:off x="1557709" y="343512"/>
          <a:ext cx="1963881" cy="168945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Работа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47 студенческих научных кружков на кафедрах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1956824" y="510746"/>
        <a:ext cx="1165651" cy="1354991"/>
      </dsp:txXfrm>
    </dsp:sp>
    <dsp:sp modelId="{9BD7E0A7-06AB-4012-90E6-0A0921C80D5F}">
      <dsp:nvSpPr>
        <dsp:cNvPr id="0" name=""/>
        <dsp:cNvSpPr/>
      </dsp:nvSpPr>
      <dsp:spPr>
        <a:xfrm rot="5400000">
          <a:off x="2386983" y="1879460"/>
          <a:ext cx="1971548" cy="185710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Участие в конкурсах, олимпиадах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2744738" y="2141293"/>
        <a:ext cx="1256037" cy="1333440"/>
      </dsp:txXfrm>
    </dsp:sp>
    <dsp:sp modelId="{0AF23D24-7C94-4BB0-8905-EE5BF2D9AD14}">
      <dsp:nvSpPr>
        <dsp:cNvPr id="0" name=""/>
        <dsp:cNvSpPr/>
      </dsp:nvSpPr>
      <dsp:spPr>
        <a:xfrm>
          <a:off x="-81745" y="2129521"/>
          <a:ext cx="2354751" cy="152769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softEdge rad="0"/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Научно-исследовательская работа студентов.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На участие выделено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18 022,70 тыс. тенге</a:t>
          </a:r>
        </a:p>
      </dsp:txBody>
      <dsp:txXfrm>
        <a:off x="-81745" y="2129521"/>
        <a:ext cx="2354751" cy="1527690"/>
      </dsp:txXfrm>
    </dsp:sp>
    <dsp:sp modelId="{884DC499-C836-42B2-BD6A-A0EB884413F6}">
      <dsp:nvSpPr>
        <dsp:cNvPr id="0" name=""/>
        <dsp:cNvSpPr/>
      </dsp:nvSpPr>
      <dsp:spPr>
        <a:xfrm rot="5400000">
          <a:off x="4239382" y="1916568"/>
          <a:ext cx="1987516" cy="176692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Участие в научно-практических конференциях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4627824" y="2119140"/>
        <a:ext cx="1210632" cy="13617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07EE5-6B7D-4129-BAEC-1EDAF0127FFD}">
      <dsp:nvSpPr>
        <dsp:cNvPr id="0" name=""/>
        <dsp:cNvSpPr/>
      </dsp:nvSpPr>
      <dsp:spPr>
        <a:xfrm>
          <a:off x="168687" y="1304383"/>
          <a:ext cx="4741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B2B2B-B13D-43F8-AD89-7E53D1DC2809}">
      <dsp:nvSpPr>
        <dsp:cNvPr id="0" name=""/>
        <dsp:cNvSpPr/>
      </dsp:nvSpPr>
      <dsp:spPr>
        <a:xfrm>
          <a:off x="249514" y="41038"/>
          <a:ext cx="4614877" cy="1554591"/>
        </a:xfrm>
        <a:prstGeom prst="roundRect">
          <a:avLst/>
        </a:prstGeom>
        <a:solidFill>
          <a:srgbClr val="274467"/>
        </a:solidFill>
        <a:ln w="2857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2164" tIns="0" rIns="13216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+mn-lt"/>
              <a:cs typeface="Arial" panose="020B0604020202020204" pitchFamily="34" charset="0"/>
            </a:rPr>
            <a:t>Партнеры: Смоленский НИИ Антимикробной химиотерапии, Военно-медицинская академия (Санкт-Петербург) , Казахстанские ВУЗы, Национальный центр биотехнологий, Национальный научно-медицинский центр (Астана), Гомельский национальный медицинский университет, Национальный центр Нейрохирургии</a:t>
          </a:r>
          <a:endParaRPr lang="ru-RU" sz="1400" b="1" kern="1200" dirty="0">
            <a:latin typeface="+mn-lt"/>
            <a:cs typeface="Arial" panose="020B0604020202020204" pitchFamily="34" charset="0"/>
          </a:endParaRPr>
        </a:p>
      </dsp:txBody>
      <dsp:txXfrm>
        <a:off x="325403" y="116927"/>
        <a:ext cx="4463099" cy="1402813"/>
      </dsp:txXfrm>
    </dsp:sp>
    <dsp:sp modelId="{B9F0117F-510E-4D86-B44B-B163AE1349AA}">
      <dsp:nvSpPr>
        <dsp:cNvPr id="0" name=""/>
        <dsp:cNvSpPr/>
      </dsp:nvSpPr>
      <dsp:spPr>
        <a:xfrm>
          <a:off x="176779" y="2287297"/>
          <a:ext cx="47411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A824F-C20F-4D1F-9076-7F09D2738AFC}">
      <dsp:nvSpPr>
        <dsp:cNvPr id="0" name=""/>
        <dsp:cNvSpPr/>
      </dsp:nvSpPr>
      <dsp:spPr>
        <a:xfrm>
          <a:off x="249514" y="1833230"/>
          <a:ext cx="4629723" cy="720200"/>
        </a:xfrm>
        <a:prstGeom prst="roundRect">
          <a:avLst/>
        </a:prstGeom>
        <a:solidFill>
          <a:srgbClr val="274467"/>
        </a:solidFill>
        <a:ln w="2857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2164" tIns="0" rIns="13216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+mn-lt"/>
              <a:cs typeface="Arial" panose="020B0604020202020204" pitchFamily="34" charset="0"/>
            </a:rPr>
            <a:t>Объем дохода Лаборатории коллективного пользования НИЦ в структуре бюджета вуза составляет 4 239,0 тыс. тенге</a:t>
          </a:r>
          <a:endParaRPr lang="ru-RU" sz="1400" b="1" kern="1200" dirty="0">
            <a:latin typeface="+mn-lt"/>
            <a:cs typeface="Arial" panose="020B0604020202020204" pitchFamily="34" charset="0"/>
          </a:endParaRPr>
        </a:p>
      </dsp:txBody>
      <dsp:txXfrm>
        <a:off x="284671" y="1868387"/>
        <a:ext cx="4559409" cy="649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392392" y="38733"/>
          <a:ext cx="4471943" cy="1152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smtClean="0"/>
            <a:t>Петренко Елена Степановна </a:t>
          </a:r>
          <a:r>
            <a:rPr lang="ru-RU" sz="1600" b="0" i="0" kern="1200" dirty="0" smtClean="0"/>
            <a:t>–председатель комитета по развитию человеческих ресурсов палаты Предпринимателей Карагандинской области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00074" y="38733"/>
        <a:ext cx="3464261" cy="1152298"/>
      </dsp:txXfrm>
    </dsp:sp>
    <dsp:sp modelId="{63B98E42-912F-42F8-90B8-B5ACF804BBE0}">
      <dsp:nvSpPr>
        <dsp:cNvPr id="0" name=""/>
        <dsp:cNvSpPr/>
      </dsp:nvSpPr>
      <dsp:spPr>
        <a:xfrm>
          <a:off x="44977" y="94198"/>
          <a:ext cx="1353175" cy="10395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0B2C-4732-4660-A4FB-CF47392A8A13}">
      <dsp:nvSpPr>
        <dsp:cNvPr id="0" name=""/>
        <dsp:cNvSpPr/>
      </dsp:nvSpPr>
      <dsp:spPr>
        <a:xfrm>
          <a:off x="113087" y="4804"/>
          <a:ext cx="1374462" cy="10260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179070" rIns="59690" bIns="59690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700" kern="1200" dirty="0" smtClean="0"/>
            <a:t>59</a:t>
          </a:r>
          <a:endParaRPr lang="ru-RU" sz="4700" kern="1200" dirty="0"/>
        </a:p>
      </dsp:txBody>
      <dsp:txXfrm>
        <a:off x="137128" y="28845"/>
        <a:ext cx="1326380" cy="1001966"/>
      </dsp:txXfrm>
    </dsp:sp>
    <dsp:sp modelId="{71B0E61E-2F3C-49A7-9590-0FC330E03074}">
      <dsp:nvSpPr>
        <dsp:cNvPr id="0" name=""/>
        <dsp:cNvSpPr/>
      </dsp:nvSpPr>
      <dsp:spPr>
        <a:xfrm>
          <a:off x="113087" y="949453"/>
          <a:ext cx="1374462" cy="603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Клинических баз</a:t>
          </a:r>
          <a:endParaRPr lang="ru-RU" sz="1200" b="1" kern="1200" dirty="0"/>
        </a:p>
      </dsp:txBody>
      <dsp:txXfrm>
        <a:off x="113087" y="949453"/>
        <a:ext cx="967931" cy="603900"/>
      </dsp:txXfrm>
    </dsp:sp>
    <dsp:sp modelId="{DDF029A4-2511-4BD4-84AC-967FDFC98FE3}">
      <dsp:nvSpPr>
        <dsp:cNvPr id="0" name=""/>
        <dsp:cNvSpPr/>
      </dsp:nvSpPr>
      <dsp:spPr>
        <a:xfrm>
          <a:off x="1119900" y="1100890"/>
          <a:ext cx="481062" cy="48106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D76A3-9BD0-488F-B394-ECC0ED660E89}">
      <dsp:nvSpPr>
        <dsp:cNvPr id="0" name=""/>
        <dsp:cNvSpPr/>
      </dsp:nvSpPr>
      <dsp:spPr>
        <a:xfrm>
          <a:off x="113087" y="1820212"/>
          <a:ext cx="1374462" cy="10260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179070" rIns="59690" bIns="59690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700" kern="1200" dirty="0" smtClean="0"/>
            <a:t>35</a:t>
          </a:r>
          <a:endParaRPr lang="ru-RU" sz="4700" kern="1200" dirty="0"/>
        </a:p>
      </dsp:txBody>
      <dsp:txXfrm>
        <a:off x="137128" y="1844253"/>
        <a:ext cx="1326380" cy="1001966"/>
      </dsp:txXfrm>
    </dsp:sp>
    <dsp:sp modelId="{B3F81E92-A9A9-4A96-BDD9-BB8D3B9DB706}">
      <dsp:nvSpPr>
        <dsp:cNvPr id="0" name=""/>
        <dsp:cNvSpPr/>
      </dsp:nvSpPr>
      <dsp:spPr>
        <a:xfrm>
          <a:off x="113087" y="2762869"/>
          <a:ext cx="1374462" cy="607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Клинических кафедр</a:t>
          </a:r>
          <a:endParaRPr lang="ru-RU" sz="1200" b="1" kern="1200" dirty="0"/>
        </a:p>
      </dsp:txBody>
      <dsp:txXfrm>
        <a:off x="113087" y="2762869"/>
        <a:ext cx="967931" cy="607884"/>
      </dsp:txXfrm>
    </dsp:sp>
    <dsp:sp modelId="{C13FB5D0-E271-4E55-A345-8F9BE7878E86}">
      <dsp:nvSpPr>
        <dsp:cNvPr id="0" name=""/>
        <dsp:cNvSpPr/>
      </dsp:nvSpPr>
      <dsp:spPr>
        <a:xfrm>
          <a:off x="1119900" y="2916297"/>
          <a:ext cx="481062" cy="48106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840EA-BB0E-495A-AB91-1B84A2BEDB25}">
      <dsp:nvSpPr>
        <dsp:cNvPr id="0" name=""/>
        <dsp:cNvSpPr/>
      </dsp:nvSpPr>
      <dsp:spPr>
        <a:xfrm>
          <a:off x="113087" y="3635619"/>
          <a:ext cx="1374462" cy="102600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179070" rIns="59690" bIns="59690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700" kern="1200" dirty="0" smtClean="0"/>
            <a:t>347</a:t>
          </a:r>
          <a:endParaRPr lang="ru-RU" sz="4700" kern="1200" dirty="0"/>
        </a:p>
      </dsp:txBody>
      <dsp:txXfrm>
        <a:off x="137128" y="3659660"/>
        <a:ext cx="1326380" cy="1001966"/>
      </dsp:txXfrm>
    </dsp:sp>
    <dsp:sp modelId="{4867E414-F6DA-45B1-A48B-C58EC7B8051D}">
      <dsp:nvSpPr>
        <dsp:cNvPr id="0" name=""/>
        <dsp:cNvSpPr/>
      </dsp:nvSpPr>
      <dsp:spPr>
        <a:xfrm>
          <a:off x="113087" y="4578276"/>
          <a:ext cx="1374462" cy="607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ППС клинических кафедр</a:t>
          </a:r>
          <a:endParaRPr lang="ru-RU" sz="1200" b="1" kern="1200" dirty="0"/>
        </a:p>
      </dsp:txBody>
      <dsp:txXfrm>
        <a:off x="113087" y="4578276"/>
        <a:ext cx="967931" cy="607884"/>
      </dsp:txXfrm>
    </dsp:sp>
    <dsp:sp modelId="{81793B3C-0CE0-4D7E-AB87-1FDB3379F29F}">
      <dsp:nvSpPr>
        <dsp:cNvPr id="0" name=""/>
        <dsp:cNvSpPr/>
      </dsp:nvSpPr>
      <dsp:spPr>
        <a:xfrm>
          <a:off x="1119900" y="4731705"/>
          <a:ext cx="481062" cy="48106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E07BF-6553-4F27-9871-86A9AAE77555}">
      <dsp:nvSpPr>
        <dsp:cNvPr id="0" name=""/>
        <dsp:cNvSpPr/>
      </dsp:nvSpPr>
      <dsp:spPr>
        <a:xfrm>
          <a:off x="667919" y="57902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Абай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57902"/>
        <a:ext cx="1307336" cy="425797"/>
      </dsp:txXfrm>
    </dsp:sp>
    <dsp:sp modelId="{BD13DE9D-7AC9-4EA9-8CEC-4433B7BEB758}">
      <dsp:nvSpPr>
        <dsp:cNvPr id="0" name=""/>
        <dsp:cNvSpPr/>
      </dsp:nvSpPr>
      <dsp:spPr>
        <a:xfrm>
          <a:off x="343569" y="0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460585C-0371-4917-ADE6-B5FD7CF3E2BD}">
      <dsp:nvSpPr>
        <dsp:cNvPr id="0" name=""/>
        <dsp:cNvSpPr/>
      </dsp:nvSpPr>
      <dsp:spPr>
        <a:xfrm>
          <a:off x="667919" y="608149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Балхаш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608149"/>
        <a:ext cx="1307336" cy="425797"/>
      </dsp:txXfrm>
    </dsp:sp>
    <dsp:sp modelId="{B5225CF8-6F84-48B8-9F21-C6A086993C92}">
      <dsp:nvSpPr>
        <dsp:cNvPr id="0" name=""/>
        <dsp:cNvSpPr/>
      </dsp:nvSpPr>
      <dsp:spPr>
        <a:xfrm>
          <a:off x="343569" y="550246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F377AD-ACBF-46E5-9D56-B0D31A3DE93F}">
      <dsp:nvSpPr>
        <dsp:cNvPr id="0" name=""/>
        <dsp:cNvSpPr/>
      </dsp:nvSpPr>
      <dsp:spPr>
        <a:xfrm>
          <a:off x="667919" y="1158396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Жезказган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1158396"/>
        <a:ext cx="1307336" cy="425797"/>
      </dsp:txXfrm>
    </dsp:sp>
    <dsp:sp modelId="{65DFE8CE-4AB9-46FD-A22B-A90EA1EAF69B}">
      <dsp:nvSpPr>
        <dsp:cNvPr id="0" name=""/>
        <dsp:cNvSpPr/>
      </dsp:nvSpPr>
      <dsp:spPr>
        <a:xfrm>
          <a:off x="343569" y="1100493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631A5F4-ED85-4CE0-9FD4-28B4656FDDF9}">
      <dsp:nvSpPr>
        <dsp:cNvPr id="0" name=""/>
        <dsp:cNvSpPr/>
      </dsp:nvSpPr>
      <dsp:spPr>
        <a:xfrm>
          <a:off x="667919" y="1708643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Каражал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1708643"/>
        <a:ext cx="1307336" cy="425797"/>
      </dsp:txXfrm>
    </dsp:sp>
    <dsp:sp modelId="{8C6DD3C5-335D-4781-BB45-9ED3A58FDF33}">
      <dsp:nvSpPr>
        <dsp:cNvPr id="0" name=""/>
        <dsp:cNvSpPr/>
      </dsp:nvSpPr>
      <dsp:spPr>
        <a:xfrm>
          <a:off x="343569" y="1650740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9F6B1A0-1036-42DB-9C8A-A3080764E361}">
      <dsp:nvSpPr>
        <dsp:cNvPr id="0" name=""/>
        <dsp:cNvSpPr/>
      </dsp:nvSpPr>
      <dsp:spPr>
        <a:xfrm>
          <a:off x="667919" y="2258890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Приозерск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2258890"/>
        <a:ext cx="1307336" cy="425797"/>
      </dsp:txXfrm>
    </dsp:sp>
    <dsp:sp modelId="{D41BCA4F-38E6-40A6-9CAF-993F410B1B9A}">
      <dsp:nvSpPr>
        <dsp:cNvPr id="0" name=""/>
        <dsp:cNvSpPr/>
      </dsp:nvSpPr>
      <dsp:spPr>
        <a:xfrm>
          <a:off x="343569" y="2200987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03AA4BF-FBA7-40BC-A0D9-8C657339455C}">
      <dsp:nvSpPr>
        <dsp:cNvPr id="0" name=""/>
        <dsp:cNvSpPr/>
      </dsp:nvSpPr>
      <dsp:spPr>
        <a:xfrm>
          <a:off x="667919" y="2809137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Сарань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2809137"/>
        <a:ext cx="1307336" cy="425797"/>
      </dsp:txXfrm>
    </dsp:sp>
    <dsp:sp modelId="{2FBA3B5A-9D95-43C2-A8B9-E13D54FC9CF9}">
      <dsp:nvSpPr>
        <dsp:cNvPr id="0" name=""/>
        <dsp:cNvSpPr/>
      </dsp:nvSpPr>
      <dsp:spPr>
        <a:xfrm>
          <a:off x="343569" y="2751234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C8D57E-7E9C-4643-86D6-88E241BC1660}">
      <dsp:nvSpPr>
        <dsp:cNvPr id="0" name=""/>
        <dsp:cNvSpPr/>
      </dsp:nvSpPr>
      <dsp:spPr>
        <a:xfrm>
          <a:off x="608636" y="3360399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Сатпаев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975482" y="3360399"/>
        <a:ext cx="1307336" cy="425797"/>
      </dsp:txXfrm>
    </dsp:sp>
    <dsp:sp modelId="{451E6940-13C6-466C-A443-EB05773CB7B0}">
      <dsp:nvSpPr>
        <dsp:cNvPr id="0" name=""/>
        <dsp:cNvSpPr/>
      </dsp:nvSpPr>
      <dsp:spPr>
        <a:xfrm>
          <a:off x="343569" y="3301481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55DAAE-63DE-4A56-AC17-7A8C93D2E2D9}">
      <dsp:nvSpPr>
        <dsp:cNvPr id="0" name=""/>
        <dsp:cNvSpPr/>
      </dsp:nvSpPr>
      <dsp:spPr>
        <a:xfrm>
          <a:off x="667919" y="3909631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Темиртау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34765" y="3909631"/>
        <a:ext cx="1307336" cy="425797"/>
      </dsp:txXfrm>
    </dsp:sp>
    <dsp:sp modelId="{48479FF6-C596-4E10-88FF-6FC47EC20B38}">
      <dsp:nvSpPr>
        <dsp:cNvPr id="0" name=""/>
        <dsp:cNvSpPr/>
      </dsp:nvSpPr>
      <dsp:spPr>
        <a:xfrm>
          <a:off x="343569" y="3851728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72A38C3-FDFC-4200-8C22-491F14F2075A}">
      <dsp:nvSpPr>
        <dsp:cNvPr id="0" name=""/>
        <dsp:cNvSpPr/>
      </dsp:nvSpPr>
      <dsp:spPr>
        <a:xfrm>
          <a:off x="662987" y="4476201"/>
          <a:ext cx="1674182" cy="42579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г. Шахтинск 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029833" y="4476201"/>
        <a:ext cx="1307336" cy="425797"/>
      </dsp:txXfrm>
    </dsp:sp>
    <dsp:sp modelId="{F1A00462-F547-468B-88AC-A5625D234D1C}">
      <dsp:nvSpPr>
        <dsp:cNvPr id="0" name=""/>
        <dsp:cNvSpPr/>
      </dsp:nvSpPr>
      <dsp:spPr>
        <a:xfrm>
          <a:off x="343569" y="4401975"/>
          <a:ext cx="445404" cy="49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E07BF-6553-4F27-9871-86A9AAE77555}">
      <dsp:nvSpPr>
        <dsp:cNvPr id="0" name=""/>
        <dsp:cNvSpPr/>
      </dsp:nvSpPr>
      <dsp:spPr>
        <a:xfrm>
          <a:off x="726240" y="57665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Абайский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57665"/>
        <a:ext cx="1419869" cy="424057"/>
      </dsp:txXfrm>
    </dsp:sp>
    <dsp:sp modelId="{BD13DE9D-7AC9-4EA9-8CEC-4433B7BEB758}">
      <dsp:nvSpPr>
        <dsp:cNvPr id="0" name=""/>
        <dsp:cNvSpPr/>
      </dsp:nvSpPr>
      <dsp:spPr>
        <a:xfrm>
          <a:off x="370135" y="0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460585C-0371-4917-ADE6-B5FD7CF3E2BD}">
      <dsp:nvSpPr>
        <dsp:cNvPr id="0" name=""/>
        <dsp:cNvSpPr/>
      </dsp:nvSpPr>
      <dsp:spPr>
        <a:xfrm>
          <a:off x="736025" y="571763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Актогайский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30840" y="571763"/>
        <a:ext cx="1419869" cy="424057"/>
      </dsp:txXfrm>
    </dsp:sp>
    <dsp:sp modelId="{B5225CF8-6F84-48B8-9F21-C6A086993C92}">
      <dsp:nvSpPr>
        <dsp:cNvPr id="0" name=""/>
        <dsp:cNvSpPr/>
      </dsp:nvSpPr>
      <dsp:spPr>
        <a:xfrm>
          <a:off x="369265" y="571642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F377AD-ACBF-46E5-9D56-B0D31A3DE93F}">
      <dsp:nvSpPr>
        <dsp:cNvPr id="0" name=""/>
        <dsp:cNvSpPr/>
      </dsp:nvSpPr>
      <dsp:spPr>
        <a:xfrm>
          <a:off x="726240" y="1153662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Бухар-Жырауский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1153662"/>
        <a:ext cx="1419869" cy="424057"/>
      </dsp:txXfrm>
    </dsp:sp>
    <dsp:sp modelId="{65DFE8CE-4AB9-46FD-A22B-A90EA1EAF69B}">
      <dsp:nvSpPr>
        <dsp:cNvPr id="0" name=""/>
        <dsp:cNvSpPr/>
      </dsp:nvSpPr>
      <dsp:spPr>
        <a:xfrm>
          <a:off x="370135" y="1095997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631A5F4-ED85-4CE0-9FD4-28B4656FDDF9}">
      <dsp:nvSpPr>
        <dsp:cNvPr id="0" name=""/>
        <dsp:cNvSpPr/>
      </dsp:nvSpPr>
      <dsp:spPr>
        <a:xfrm>
          <a:off x="726240" y="1701661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Жанааркинский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1701661"/>
        <a:ext cx="1419869" cy="424057"/>
      </dsp:txXfrm>
    </dsp:sp>
    <dsp:sp modelId="{8C6DD3C5-335D-4781-BB45-9ED3A58FDF33}">
      <dsp:nvSpPr>
        <dsp:cNvPr id="0" name=""/>
        <dsp:cNvSpPr/>
      </dsp:nvSpPr>
      <dsp:spPr>
        <a:xfrm>
          <a:off x="370135" y="1643995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9F6B1A0-1036-42DB-9C8A-A3080764E361}">
      <dsp:nvSpPr>
        <dsp:cNvPr id="0" name=""/>
        <dsp:cNvSpPr/>
      </dsp:nvSpPr>
      <dsp:spPr>
        <a:xfrm>
          <a:off x="726240" y="2249659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Каркаралинский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2249659"/>
        <a:ext cx="1419869" cy="424057"/>
      </dsp:txXfrm>
    </dsp:sp>
    <dsp:sp modelId="{D41BCA4F-38E6-40A6-9CAF-993F410B1B9A}">
      <dsp:nvSpPr>
        <dsp:cNvPr id="0" name=""/>
        <dsp:cNvSpPr/>
      </dsp:nvSpPr>
      <dsp:spPr>
        <a:xfrm>
          <a:off x="370135" y="2191994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03AA4BF-FBA7-40BC-A0D9-8C657339455C}">
      <dsp:nvSpPr>
        <dsp:cNvPr id="0" name=""/>
        <dsp:cNvSpPr/>
      </dsp:nvSpPr>
      <dsp:spPr>
        <a:xfrm>
          <a:off x="726240" y="2797658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Нуринский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2797658"/>
        <a:ext cx="1419869" cy="424057"/>
      </dsp:txXfrm>
    </dsp:sp>
    <dsp:sp modelId="{2FBA3B5A-9D95-43C2-A8B9-E13D54FC9CF9}">
      <dsp:nvSpPr>
        <dsp:cNvPr id="0" name=""/>
        <dsp:cNvSpPr/>
      </dsp:nvSpPr>
      <dsp:spPr>
        <a:xfrm>
          <a:off x="370135" y="2739992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C8D57E-7E9C-4643-86D6-88E241BC1660}">
      <dsp:nvSpPr>
        <dsp:cNvPr id="0" name=""/>
        <dsp:cNvSpPr/>
      </dsp:nvSpPr>
      <dsp:spPr>
        <a:xfrm>
          <a:off x="726240" y="3345656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Осакаровский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3345656"/>
        <a:ext cx="1419869" cy="424057"/>
      </dsp:txXfrm>
    </dsp:sp>
    <dsp:sp modelId="{451E6940-13C6-466C-A443-EB05773CB7B0}">
      <dsp:nvSpPr>
        <dsp:cNvPr id="0" name=""/>
        <dsp:cNvSpPr/>
      </dsp:nvSpPr>
      <dsp:spPr>
        <a:xfrm>
          <a:off x="370135" y="3287991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55DAAE-63DE-4A56-AC17-7A8C93D2E2D9}">
      <dsp:nvSpPr>
        <dsp:cNvPr id="0" name=""/>
        <dsp:cNvSpPr/>
      </dsp:nvSpPr>
      <dsp:spPr>
        <a:xfrm>
          <a:off x="726240" y="3893655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Улытауский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21056" y="3893655"/>
        <a:ext cx="1419869" cy="424057"/>
      </dsp:txXfrm>
    </dsp:sp>
    <dsp:sp modelId="{48479FF6-C596-4E10-88FF-6FC47EC20B38}">
      <dsp:nvSpPr>
        <dsp:cNvPr id="0" name=""/>
        <dsp:cNvSpPr/>
      </dsp:nvSpPr>
      <dsp:spPr>
        <a:xfrm>
          <a:off x="370602" y="3873856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72A38C3-FDFC-4200-8C22-491F14F2075A}">
      <dsp:nvSpPr>
        <dsp:cNvPr id="0" name=""/>
        <dsp:cNvSpPr/>
      </dsp:nvSpPr>
      <dsp:spPr>
        <a:xfrm>
          <a:off x="752790" y="4457910"/>
          <a:ext cx="1814684" cy="4240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Шетский</a:t>
          </a:r>
          <a:r>
            <a:rPr lang="ru-RU" sz="12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 район</a:t>
          </a:r>
          <a:endParaRPr lang="ru-RU" sz="12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147606" y="4457910"/>
        <a:ext cx="1419869" cy="424057"/>
      </dsp:txXfrm>
    </dsp:sp>
    <dsp:sp modelId="{F1A00462-F547-468B-88AC-A5625D234D1C}">
      <dsp:nvSpPr>
        <dsp:cNvPr id="0" name=""/>
        <dsp:cNvSpPr/>
      </dsp:nvSpPr>
      <dsp:spPr>
        <a:xfrm>
          <a:off x="370602" y="4385280"/>
          <a:ext cx="482784" cy="496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0B6A3-7E8A-4581-925B-7C9FA7B28611}">
      <dsp:nvSpPr>
        <dsp:cNvPr id="0" name=""/>
        <dsp:cNvSpPr/>
      </dsp:nvSpPr>
      <dsp:spPr>
        <a:xfrm>
          <a:off x="2567882" y="2880"/>
          <a:ext cx="3136641" cy="121869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Шетский</a:t>
          </a: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район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</a:t>
          </a:r>
          <a:r>
            <a:rPr lang="kk-KZ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Оценка  качества перинатальной помощи</a:t>
          </a:r>
          <a:endParaRPr lang="ru-RU" sz="1200" kern="1200" dirty="0" smtClean="0">
            <a:solidFill>
              <a:srgbClr val="210979"/>
            </a:solidFill>
            <a:effectLst/>
            <a:latin typeface="+mn-lt"/>
            <a:cs typeface="Times New Roman" panose="02020603050405020304" pitchFamily="18" charset="0"/>
          </a:endParaRP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 Проведено занятие по неотложным состояниям</a:t>
          </a:r>
        </a:p>
      </dsp:txBody>
      <dsp:txXfrm>
        <a:off x="2567882" y="2880"/>
        <a:ext cx="3136641" cy="1218690"/>
      </dsp:txXfrm>
    </dsp:sp>
    <dsp:sp modelId="{50900F6E-095A-421F-8768-81507ADAE7AD}">
      <dsp:nvSpPr>
        <dsp:cNvPr id="0" name=""/>
        <dsp:cNvSpPr/>
      </dsp:nvSpPr>
      <dsp:spPr>
        <a:xfrm>
          <a:off x="1310463" y="2880"/>
          <a:ext cx="1206503" cy="12186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8520D6-CBB9-4899-9359-2628FEAA5DC2}">
      <dsp:nvSpPr>
        <dsp:cNvPr id="0" name=""/>
        <dsp:cNvSpPr/>
      </dsp:nvSpPr>
      <dsp:spPr>
        <a:xfrm>
          <a:off x="1279530" y="1422654"/>
          <a:ext cx="3260373" cy="121869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Жанааркинский</a:t>
          </a: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район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Оценка  качества перинатальной помощи в </a:t>
          </a: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КГП «ЦРБ Жанааркинского района»</a:t>
          </a:r>
          <a:endParaRPr lang="ru-RU" sz="1200" kern="1200" dirty="0">
            <a:solidFill>
              <a:srgbClr val="210979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rgbClr val="210979"/>
            </a:solidFill>
            <a:effectLst/>
            <a:latin typeface="+mn-lt"/>
            <a:ea typeface="Times New Roman"/>
            <a:cs typeface="Times New Roman" panose="02020603050405020304" pitchFamily="18" charset="0"/>
          </a:endParaRPr>
        </a:p>
      </dsp:txBody>
      <dsp:txXfrm>
        <a:off x="1279530" y="1422654"/>
        <a:ext cx="3260373" cy="1218690"/>
      </dsp:txXfrm>
    </dsp:sp>
    <dsp:sp modelId="{983E34E2-2D10-4494-94FA-5FBE044D42D1}">
      <dsp:nvSpPr>
        <dsp:cNvPr id="0" name=""/>
        <dsp:cNvSpPr/>
      </dsp:nvSpPr>
      <dsp:spPr>
        <a:xfrm>
          <a:off x="4601218" y="1422654"/>
          <a:ext cx="1206503" cy="12186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E8D93A-F150-4B91-AEFF-C25D4E638A2F}">
      <dsp:nvSpPr>
        <dsp:cNvPr id="0" name=""/>
        <dsp:cNvSpPr/>
      </dsp:nvSpPr>
      <dsp:spPr>
        <a:xfrm>
          <a:off x="2567882" y="2842428"/>
          <a:ext cx="3260373" cy="121869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</a:t>
          </a:r>
          <a:r>
            <a:rPr lang="ru-RU" sz="1200" b="1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Жезказган</a:t>
          </a:r>
          <a:endParaRPr lang="ru-RU" sz="1200" b="1" kern="1200" dirty="0" smtClean="0">
            <a:solidFill>
              <a:srgbClr val="210979"/>
            </a:solidFill>
            <a:effectLst/>
            <a:latin typeface="+mn-lt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Мониторинг качества оказания перинатальной помощи беременным, родильницам  в   КГП «Перинатальный центр  г. </a:t>
          </a:r>
          <a:r>
            <a:rPr lang="ru-RU" sz="1200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Жезказган</a:t>
          </a: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»</a:t>
          </a:r>
          <a:endParaRPr lang="ru-RU" sz="1200" b="1" kern="1200" dirty="0">
            <a:solidFill>
              <a:srgbClr val="210979"/>
            </a:solidFill>
            <a:latin typeface="+mn-lt"/>
          </a:endParaRPr>
        </a:p>
      </dsp:txBody>
      <dsp:txXfrm>
        <a:off x="2567882" y="2842428"/>
        <a:ext cx="3260373" cy="1218690"/>
      </dsp:txXfrm>
    </dsp:sp>
    <dsp:sp modelId="{BDDA23E9-27CA-4D0B-8149-DFFFB8839F86}">
      <dsp:nvSpPr>
        <dsp:cNvPr id="0" name=""/>
        <dsp:cNvSpPr/>
      </dsp:nvSpPr>
      <dsp:spPr>
        <a:xfrm>
          <a:off x="1279530" y="2842428"/>
          <a:ext cx="1206503" cy="12186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0B6A3-7E8A-4581-925B-7C9FA7B28611}">
      <dsp:nvSpPr>
        <dsp:cNvPr id="0" name=""/>
        <dsp:cNvSpPr/>
      </dsp:nvSpPr>
      <dsp:spPr>
        <a:xfrm>
          <a:off x="2223043" y="1876"/>
          <a:ext cx="3261987" cy="121929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Балхаш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Мониторинг качества оказания перинатальной помощи беременным, родильницам  в   КГП «ЦБ г. Балхаш»</a:t>
          </a:r>
          <a:endParaRPr lang="ru-RU" sz="12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2223043" y="1876"/>
        <a:ext cx="3261987" cy="1219293"/>
      </dsp:txXfrm>
    </dsp:sp>
    <dsp:sp modelId="{50900F6E-095A-421F-8768-81507ADAE7AD}">
      <dsp:nvSpPr>
        <dsp:cNvPr id="0" name=""/>
        <dsp:cNvSpPr/>
      </dsp:nvSpPr>
      <dsp:spPr>
        <a:xfrm>
          <a:off x="966085" y="1876"/>
          <a:ext cx="1207100" cy="12192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8520D6-CBB9-4899-9359-2628FEAA5DC2}">
      <dsp:nvSpPr>
        <dsp:cNvPr id="0" name=""/>
        <dsp:cNvSpPr/>
      </dsp:nvSpPr>
      <dsp:spPr>
        <a:xfrm>
          <a:off x="1222240" y="1422353"/>
          <a:ext cx="2965443" cy="121929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Рудный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- Проведена встреча в сотрудниками КГП «Перинатальный центр г. Рудного». Осуществлен разбор случая материнской смерти в данной МО, произошедший в декабре 2016 г.</a:t>
          </a:r>
          <a:endParaRPr lang="ru-RU" sz="12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222240" y="1422353"/>
        <a:ext cx="2965443" cy="1219293"/>
      </dsp:txXfrm>
    </dsp:sp>
    <dsp:sp modelId="{983E34E2-2D10-4494-94FA-5FBE044D42D1}">
      <dsp:nvSpPr>
        <dsp:cNvPr id="0" name=""/>
        <dsp:cNvSpPr/>
      </dsp:nvSpPr>
      <dsp:spPr>
        <a:xfrm>
          <a:off x="4273319" y="1422353"/>
          <a:ext cx="1207100" cy="12192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E8D93A-F150-4B91-AEFF-C25D4E638A2F}">
      <dsp:nvSpPr>
        <dsp:cNvPr id="0" name=""/>
        <dsp:cNvSpPr/>
      </dsp:nvSpPr>
      <dsp:spPr>
        <a:xfrm>
          <a:off x="1505824" y="2844378"/>
          <a:ext cx="4145635" cy="121929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26670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г. </a:t>
          </a:r>
          <a:r>
            <a:rPr lang="ru-RU" sz="1100" b="1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</a:t>
          </a:r>
          <a:endParaRPr lang="ru-RU" sz="1100" b="1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2667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15.12.2016г. участие в работе областного штаба в селекторном режиме. </a:t>
          </a:r>
          <a:endParaRPr lang="ru-RU" sz="1100" kern="1200" dirty="0">
            <a:solidFill>
              <a:srgbClr val="210979"/>
            </a:solidFill>
            <a:effectLst/>
            <a:latin typeface="+mn-lt"/>
            <a:ea typeface="Times New Roman"/>
            <a:cs typeface="Times New Roman" panose="02020603050405020304" pitchFamily="18" charset="0"/>
          </a:endParaRPr>
        </a:p>
        <a:p>
          <a:pPr marL="2667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КГП «</a:t>
          </a:r>
          <a:r>
            <a:rPr lang="ru-RU" sz="1100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Костанайский</a:t>
          </a:r>
          <a:r>
            <a:rPr lang="ru-RU" sz="11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перинатальный центр» рабочее совещание по двум случаям материнской смерти, произошедших в </a:t>
          </a:r>
          <a:r>
            <a:rPr lang="ru-RU" sz="1100" kern="1200" dirty="0" err="1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Костанайской</a:t>
          </a:r>
          <a:r>
            <a:rPr lang="ru-RU" sz="1100" kern="1200" dirty="0" smtClean="0">
              <a:solidFill>
                <a:srgbClr val="210979"/>
              </a:solidFill>
              <a:effectLst/>
              <a:latin typeface="+mn-lt"/>
              <a:cs typeface="Times New Roman" panose="02020603050405020304" pitchFamily="18" charset="0"/>
            </a:rPr>
            <a:t> области (28.08.16г, 05.10.2016г).  </a:t>
          </a:r>
          <a:endParaRPr lang="ru-RU" sz="11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1505824" y="2844378"/>
        <a:ext cx="4145635" cy="1219293"/>
      </dsp:txXfrm>
    </dsp:sp>
    <dsp:sp modelId="{BDDA23E9-27CA-4D0B-8149-DFFFB8839F86}">
      <dsp:nvSpPr>
        <dsp:cNvPr id="0" name=""/>
        <dsp:cNvSpPr/>
      </dsp:nvSpPr>
      <dsp:spPr>
        <a:xfrm>
          <a:off x="567657" y="2844706"/>
          <a:ext cx="1207100" cy="121929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A978C-F827-4465-999E-DBA81FFB54BD}">
      <dsp:nvSpPr>
        <dsp:cNvPr id="0" name=""/>
        <dsp:cNvSpPr/>
      </dsp:nvSpPr>
      <dsp:spPr>
        <a:xfrm rot="5400000">
          <a:off x="802337" y="700042"/>
          <a:ext cx="1683286" cy="303270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8F94B0-AA03-4EE1-B540-A10F543341A6}">
      <dsp:nvSpPr>
        <dsp:cNvPr id="0" name=""/>
        <dsp:cNvSpPr/>
      </dsp:nvSpPr>
      <dsp:spPr>
        <a:xfrm>
          <a:off x="324406" y="1614589"/>
          <a:ext cx="2908890" cy="151686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Осакаровский</a:t>
          </a:r>
          <a:r>
            <a:rPr lang="ru-RU" sz="16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район  </a:t>
          </a:r>
          <a:endParaRPr lang="ru-RU" sz="16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25 населенных пунктов – 4 759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1 120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2 174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1 465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324406" y="1614589"/>
        <a:ext cx="2908890" cy="1516867"/>
      </dsp:txXfrm>
    </dsp:sp>
    <dsp:sp modelId="{1A792004-869B-46E8-A76C-B81B59D4A58F}">
      <dsp:nvSpPr>
        <dsp:cNvPr id="0" name=""/>
        <dsp:cNvSpPr/>
      </dsp:nvSpPr>
      <dsp:spPr>
        <a:xfrm>
          <a:off x="2475552" y="668218"/>
          <a:ext cx="516593" cy="426936"/>
        </a:xfrm>
        <a:prstGeom prst="triangle">
          <a:avLst>
            <a:gd name="adj" fmla="val 100000"/>
          </a:avLst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A2BF05-916E-41D7-B86C-B13A9D870D0D}">
      <dsp:nvSpPr>
        <dsp:cNvPr id="0" name=""/>
        <dsp:cNvSpPr/>
      </dsp:nvSpPr>
      <dsp:spPr>
        <a:xfrm rot="5400000">
          <a:off x="4032802" y="-211776"/>
          <a:ext cx="1506249" cy="303270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6016D8-8594-434F-BAEA-99B4427A3A57}">
      <dsp:nvSpPr>
        <dsp:cNvPr id="0" name=""/>
        <dsp:cNvSpPr/>
      </dsp:nvSpPr>
      <dsp:spPr>
        <a:xfrm>
          <a:off x="3433933" y="756701"/>
          <a:ext cx="3083073" cy="148180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Нуринский</a:t>
          </a:r>
          <a:r>
            <a:rPr lang="ru-RU" sz="16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район </a:t>
          </a:r>
          <a:endParaRPr lang="ru-RU" sz="16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rPr>
            <a:t>18 населенных пунктов – 7 107</a:t>
          </a:r>
          <a:endParaRPr lang="ru-RU" sz="1400" kern="1200" dirty="0">
            <a:solidFill>
              <a:srgbClr val="210979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2 088</a:t>
          </a:r>
          <a:endParaRPr lang="ru-RU" sz="1400" kern="1200" dirty="0">
            <a:solidFill>
              <a:srgbClr val="210979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2 580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2 439 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3433933" y="756701"/>
        <a:ext cx="3083073" cy="1481805"/>
      </dsp:txXfrm>
    </dsp:sp>
    <dsp:sp modelId="{6A2FFCDB-D3E5-4A72-8370-E69230F1DC77}">
      <dsp:nvSpPr>
        <dsp:cNvPr id="0" name=""/>
        <dsp:cNvSpPr/>
      </dsp:nvSpPr>
      <dsp:spPr>
        <a:xfrm>
          <a:off x="5925040" y="0"/>
          <a:ext cx="469630" cy="469630"/>
        </a:xfrm>
        <a:prstGeom prst="triangle">
          <a:avLst>
            <a:gd name="adj" fmla="val 100000"/>
          </a:avLst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5818AD-3165-4384-A828-4629D702B95A}">
      <dsp:nvSpPr>
        <dsp:cNvPr id="0" name=""/>
        <dsp:cNvSpPr/>
      </dsp:nvSpPr>
      <dsp:spPr>
        <a:xfrm rot="5400000">
          <a:off x="7445210" y="-899028"/>
          <a:ext cx="1506249" cy="303270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9111C-7093-451B-A6B7-E84C1D5F7DA4}">
      <dsp:nvSpPr>
        <dsp:cNvPr id="0" name=""/>
        <dsp:cNvSpPr/>
      </dsp:nvSpPr>
      <dsp:spPr>
        <a:xfrm>
          <a:off x="6891815" y="71699"/>
          <a:ext cx="2974576" cy="149936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Бухар-Жырауский</a:t>
          </a:r>
          <a:r>
            <a:rPr lang="ru-RU" sz="16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rPr>
            <a:t>  район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1097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itchFamily="18" charset="0"/>
            </a:rPr>
            <a:t>7 населенных пунктов</a:t>
          </a: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itchFamily="18" charset="0"/>
            </a:rPr>
            <a:t> – 6 851</a:t>
          </a:r>
          <a:endParaRPr lang="ru-RU" sz="16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Скрининг – 1 714</a:t>
          </a:r>
          <a:endParaRPr lang="ru-RU" sz="1400" kern="1200" dirty="0">
            <a:solidFill>
              <a:srgbClr val="210979"/>
            </a:solidFill>
            <a:latin typeface="+mn-lt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КДУ – 1 955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210979"/>
              </a:solidFill>
              <a:latin typeface="+mn-lt"/>
              <a:cs typeface="Times New Roman" panose="02020603050405020304" pitchFamily="18" charset="0"/>
            </a:rPr>
            <a:t>Дети – 3 182</a:t>
          </a:r>
          <a:endParaRPr lang="ru-RU" sz="1400" kern="1200" dirty="0">
            <a:solidFill>
              <a:srgbClr val="210979"/>
            </a:solidFill>
            <a:latin typeface="+mn-lt"/>
            <a:cs typeface="Times New Roman" panose="02020603050405020304" pitchFamily="18" charset="0"/>
          </a:endParaRPr>
        </a:p>
      </dsp:txBody>
      <dsp:txXfrm>
        <a:off x="6891815" y="71699"/>
        <a:ext cx="2974576" cy="149936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388BB-404F-4C3B-8035-2F512C9DF627}">
      <dsp:nvSpPr>
        <dsp:cNvPr id="0" name=""/>
        <dsp:cNvSpPr/>
      </dsp:nvSpPr>
      <dsp:spPr>
        <a:xfrm>
          <a:off x="327924" y="0"/>
          <a:ext cx="9017182" cy="14161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192F5-2AF8-4761-818D-6518D5DBECE6}">
      <dsp:nvSpPr>
        <dsp:cNvPr id="0" name=""/>
        <dsp:cNvSpPr/>
      </dsp:nvSpPr>
      <dsp:spPr>
        <a:xfrm>
          <a:off x="2397876" y="1365877"/>
          <a:ext cx="2303644" cy="9685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Консультативно-диагностическая работа ППС КГМУ</a:t>
          </a:r>
        </a:p>
      </dsp:txBody>
      <dsp:txXfrm>
        <a:off x="2445155" y="1413156"/>
        <a:ext cx="2209086" cy="873956"/>
      </dsp:txXfrm>
    </dsp:sp>
    <dsp:sp modelId="{ED039DC8-2551-4CC2-B6AF-3DD0F8DBF02B}">
      <dsp:nvSpPr>
        <dsp:cNvPr id="0" name=""/>
        <dsp:cNvSpPr/>
      </dsp:nvSpPr>
      <dsp:spPr>
        <a:xfrm>
          <a:off x="2397869" y="72009"/>
          <a:ext cx="2303644" cy="9685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Консультации ППС</a:t>
          </a:r>
        </a:p>
      </dsp:txBody>
      <dsp:txXfrm>
        <a:off x="2445148" y="119288"/>
        <a:ext cx="2209086" cy="873956"/>
      </dsp:txXfrm>
    </dsp:sp>
    <dsp:sp modelId="{E39A98E5-757C-4603-8D79-D18AB9332735}">
      <dsp:nvSpPr>
        <dsp:cNvPr id="0" name=""/>
        <dsp:cNvSpPr/>
      </dsp:nvSpPr>
      <dsp:spPr>
        <a:xfrm>
          <a:off x="1" y="1365877"/>
          <a:ext cx="2303644" cy="9685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Лечебные услуги ППС</a:t>
          </a:r>
          <a:endParaRPr lang="ru-RU" sz="1400" b="1" kern="1200" dirty="0">
            <a:solidFill>
              <a:srgbClr val="2A166F"/>
            </a:solidFill>
            <a:latin typeface="+mn-lt"/>
            <a:cs typeface="Times New Roman" panose="02020603050405020304" pitchFamily="18" charset="0"/>
          </a:endParaRPr>
        </a:p>
      </dsp:txBody>
      <dsp:txXfrm>
        <a:off x="47280" y="1413156"/>
        <a:ext cx="2209086" cy="873956"/>
      </dsp:txXfrm>
    </dsp:sp>
    <dsp:sp modelId="{894A33D4-9C7D-4C33-A299-C19C4117A17A}">
      <dsp:nvSpPr>
        <dsp:cNvPr id="0" name=""/>
        <dsp:cNvSpPr/>
      </dsp:nvSpPr>
      <dsp:spPr>
        <a:xfrm>
          <a:off x="0" y="72009"/>
          <a:ext cx="2303644" cy="9685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Лечебная работа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A166F"/>
              </a:solidFill>
              <a:latin typeface="+mn-lt"/>
              <a:cs typeface="Times New Roman" panose="02020603050405020304" pitchFamily="18" charset="0"/>
            </a:rPr>
            <a:t>ППС КГМУ</a:t>
          </a:r>
          <a:endParaRPr lang="ru-RU" sz="1400" b="1" kern="1200" dirty="0">
            <a:solidFill>
              <a:srgbClr val="2A166F"/>
            </a:solidFill>
            <a:latin typeface="+mn-lt"/>
            <a:cs typeface="Times New Roman" panose="02020603050405020304" pitchFamily="18" charset="0"/>
          </a:endParaRPr>
        </a:p>
      </dsp:txBody>
      <dsp:txXfrm>
        <a:off x="47279" y="119288"/>
        <a:ext cx="2209086" cy="873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393148" y="38733"/>
          <a:ext cx="4471943" cy="1152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err="1" smtClean="0">
              <a:latin typeface="+mj-lt"/>
            </a:rPr>
            <a:t>Нурлыбаев</a:t>
          </a:r>
          <a:r>
            <a:rPr lang="ru-RU" sz="1600" b="0" i="0" u="sng" kern="1200" dirty="0" smtClean="0">
              <a:latin typeface="+mj-lt"/>
            </a:rPr>
            <a:t> </a:t>
          </a:r>
          <a:r>
            <a:rPr lang="ru-RU" sz="1600" b="0" i="0" u="sng" kern="1200" dirty="0" err="1" smtClean="0">
              <a:latin typeface="+mj-lt"/>
            </a:rPr>
            <a:t>Ержан</a:t>
          </a:r>
          <a:r>
            <a:rPr lang="ru-RU" sz="1600" b="0" i="0" u="sng" kern="1200" dirty="0" smtClean="0">
              <a:latin typeface="+mj-lt"/>
            </a:rPr>
            <a:t> </a:t>
          </a:r>
          <a:r>
            <a:rPr lang="ru-RU" sz="1600" b="0" i="0" u="sng" kern="1200" dirty="0" err="1" smtClean="0">
              <a:latin typeface="+mj-lt"/>
            </a:rPr>
            <a:t>Шакирович</a:t>
          </a:r>
          <a:r>
            <a:rPr lang="ru-RU" sz="1600" b="0" i="0" u="sng" kern="1200" dirty="0" smtClean="0">
              <a:latin typeface="+mj-lt"/>
            </a:rPr>
            <a:t> </a:t>
          </a:r>
          <a:r>
            <a:rPr lang="ru-RU" sz="1600" b="0" i="0" kern="1200" dirty="0" smtClean="0">
              <a:latin typeface="+mj-lt"/>
            </a:rPr>
            <a:t>– руководитель Государственного учреждения «Управление здравоохранения Карагандинской области»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00830" y="38733"/>
        <a:ext cx="3464261" cy="1152298"/>
      </dsp:txXfrm>
    </dsp:sp>
    <dsp:sp modelId="{63B98E42-912F-42F8-90B8-B5ACF804BBE0}">
      <dsp:nvSpPr>
        <dsp:cNvPr id="0" name=""/>
        <dsp:cNvSpPr/>
      </dsp:nvSpPr>
      <dsp:spPr>
        <a:xfrm>
          <a:off x="44221" y="151474"/>
          <a:ext cx="1356199" cy="9250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394147" y="87632"/>
          <a:ext cx="4471943" cy="1022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err="1" smtClean="0"/>
            <a:t>Бадина</a:t>
          </a:r>
          <a:r>
            <a:rPr lang="ru-RU" sz="1600" b="0" i="0" u="sng" kern="1200" dirty="0" smtClean="0"/>
            <a:t> Юлия Викторовна</a:t>
          </a:r>
          <a:r>
            <a:rPr lang="ru-RU" sz="1600" b="0" i="0" kern="1200" dirty="0" smtClean="0"/>
            <a:t> – первый заместитель председателя Карагандинского городского филиала партии «</a:t>
          </a:r>
          <a:r>
            <a:rPr lang="ru-RU" sz="1600" b="0" i="0" kern="1200" dirty="0" err="1" smtClean="0"/>
            <a:t>Нур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Отан</a:t>
          </a:r>
          <a:r>
            <a:rPr lang="ru-RU" sz="1600" b="0" i="0" kern="1200" dirty="0" smtClean="0"/>
            <a:t>»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01940" y="87632"/>
        <a:ext cx="3464150" cy="1022487"/>
      </dsp:txXfrm>
    </dsp:sp>
    <dsp:sp modelId="{63B98E42-912F-42F8-90B8-B5ACF804BBE0}">
      <dsp:nvSpPr>
        <dsp:cNvPr id="0" name=""/>
        <dsp:cNvSpPr/>
      </dsp:nvSpPr>
      <dsp:spPr>
        <a:xfrm>
          <a:off x="43223" y="37873"/>
          <a:ext cx="1360439" cy="11202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394147" y="53131"/>
          <a:ext cx="4471943" cy="1022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smtClean="0"/>
            <a:t>Нуралиева </a:t>
          </a:r>
          <a:r>
            <a:rPr lang="ru-RU" sz="1600" b="0" i="0" u="sng" kern="1200" dirty="0" err="1" smtClean="0"/>
            <a:t>Улмира</a:t>
          </a:r>
          <a:r>
            <a:rPr lang="ru-RU" sz="1600" b="0" i="0" u="sng" kern="1200" dirty="0" smtClean="0"/>
            <a:t> </a:t>
          </a:r>
          <a:r>
            <a:rPr lang="ru-RU" sz="1600" b="0" i="0" u="sng" kern="1200" dirty="0" err="1" smtClean="0"/>
            <a:t>Ауезхановна</a:t>
          </a:r>
          <a:r>
            <a:rPr lang="ru-RU" sz="1600" b="0" i="0" kern="1200" dirty="0" smtClean="0"/>
            <a:t> - руководитель управления медицинского образования и науки ДНЧР МЗ РК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01940" y="53131"/>
        <a:ext cx="3464150" cy="1022487"/>
      </dsp:txXfrm>
    </dsp:sp>
    <dsp:sp modelId="{63B98E42-912F-42F8-90B8-B5ACF804BBE0}">
      <dsp:nvSpPr>
        <dsp:cNvPr id="0" name=""/>
        <dsp:cNvSpPr/>
      </dsp:nvSpPr>
      <dsp:spPr>
        <a:xfrm>
          <a:off x="43223" y="37873"/>
          <a:ext cx="1360439" cy="10512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418384" y="7043"/>
          <a:ext cx="4471943" cy="12944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err="1" smtClean="0"/>
            <a:t>Отаров</a:t>
          </a:r>
          <a:r>
            <a:rPr lang="ru-RU" sz="1600" b="0" i="0" u="sng" kern="1200" dirty="0" smtClean="0"/>
            <a:t> </a:t>
          </a:r>
          <a:r>
            <a:rPr lang="ru-RU" sz="1600" b="0" i="0" u="sng" kern="1200" dirty="0" err="1" smtClean="0"/>
            <a:t>Ертай</a:t>
          </a:r>
          <a:r>
            <a:rPr lang="ru-RU" sz="1600" b="0" i="0" u="sng" kern="1200" dirty="0" smtClean="0"/>
            <a:t> </a:t>
          </a:r>
          <a:r>
            <a:rPr lang="ru-RU" sz="1600" b="0" i="0" u="sng" kern="1200" dirty="0" err="1" smtClean="0"/>
            <a:t>Жалгаспаевич</a:t>
          </a:r>
          <a:r>
            <a:rPr lang="ru-RU" sz="1600" b="0" i="0" kern="1200" dirty="0" smtClean="0"/>
            <a:t> – директор Карагандинского областного филиала Республиканского научно-исследовательского института по охране труда МЗ РК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30436" y="7043"/>
        <a:ext cx="3459891" cy="1294403"/>
      </dsp:txXfrm>
    </dsp:sp>
    <dsp:sp modelId="{63B98E42-912F-42F8-90B8-B5ACF804BBE0}">
      <dsp:nvSpPr>
        <dsp:cNvPr id="0" name=""/>
        <dsp:cNvSpPr/>
      </dsp:nvSpPr>
      <dsp:spPr>
        <a:xfrm>
          <a:off x="18986" y="144121"/>
          <a:ext cx="1466800" cy="10847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407404" y="67126"/>
          <a:ext cx="4471943" cy="1021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smtClean="0"/>
            <a:t>Зорин Борис Викторович</a:t>
          </a:r>
          <a:r>
            <a:rPr lang="ru-RU" sz="1600" b="0" i="0" kern="1200" dirty="0" smtClean="0"/>
            <a:t> – президент ОО «Ассоциация независимых медицинских экспертов по Карагандинской области»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415086" y="67126"/>
        <a:ext cx="3464261" cy="1021489"/>
      </dsp:txXfrm>
    </dsp:sp>
    <dsp:sp modelId="{63B98E42-912F-42F8-90B8-B5ACF804BBE0}">
      <dsp:nvSpPr>
        <dsp:cNvPr id="0" name=""/>
        <dsp:cNvSpPr/>
      </dsp:nvSpPr>
      <dsp:spPr>
        <a:xfrm>
          <a:off x="29965" y="37837"/>
          <a:ext cx="1413224" cy="10782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391500" y="58334"/>
          <a:ext cx="4471943" cy="999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sng" kern="1200" dirty="0" smtClean="0">
              <a:latin typeface="+mn-lt"/>
            </a:rPr>
            <a:t>Досмагамбетова Раушан </a:t>
          </a:r>
          <a:r>
            <a:rPr lang="ru-RU" sz="1600" b="0" i="0" u="sng" kern="1200" dirty="0" err="1" smtClean="0">
              <a:latin typeface="+mn-lt"/>
            </a:rPr>
            <a:t>Султановна</a:t>
          </a:r>
          <a:r>
            <a:rPr lang="ru-RU" sz="1600" b="0" i="0" kern="1200" dirty="0" smtClean="0">
              <a:latin typeface="+mn-lt"/>
            </a:rPr>
            <a:t> – ректор Карагандинского государственного медицинского университета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396785" y="58334"/>
        <a:ext cx="3466657" cy="999881"/>
      </dsp:txXfrm>
    </dsp:sp>
    <dsp:sp modelId="{63B98E42-912F-42F8-90B8-B5ACF804BBE0}">
      <dsp:nvSpPr>
        <dsp:cNvPr id="0" name=""/>
        <dsp:cNvSpPr/>
      </dsp:nvSpPr>
      <dsp:spPr>
        <a:xfrm>
          <a:off x="45870" y="37036"/>
          <a:ext cx="1344310" cy="10407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829C-1F71-4192-899C-B881A5EB9717}">
      <dsp:nvSpPr>
        <dsp:cNvPr id="0" name=""/>
        <dsp:cNvSpPr/>
      </dsp:nvSpPr>
      <dsp:spPr>
        <a:xfrm>
          <a:off x="400877" y="26637"/>
          <a:ext cx="4471943" cy="1099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i="0" kern="1200" dirty="0" smtClean="0"/>
            <a:t>Секретарь наблюдательного совета </a:t>
          </a:r>
        </a:p>
        <a:p>
          <a:pPr marL="85725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i="0" u="sng" kern="1200" dirty="0" smtClean="0"/>
            <a:t>Набиева Дана </a:t>
          </a:r>
          <a:r>
            <a:rPr lang="ru-RU" sz="1600" b="0" i="0" u="sng" kern="1200" dirty="0" err="1" smtClean="0"/>
            <a:t>Амиыновна</a:t>
          </a:r>
          <a:r>
            <a:rPr lang="ru-RU" sz="1600" b="0" i="0" kern="1200" dirty="0" smtClean="0"/>
            <a:t>, Начальник отдела экономики и планирования КГМУ</a:t>
          </a:r>
          <a:endParaRPr lang="ru-RU" sz="1600" kern="1200" dirty="0">
            <a:solidFill>
              <a:schemeClr val="bg1"/>
            </a:solidFill>
            <a:latin typeface="+mj-lt"/>
          </a:endParaRPr>
        </a:p>
      </dsp:txBody>
      <dsp:txXfrm>
        <a:off x="1397079" y="26637"/>
        <a:ext cx="3475741" cy="1099489"/>
      </dsp:txXfrm>
    </dsp:sp>
    <dsp:sp modelId="{63B98E42-912F-42F8-90B8-B5ACF804BBE0}">
      <dsp:nvSpPr>
        <dsp:cNvPr id="0" name=""/>
        <dsp:cNvSpPr/>
      </dsp:nvSpPr>
      <dsp:spPr>
        <a:xfrm>
          <a:off x="36492" y="57522"/>
          <a:ext cx="1361744" cy="10524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0.40497</cdr:x>
      <cdr:y>0.39346</cdr:y>
    </cdr:from>
    <cdr:to>
      <cdr:x>0.59149</cdr:x>
      <cdr:y>0.6484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5318" y="14112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0.37673</cdr:x>
      <cdr:y>0.42161</cdr:y>
    </cdr:from>
    <cdr:to>
      <cdr:x>0.59735</cdr:x>
      <cdr:y>0.59621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46882" y="1512201"/>
          <a:ext cx="1081573" cy="626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Численность</a:t>
          </a:r>
        </a:p>
        <a:p xmlns:a="http://schemas.openxmlformats.org/drawingml/2006/main">
          <a:r>
            <a:rPr lang="ru-RU" sz="1400" b="1" dirty="0" smtClean="0"/>
            <a:t>сотрудников</a:t>
          </a:r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0.42132</cdr:x>
      <cdr:y>0.35113</cdr:y>
    </cdr:from>
    <cdr:to>
      <cdr:x>0.57868</cdr:x>
      <cdr:y>0.46156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0923" y="1719328"/>
          <a:ext cx="1371122" cy="540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Карагандинская</a:t>
          </a:r>
        </a:p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обл.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0.2562</cdr:x>
      <cdr:y>0.35294</cdr:y>
    </cdr:from>
    <cdr:to>
      <cdr:x>0.33058</cdr:x>
      <cdr:y>0.42647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32248" y="1728192"/>
          <a:ext cx="648071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ЮКО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0.26586</cdr:x>
      <cdr:y>0.19545</cdr:y>
    </cdr:from>
    <cdr:to>
      <cdr:x>0.37575</cdr:x>
      <cdr:y>0.27084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42101" y="1084564"/>
          <a:ext cx="720080" cy="418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1D931-1AAA-4372-BDFF-E6C75800AD0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09F15-6123-43CB-98B2-1E53A22D7D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9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12" tIns="45708" rIns="91412" bIns="45708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8" y="2"/>
            <a:ext cx="4302231" cy="339884"/>
          </a:xfrm>
          <a:prstGeom prst="rect">
            <a:avLst/>
          </a:prstGeom>
        </p:spPr>
        <p:txBody>
          <a:bodyPr vert="horz" lIns="91412" tIns="45708" rIns="91412" bIns="45708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28074E-B2A9-4EB4-ABD2-390244A4FB6F}" type="datetimeFigureOut">
              <a:rPr lang="ru-RU"/>
              <a:pPr>
                <a:defRPr/>
              </a:pPr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30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8" rIns="91412" bIns="4570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1412" tIns="45708" rIns="91412" bIns="457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456613"/>
            <a:ext cx="4302231" cy="339884"/>
          </a:xfrm>
          <a:prstGeom prst="rect">
            <a:avLst/>
          </a:prstGeom>
        </p:spPr>
        <p:txBody>
          <a:bodyPr vert="horz" lIns="91412" tIns="45708" rIns="91412" bIns="45708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8" y="6456613"/>
            <a:ext cx="4302231" cy="339884"/>
          </a:xfrm>
          <a:prstGeom prst="rect">
            <a:avLst/>
          </a:prstGeom>
        </p:spPr>
        <p:txBody>
          <a:bodyPr vert="horz" lIns="91412" tIns="45708" rIns="91412" bIns="45708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16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8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7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15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3113" y="469900"/>
            <a:ext cx="3389312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23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798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95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1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068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52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0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kk-K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26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07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35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715871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068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37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715871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79825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34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5FDDE4-B4E1-4783-8576-D19D98AEBB29}" type="slidenum">
              <a:rPr lang="ru-RU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95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38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38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3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kk-K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8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45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88008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46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4089305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48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917925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49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880085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50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880085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52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36195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446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0005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kk-K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8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9321948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8890498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5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58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6871794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64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386528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65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8791877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66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542591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67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386425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68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23287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13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4139585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Общая</a:t>
            </a:r>
            <a:r>
              <a:rPr lang="ru-RU" baseline="0" dirty="0" smtClean="0"/>
              <a:t> штатная численность увеличилась на 10 чел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30202-6386-4E24-B7B4-12E736C159EA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069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222F2-C34C-49F3-BDA4-1BC2D42D45CE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674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2214-3F6A-484C-A459-1417E076D1EC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209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2214-3F6A-484C-A459-1417E076D1EC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188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r>
              <a:rPr lang="ru-RU" dirty="0"/>
              <a:t>В 2016 году в стоматологическую клинику и на кафедру терапевтической и ортопедической стоматологии закуплено новое оборудование: </a:t>
            </a:r>
            <a:r>
              <a:rPr lang="en-US" dirty="0"/>
              <a:t>3D </a:t>
            </a:r>
            <a:r>
              <a:rPr lang="ru-RU" dirty="0"/>
              <a:t>томограф и аппарат «Вектор». В 2017 году планируется развитие направлений - диагностические услуги и </a:t>
            </a:r>
            <a:r>
              <a:rPr lang="ru-RU" dirty="0" err="1"/>
              <a:t>пародонтология</a:t>
            </a:r>
            <a:r>
              <a:rPr lang="ru-RU" dirty="0"/>
              <a:t>.  Предлагается создать услугу «Комплексное обследование в стоматологии» для взрослого и детского населения на основе снимков в формате 2</a:t>
            </a:r>
            <a:r>
              <a:rPr lang="en-US" dirty="0"/>
              <a:t>D</a:t>
            </a:r>
            <a:r>
              <a:rPr lang="ru-RU" dirty="0"/>
              <a:t> и 3</a:t>
            </a:r>
            <a:r>
              <a:rPr lang="en-US" dirty="0"/>
              <a:t>D</a:t>
            </a:r>
            <a:r>
              <a:rPr lang="ru-RU" dirty="0"/>
              <a:t>, консультаций врачей стоматологов - терапевта, хирурга, ортопеда или </a:t>
            </a:r>
            <a:r>
              <a:rPr lang="ru-RU" dirty="0" err="1"/>
              <a:t>ортодонта</a:t>
            </a:r>
            <a:r>
              <a:rPr lang="ru-RU" dirty="0"/>
              <a:t> для детского населения, с разработкой комплексного плана лечения с указанием стоимости услуги. В </a:t>
            </a:r>
            <a:r>
              <a:rPr lang="ru-RU" dirty="0" err="1"/>
              <a:t>пародонтологии</a:t>
            </a:r>
            <a:r>
              <a:rPr lang="ru-RU" dirty="0"/>
              <a:t>  внедряется  аппарата «Вектор» в лечение заболеваний пародонта, который является </a:t>
            </a:r>
            <a:r>
              <a:rPr lang="ru-RU" sz="1300" dirty="0">
                <a:solidFill>
                  <a:srgbClr val="2109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альтернативой традиционной хирургии. Данный метод малоинвазивный, позволяет деликатно и максимально провести щадящее лечения пародонтита. Преимущество метода – это б</a:t>
            </a:r>
            <a:r>
              <a:rPr lang="ru-RU" sz="900" dirty="0">
                <a:solidFill>
                  <a:srgbClr val="2109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езболезненная процедура, обработка  </a:t>
            </a:r>
            <a:r>
              <a:rPr lang="ru-RU" sz="900" dirty="0" err="1">
                <a:solidFill>
                  <a:srgbClr val="2109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пародонтального</a:t>
            </a:r>
            <a:r>
              <a:rPr lang="ru-RU" sz="900" dirty="0">
                <a:solidFill>
                  <a:srgbClr val="2109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кармана проводится чище и глубже, соблюдется эстетика, рекомендован всем, включая беременных женщин и пожилых людей</a:t>
            </a:r>
          </a:p>
          <a:p>
            <a:pPr defTabSz="910011"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2214-3F6A-484C-A459-1417E076D1EC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2981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82214-3F6A-484C-A459-1417E076D1EC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401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336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857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33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14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3211089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145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471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12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503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901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802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964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97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798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747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3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15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1222717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998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340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362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755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104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66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200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664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574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109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31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072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73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365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112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133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113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114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6550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115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116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2265473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/>
              <a:pPr>
                <a:defRPr/>
              </a:pPr>
              <a:t>117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57564857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1525" y="469900"/>
            <a:ext cx="3392488" cy="234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118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8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30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29CDF-ECC4-42C0-B7F6-B7E7FF267532}" type="slidenum">
              <a:rPr lang="kk-KZ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kk-K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6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03B3B-3C0C-40AB-9EEA-78862D3C32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1612-C45E-4CE4-9814-8EDD488847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8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2A43-7512-4FDB-A0A3-CB7FE6DCBC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73A7-82D5-4443-8743-93161D2C55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50EA-5394-4C78-9FB9-44473B65DD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9A72-1E89-40FF-8783-71A131428A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6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5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4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1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57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0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7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B8B-5874-4E11-95A5-1B9FB88BDC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ABE45-D126-4504-A7D8-9312B96831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1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47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93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6EC4-2A81-4E6C-BE57-FE26DF8817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5A486-DFC5-4622-B24B-DCB088B280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6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3CC0-4418-4EB3-82E7-7BC05FF21E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FB01-E438-4285-A578-E0C31A7A71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B2A7-C098-4986-813E-74C0556372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B9F62-0AB8-475F-9EEE-7B0C4285B8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5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3E05F-6A4E-4D95-A345-4B6E1E37BE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CC8E-E2BB-41CC-B752-0AE90FAC50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1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3165-B04A-40D3-B64F-CB919AC5AE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2047-EFF5-4DF3-8BD1-DE2DDBA97C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1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B584-EA37-4114-A32E-6846B454BB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48D2-5D72-4ADE-82E5-7990B33EF2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C512-8301-4715-82B5-C7D0DB21F1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AA64-9167-4A49-AE8A-4D20F99526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1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7F0D31-4306-45AC-9A59-921B764E2013}" type="datetime1"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t>Отдел стратегического развития и международного сотрудничества</a:t>
            </a: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EACFAA-A648-4546-A3B6-187C00A71F30}" type="slidenum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9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47" r:id="rId1"/>
    <p:sldLayoutId id="2147492848" r:id="rId2"/>
    <p:sldLayoutId id="2147492849" r:id="rId3"/>
    <p:sldLayoutId id="2147492850" r:id="rId4"/>
    <p:sldLayoutId id="2147492851" r:id="rId5"/>
    <p:sldLayoutId id="2147492852" r:id="rId6"/>
    <p:sldLayoutId id="2147492853" r:id="rId7"/>
    <p:sldLayoutId id="2147492854" r:id="rId8"/>
    <p:sldLayoutId id="2147492855" r:id="rId9"/>
    <p:sldLayoutId id="2147492856" r:id="rId10"/>
    <p:sldLayoutId id="214749285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D60FD7-53FB-4E35-964C-3CBE83A1C81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C15B19-4F87-4520-898A-084ACB99BFD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8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59" r:id="rId1"/>
    <p:sldLayoutId id="2147492860" r:id="rId2"/>
    <p:sldLayoutId id="2147492861" r:id="rId3"/>
    <p:sldLayoutId id="2147492862" r:id="rId4"/>
    <p:sldLayoutId id="2147492863" r:id="rId5"/>
    <p:sldLayoutId id="2147492864" r:id="rId6"/>
    <p:sldLayoutId id="2147492865" r:id="rId7"/>
    <p:sldLayoutId id="2147492866" r:id="rId8"/>
    <p:sldLayoutId id="2147492867" r:id="rId9"/>
    <p:sldLayoutId id="2147492868" r:id="rId10"/>
    <p:sldLayoutId id="2147492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11" Type="http://schemas.openxmlformats.org/officeDocument/2006/relationships/image" Target="../media/image26.jpg"/><Relationship Id="rId5" Type="http://schemas.openxmlformats.org/officeDocument/2006/relationships/image" Target="../media/image21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9.jpeg"/><Relationship Id="rId5" Type="http://schemas.openxmlformats.org/officeDocument/2006/relationships/image" Target="../media/image338.jpeg"/><Relationship Id="rId4" Type="http://schemas.openxmlformats.org/officeDocument/2006/relationships/image" Target="../media/image33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7.jpeg"/><Relationship Id="rId5" Type="http://schemas.openxmlformats.org/officeDocument/2006/relationships/image" Target="../media/image346.jpeg"/><Relationship Id="rId4" Type="http://schemas.openxmlformats.org/officeDocument/2006/relationships/image" Target="../media/image34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3.jpeg"/><Relationship Id="rId5" Type="http://schemas.openxmlformats.org/officeDocument/2006/relationships/image" Target="../media/image352.png"/><Relationship Id="rId4" Type="http://schemas.openxmlformats.org/officeDocument/2006/relationships/image" Target="../media/image35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6.jpeg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9.jpeg"/><Relationship Id="rId5" Type="http://schemas.openxmlformats.org/officeDocument/2006/relationships/image" Target="../media/image358.jpeg"/><Relationship Id="rId4" Type="http://schemas.openxmlformats.org/officeDocument/2006/relationships/image" Target="../media/image35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4.jpeg"/><Relationship Id="rId5" Type="http://schemas.openxmlformats.org/officeDocument/2006/relationships/image" Target="../media/image363.png"/><Relationship Id="rId4" Type="http://schemas.openxmlformats.org/officeDocument/2006/relationships/image" Target="../media/image3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eg"/><Relationship Id="rId3" Type="http://schemas.openxmlformats.org/officeDocument/2006/relationships/image" Target="../media/image1.jpeg"/><Relationship Id="rId7" Type="http://schemas.openxmlformats.org/officeDocument/2006/relationships/image" Target="../media/image37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1.jpe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7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7.jpg"/><Relationship Id="rId5" Type="http://schemas.openxmlformats.org/officeDocument/2006/relationships/image" Target="../media/image376.jpg"/><Relationship Id="rId4" Type="http://schemas.openxmlformats.org/officeDocument/2006/relationships/image" Target="../media/image37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8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13" Type="http://schemas.openxmlformats.org/officeDocument/2006/relationships/image" Target="../media/image388.png"/><Relationship Id="rId3" Type="http://schemas.openxmlformats.org/officeDocument/2006/relationships/image" Target="../media/image1.jpeg"/><Relationship Id="rId7" Type="http://schemas.openxmlformats.org/officeDocument/2006/relationships/image" Target="../media/image382.jpeg"/><Relationship Id="rId12" Type="http://schemas.openxmlformats.org/officeDocument/2006/relationships/image" Target="../media/image3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1.jpeg"/><Relationship Id="rId11" Type="http://schemas.openxmlformats.org/officeDocument/2006/relationships/image" Target="../media/image386.png"/><Relationship Id="rId5" Type="http://schemas.openxmlformats.org/officeDocument/2006/relationships/image" Target="../media/image380.jpeg"/><Relationship Id="rId15" Type="http://schemas.openxmlformats.org/officeDocument/2006/relationships/image" Target="../media/image390.png"/><Relationship Id="rId10" Type="http://schemas.openxmlformats.org/officeDocument/2006/relationships/image" Target="../media/image385.png"/><Relationship Id="rId4" Type="http://schemas.openxmlformats.org/officeDocument/2006/relationships/image" Target="../media/image379.jpeg"/><Relationship Id="rId9" Type="http://schemas.openxmlformats.org/officeDocument/2006/relationships/image" Target="../media/image384.png"/><Relationship Id="rId14" Type="http://schemas.openxmlformats.org/officeDocument/2006/relationships/image" Target="../media/image389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image" Target="../media/image400.png"/><Relationship Id="rId3" Type="http://schemas.openxmlformats.org/officeDocument/2006/relationships/image" Target="../media/image391.jpeg"/><Relationship Id="rId7" Type="http://schemas.openxmlformats.org/officeDocument/2006/relationships/image" Target="../media/image394.png"/><Relationship Id="rId12" Type="http://schemas.openxmlformats.org/officeDocument/2006/relationships/image" Target="../media/image399.png"/><Relationship Id="rId2" Type="http://schemas.openxmlformats.org/officeDocument/2006/relationships/notesSlide" Target="../notesSlides/notesSlide85.xml"/><Relationship Id="rId16" Type="http://schemas.openxmlformats.org/officeDocument/2006/relationships/image" Target="../media/image4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3.png"/><Relationship Id="rId11" Type="http://schemas.openxmlformats.org/officeDocument/2006/relationships/image" Target="../media/image398.png"/><Relationship Id="rId5" Type="http://schemas.openxmlformats.org/officeDocument/2006/relationships/image" Target="../media/image392.png"/><Relationship Id="rId15" Type="http://schemas.openxmlformats.org/officeDocument/2006/relationships/image" Target="../media/image402.png"/><Relationship Id="rId10" Type="http://schemas.openxmlformats.org/officeDocument/2006/relationships/image" Target="../media/image397.png"/><Relationship Id="rId4" Type="http://schemas.openxmlformats.org/officeDocument/2006/relationships/image" Target="../media/image1.jpeg"/><Relationship Id="rId9" Type="http://schemas.openxmlformats.org/officeDocument/2006/relationships/image" Target="../media/image396.png"/><Relationship Id="rId14" Type="http://schemas.openxmlformats.org/officeDocument/2006/relationships/image" Target="../media/image40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hyperlink" Target="https://portal.kgmu.kz/DocLib9/DSC_0092.JPG" TargetMode="Externa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hyperlink" Target="https://portal.kgmu.kz/DocLib9/untitled-2a.jpg" TargetMode="External"/><Relationship Id="rId5" Type="http://schemas.openxmlformats.org/officeDocument/2006/relationships/hyperlink" Target="https://portal.kgmu.kz/DocLib9/DSC_0112.JPG" TargetMode="External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openxmlformats.org/officeDocument/2006/relationships/hyperlink" Target="https://portal.kgmu.kz/DocLib9/DSC_5523.JPG" TargetMode="External"/><Relationship Id="rId14" Type="http://schemas.openxmlformats.org/officeDocument/2006/relationships/image" Target="../media/image42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microsoft.com/office/2007/relationships/hdphoto" Target="../media/hdphoto1.wdp"/><Relationship Id="rId15" Type="http://schemas.openxmlformats.org/officeDocument/2006/relationships/image" Target="../media/image55.jpe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9" Type="http://schemas.openxmlformats.org/officeDocument/2006/relationships/diagramData" Target="../diagrams/data8.xml"/><Relationship Id="rId3" Type="http://schemas.openxmlformats.org/officeDocument/2006/relationships/image" Target="../media/image1.jpeg"/><Relationship Id="rId21" Type="http://schemas.openxmlformats.org/officeDocument/2006/relationships/diagramQuickStyle" Target="../diagrams/quickStyle4.xml"/><Relationship Id="rId34" Type="http://schemas.openxmlformats.org/officeDocument/2006/relationships/diagramData" Target="../diagrams/data7.xml"/><Relationship Id="rId42" Type="http://schemas.openxmlformats.org/officeDocument/2006/relationships/diagramColors" Target="../diagrams/colors8.xml"/><Relationship Id="rId47" Type="http://schemas.openxmlformats.org/officeDocument/2006/relationships/diagramColors" Target="../diagrams/colors9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46" Type="http://schemas.openxmlformats.org/officeDocument/2006/relationships/diagramQuickStyle" Target="../diagrams/quickStyle9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41" Type="http://schemas.openxmlformats.org/officeDocument/2006/relationships/diagramQuickStyle" Target="../diagrams/quickStyl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37" Type="http://schemas.openxmlformats.org/officeDocument/2006/relationships/diagramColors" Target="../diagrams/colors7.xml"/><Relationship Id="rId40" Type="http://schemas.openxmlformats.org/officeDocument/2006/relationships/diagramLayout" Target="../diagrams/layout8.xml"/><Relationship Id="rId45" Type="http://schemas.openxmlformats.org/officeDocument/2006/relationships/diagramLayout" Target="../diagrams/layout9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diagramQuickStyle" Target="../diagrams/quickStyle7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4" Type="http://schemas.openxmlformats.org/officeDocument/2006/relationships/diagramData" Target="../diagrams/data9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35" Type="http://schemas.openxmlformats.org/officeDocument/2006/relationships/diagramLayout" Target="../diagrams/layout7.xml"/><Relationship Id="rId43" Type="http://schemas.microsoft.com/office/2007/relationships/diagramDrawing" Target="../diagrams/drawing8.xml"/><Relationship Id="rId48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8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11" Type="http://schemas.openxmlformats.org/officeDocument/2006/relationships/chart" Target="../charts/chart5.xml"/><Relationship Id="rId5" Type="http://schemas.openxmlformats.org/officeDocument/2006/relationships/image" Target="../media/image69.png"/><Relationship Id="rId10" Type="http://schemas.openxmlformats.org/officeDocument/2006/relationships/chart" Target="../charts/chart4.xml"/><Relationship Id="rId4" Type="http://schemas.openxmlformats.org/officeDocument/2006/relationships/image" Target="../media/image1.jpeg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diagramColors" Target="../diagrams/colors11.xml"/><Relationship Id="rId18" Type="http://schemas.openxmlformats.org/officeDocument/2006/relationships/diagramColors" Target="../diagrams/colors1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0.xml"/><Relationship Id="rId12" Type="http://schemas.openxmlformats.org/officeDocument/2006/relationships/diagramQuickStyle" Target="../diagrams/quickStyle11.xml"/><Relationship Id="rId17" Type="http://schemas.openxmlformats.org/officeDocument/2006/relationships/diagramQuickStyle" Target="../diagrams/quickStyle12.xml"/><Relationship Id="rId2" Type="http://schemas.openxmlformats.org/officeDocument/2006/relationships/notesSlide" Target="../notesSlides/notesSlide13.xml"/><Relationship Id="rId16" Type="http://schemas.openxmlformats.org/officeDocument/2006/relationships/diagramLayout" Target="../diagrams/layout12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0.xml"/><Relationship Id="rId11" Type="http://schemas.openxmlformats.org/officeDocument/2006/relationships/diagramLayout" Target="../diagrams/layout11.xml"/><Relationship Id="rId5" Type="http://schemas.openxmlformats.org/officeDocument/2006/relationships/diagramData" Target="../diagrams/data10.xml"/><Relationship Id="rId15" Type="http://schemas.openxmlformats.org/officeDocument/2006/relationships/diagramData" Target="../diagrams/data12.xml"/><Relationship Id="rId10" Type="http://schemas.openxmlformats.org/officeDocument/2006/relationships/diagramData" Target="../diagrams/data11.xml"/><Relationship Id="rId19" Type="http://schemas.microsoft.com/office/2007/relationships/diagramDrawing" Target="../diagrams/drawing12.xml"/><Relationship Id="rId4" Type="http://schemas.openxmlformats.org/officeDocument/2006/relationships/image" Target="../media/image71.png"/><Relationship Id="rId9" Type="http://schemas.microsoft.com/office/2007/relationships/diagramDrawing" Target="../diagrams/drawing10.xml"/><Relationship Id="rId14" Type="http://schemas.microsoft.com/office/2007/relationships/diagramDrawing" Target="../diagrams/drawing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4.pn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76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gif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1.jpe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gif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jpeg"/><Relationship Id="rId5" Type="http://schemas.openxmlformats.org/officeDocument/2006/relationships/image" Target="../media/image117.gif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.jpe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.jpe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143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5.png"/><Relationship Id="rId7" Type="http://schemas.microsoft.com/office/2007/relationships/hdphoto" Target="../media/hdphoto4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0.jpeg"/><Relationship Id="rId5" Type="http://schemas.microsoft.com/office/2007/relationships/hdphoto" Target="../media/hdphoto3.wdp"/><Relationship Id="rId10" Type="http://schemas.openxmlformats.org/officeDocument/2006/relationships/image" Target="../media/image1.jpeg"/><Relationship Id="rId4" Type="http://schemas.openxmlformats.org/officeDocument/2006/relationships/image" Target="../media/image146.png"/><Relationship Id="rId9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6.jp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jpeg"/><Relationship Id="rId5" Type="http://schemas.openxmlformats.org/officeDocument/2006/relationships/image" Target="../media/image1.jpeg"/><Relationship Id="rId4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7.png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11" Type="http://schemas.openxmlformats.org/officeDocument/2006/relationships/image" Target="../media/image1.jpeg"/><Relationship Id="rId5" Type="http://schemas.openxmlformats.org/officeDocument/2006/relationships/image" Target="../media/image181.png"/><Relationship Id="rId10" Type="http://schemas.openxmlformats.org/officeDocument/2006/relationships/image" Target="../media/image185.jpeg"/><Relationship Id="rId4" Type="http://schemas.openxmlformats.org/officeDocument/2006/relationships/image" Target="../media/image180.png"/><Relationship Id="rId9" Type="http://schemas.openxmlformats.org/officeDocument/2006/relationships/hyperlink" Target="http://www.google.ru/url?sa=i&amp;rct=j&amp;q=&amp;esrc=s&amp;source=images&amp;cd=&amp;cad=rja&amp;uact=8&amp;docid=4XRsGo0j2VTYGM&amp;tbnid=iEGdZ8A0QZWVhM:&amp;ved=0CAUQjRw&amp;url=http://www.behance.net/gallery/Lancet-Neurology-Cover-Illustrations/5806535&amp;ei=fXBqU9fKDtGeyASI2YD4BQ&amp;bvm=bv.66111022,d.d2k&amp;psig=AFQjCNGUpBchWilMROBgqnC8dC_gpaSDSQ&amp;ust=1399570911868349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8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.jpeg"/><Relationship Id="rId9" Type="http://schemas.openxmlformats.org/officeDocument/2006/relationships/image" Target="../media/image19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99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197.pn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196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195.png"/><Relationship Id="rId14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1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jpeg"/><Relationship Id="rId5" Type="http://schemas.openxmlformats.org/officeDocument/2006/relationships/image" Target="../media/image203.png"/><Relationship Id="rId10" Type="http://schemas.openxmlformats.org/officeDocument/2006/relationships/image" Target="../media/image207.png"/><Relationship Id="rId4" Type="http://schemas.openxmlformats.org/officeDocument/2006/relationships/image" Target="../media/image202.png"/><Relationship Id="rId9" Type="http://schemas.openxmlformats.org/officeDocument/2006/relationships/image" Target="../media/image2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chart" Target="../charts/chart13.xml"/><Relationship Id="rId7" Type="http://schemas.openxmlformats.org/officeDocument/2006/relationships/diagramQuickStyle" Target="../diagrams/quickStyle19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9.xml"/><Relationship Id="rId11" Type="http://schemas.openxmlformats.org/officeDocument/2006/relationships/chart" Target="../charts/chart15.xml"/><Relationship Id="rId5" Type="http://schemas.openxmlformats.org/officeDocument/2006/relationships/diagramData" Target="../diagrams/data19.xml"/><Relationship Id="rId10" Type="http://schemas.openxmlformats.org/officeDocument/2006/relationships/chart" Target="../charts/chart14.xml"/><Relationship Id="rId4" Type="http://schemas.openxmlformats.org/officeDocument/2006/relationships/image" Target="../media/image1.jpeg"/><Relationship Id="rId9" Type="http://schemas.microsoft.com/office/2007/relationships/diagramDrawing" Target="../diagrams/drawing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0" Type="http://schemas.openxmlformats.org/officeDocument/2006/relationships/diagramLayout" Target="../diagrams/layout22.xml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microsoft.com/office/2007/relationships/diagramDrawing" Target="../diagrams/drawing2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3.xml"/><Relationship Id="rId12" Type="http://schemas.openxmlformats.org/officeDocument/2006/relationships/diagramColors" Target="../diagrams/colors2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3.xml"/><Relationship Id="rId11" Type="http://schemas.openxmlformats.org/officeDocument/2006/relationships/diagramQuickStyle" Target="../diagrams/quickStyle24.xml"/><Relationship Id="rId5" Type="http://schemas.openxmlformats.org/officeDocument/2006/relationships/diagramLayout" Target="../diagrams/layout23.xml"/><Relationship Id="rId10" Type="http://schemas.openxmlformats.org/officeDocument/2006/relationships/diagramLayout" Target="../diagrams/layout24.xml"/><Relationship Id="rId4" Type="http://schemas.openxmlformats.org/officeDocument/2006/relationships/diagramData" Target="../diagrams/data23.xml"/><Relationship Id="rId9" Type="http://schemas.openxmlformats.org/officeDocument/2006/relationships/diagramData" Target="../diagrams/data24.xml"/><Relationship Id="rId14" Type="http://schemas.openxmlformats.org/officeDocument/2006/relationships/image" Target="../media/image236.jpe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Relationship Id="rId9" Type="http://schemas.openxmlformats.org/officeDocument/2006/relationships/image" Target="../media/image237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6.xml"/><Relationship Id="rId12" Type="http://schemas.openxmlformats.org/officeDocument/2006/relationships/image" Target="../media/image2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6.xml"/><Relationship Id="rId11" Type="http://schemas.openxmlformats.org/officeDocument/2006/relationships/image" Target="../media/image241.jpeg"/><Relationship Id="rId5" Type="http://schemas.openxmlformats.org/officeDocument/2006/relationships/diagramLayout" Target="../diagrams/layout26.xml"/><Relationship Id="rId10" Type="http://schemas.openxmlformats.org/officeDocument/2006/relationships/image" Target="../media/image240.jpeg"/><Relationship Id="rId4" Type="http://schemas.openxmlformats.org/officeDocument/2006/relationships/diagramData" Target="../diagrams/data26.xml"/><Relationship Id="rId9" Type="http://schemas.openxmlformats.org/officeDocument/2006/relationships/image" Target="../media/image23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246.jpe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245.jpeg"/><Relationship Id="rId4" Type="http://schemas.openxmlformats.org/officeDocument/2006/relationships/diagramLayout" Target="../diagrams/layout27.xml"/><Relationship Id="rId9" Type="http://schemas.openxmlformats.org/officeDocument/2006/relationships/image" Target="../media/image24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6.xml"/><Relationship Id="rId5" Type="http://schemas.openxmlformats.org/officeDocument/2006/relationships/image" Target="../media/image253.jpeg"/><Relationship Id="rId4" Type="http://schemas.openxmlformats.org/officeDocument/2006/relationships/image" Target="../media/image2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25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7.png"/><Relationship Id="rId4" Type="http://schemas.openxmlformats.org/officeDocument/2006/relationships/image" Target="../media/image25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g"/><Relationship Id="rId3" Type="http://schemas.openxmlformats.org/officeDocument/2006/relationships/image" Target="../media/image1.jpeg"/><Relationship Id="rId7" Type="http://schemas.openxmlformats.org/officeDocument/2006/relationships/image" Target="../media/image270.png"/><Relationship Id="rId12" Type="http://schemas.openxmlformats.org/officeDocument/2006/relationships/image" Target="../media/image27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g"/><Relationship Id="rId4" Type="http://schemas.openxmlformats.org/officeDocument/2006/relationships/image" Target="../media/image267.jpg"/><Relationship Id="rId9" Type="http://schemas.openxmlformats.org/officeDocument/2006/relationships/image" Target="../media/image27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eg"/><Relationship Id="rId7" Type="http://schemas.openxmlformats.org/officeDocument/2006/relationships/image" Target="../media/image2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9.jpeg"/><Relationship Id="rId5" Type="http://schemas.openxmlformats.org/officeDocument/2006/relationships/image" Target="../media/image278.jpg"/><Relationship Id="rId4" Type="http://schemas.openxmlformats.org/officeDocument/2006/relationships/image" Target="../media/image27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Relationship Id="rId9" Type="http://schemas.openxmlformats.org/officeDocument/2006/relationships/image" Target="../media/image2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2.jpg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3" Type="http://schemas.openxmlformats.org/officeDocument/2006/relationships/image" Target="../media/image1.jpeg"/><Relationship Id="rId7" Type="http://schemas.openxmlformats.org/officeDocument/2006/relationships/image" Target="../media/image31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4.jpeg"/><Relationship Id="rId5" Type="http://schemas.openxmlformats.org/officeDocument/2006/relationships/image" Target="../media/image313.jpg"/><Relationship Id="rId4" Type="http://schemas.openxmlformats.org/officeDocument/2006/relationships/image" Target="../media/image31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2.jpg"/><Relationship Id="rId4" Type="http://schemas.openxmlformats.org/officeDocument/2006/relationships/image" Target="../media/image32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8.jpeg"/><Relationship Id="rId5" Type="http://schemas.openxmlformats.org/officeDocument/2006/relationships/image" Target="../media/image327.jpeg"/><Relationship Id="rId4" Type="http://schemas.openxmlformats.org/officeDocument/2006/relationships/image" Target="../media/image32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2.pn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6.jpeg"/><Relationship Id="rId5" Type="http://schemas.openxmlformats.org/officeDocument/2006/relationships/image" Target="../media/image295.jpeg"/><Relationship Id="rId4" Type="http://schemas.openxmlformats.org/officeDocument/2006/relationships/image" Target="../media/image3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2564" y="849093"/>
            <a:ext cx="94390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ctr"/>
            <a:r>
              <a:rPr lang="ru-RU" sz="4400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ОТЧЕТ О РАБОТЕ</a:t>
            </a:r>
          </a:p>
          <a:p>
            <a:pPr algn="ctr"/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Республиканского государственного предприятия </a:t>
            </a:r>
            <a:endParaRPr lang="ru-RU" sz="20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на праве хозяйственного ведения </a:t>
            </a:r>
          </a:p>
          <a:p>
            <a:pPr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«Карагандинский государственный медицинский университет</a:t>
            </a: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за 2017 год</a:t>
            </a:r>
          </a:p>
          <a:p>
            <a:pPr algn="ctr"/>
            <a:endParaRPr lang="ru-RU" sz="20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r>
              <a:rPr lang="kk-KZ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Ректор КГМУ – Досмагамбетова </a:t>
            </a:r>
            <a:endParaRPr lang="en-US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r>
              <a:rPr lang="kk-KZ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Раушан Султановна</a:t>
            </a: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r"/>
            <a:endParaRPr lang="kk-KZ" sz="1600" b="1" dirty="0">
              <a:solidFill>
                <a:srgbClr val="1F497D">
                  <a:lumMod val="75000"/>
                </a:srgbClr>
              </a:solidFill>
              <a:latin typeface="Calibri"/>
              <a:cs typeface="+mn-cs"/>
            </a:endParaRPr>
          </a:p>
          <a:p>
            <a:pPr algn="ctr"/>
            <a:r>
              <a:rPr lang="kk-KZ" sz="1600" b="1" dirty="0">
                <a:solidFill>
                  <a:srgbClr val="1F497D">
                    <a:lumMod val="75000"/>
                  </a:srgbClr>
                </a:solidFill>
                <a:latin typeface="Calibri"/>
                <a:cs typeface="+mn-cs"/>
              </a:rPr>
              <a:t>Караганда, 2017 г.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Министерство здравоохранения Республики Казахстан</a:t>
            </a:r>
            <a:endParaRPr lang="ru-RU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6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8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301806" y="2272738"/>
            <a:ext cx="2028225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587" y="2649106"/>
            <a:ext cx="1558825" cy="707886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7</a:t>
            </a:r>
            <a:r>
              <a:rPr lang="ru-RU" sz="12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учебных корпусов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29</a:t>
            </a:r>
            <a:r>
              <a:rPr lang="en-US" sz="1200" b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228,6 </a:t>
            </a:r>
            <a:r>
              <a:rPr lang="ru-RU" sz="1200" b="1">
                <a:solidFill>
                  <a:prstClr val="black"/>
                </a:solidFill>
                <a:cs typeface="Arial" panose="020B0604020202020204" pitchFamily="34" charset="0"/>
              </a:rPr>
              <a:t>м² </a:t>
            </a:r>
            <a:endParaRPr lang="ru-RU" sz="12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ru-RU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3890341" y="-27384"/>
            <a:ext cx="26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+mn-cs"/>
              </a:rPr>
              <a:t>Инфраструктура КГМУ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25086" y="4568396"/>
            <a:ext cx="1565492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+mn-lt"/>
                <a:cs typeface="+mn-cs"/>
              </a:rPr>
              <a:t>Центр практических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+mn-lt"/>
                <a:cs typeface="+mn-cs"/>
              </a:rPr>
              <a:t>навыков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+mn-lt"/>
                <a:cs typeface="+mn-cs"/>
              </a:rPr>
              <a:t>1 023 </a:t>
            </a:r>
            <a:r>
              <a:rPr lang="ru-RU" sz="1200" b="1" dirty="0">
                <a:solidFill>
                  <a:prstClr val="black"/>
                </a:solidFill>
                <a:cs typeface="Arial" panose="020B0604020202020204" pitchFamily="34" charset="0"/>
              </a:rPr>
              <a:t>м²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50" y="3204834"/>
            <a:ext cx="2179586" cy="13427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66210" y="2741014"/>
            <a:ext cx="1263546" cy="338554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+mn-cs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+mn-lt"/>
                <a:cs typeface="+mn-cs"/>
              </a:rPr>
              <a:t> зоны отдыха</a:t>
            </a:r>
            <a:endParaRPr lang="ru-RU" sz="12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4" name="Picture 2" descr="C:\Users\Munassipova\AppData\Local\Microsoft\Windows\Temporary Internet Files\Content.Outlook\13DY54ER\Рисунок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66" y="1208450"/>
            <a:ext cx="2465213" cy="14793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264125" y="2634900"/>
            <a:ext cx="1556580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+mn-lt"/>
                <a:cs typeface="+mn-cs"/>
              </a:rPr>
              <a:t>Медицинский центр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+mn-lt"/>
                <a:cs typeface="+mn-cs"/>
              </a:rPr>
              <a:t>Стоматологическая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+mn-lt"/>
                <a:cs typeface="+mn-cs"/>
              </a:rPr>
              <a:t> клиника</a:t>
            </a:r>
            <a:endParaRPr lang="en-US" sz="12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1030" name="Picture 6" descr="http://www.kgmu.kz/images/w1000/media/upload/f623e75af30e62bbd73d6df5b50bb7b5/f71fc14c4dbf32f420b8f87dc11ac3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5" y="1209269"/>
            <a:ext cx="2293689" cy="15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699" y="14860"/>
            <a:ext cx="9906001" cy="838884"/>
            <a:chOff x="-1" y="7830"/>
            <a:chExt cx="9906001" cy="83888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Инфраструктура</a:t>
              </a:r>
              <a:endParaRPr lang="ru-RU" b="1" dirty="0"/>
            </a:p>
          </p:txBody>
        </p:sp>
        <p:pic>
          <p:nvPicPr>
            <p:cNvPr id="36" name="Рисунок 35" descr="Логотип.jpg"/>
            <p:cNvPicPr>
              <a:picLocks noChangeAspect="1"/>
            </p:cNvPicPr>
            <p:nvPr/>
          </p:nvPicPr>
          <p:blipFill>
            <a:blip r:embed="rId6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" y="1208450"/>
            <a:ext cx="2281790" cy="152294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5552" y="3204834"/>
            <a:ext cx="2502537" cy="2033640"/>
            <a:chOff x="2563087" y="968918"/>
            <a:chExt cx="2502537" cy="2033640"/>
          </a:xfrm>
        </p:grpSpPr>
        <p:sp>
          <p:nvSpPr>
            <p:cNvPr id="28" name="TextBox 4"/>
            <p:cNvSpPr txBox="1"/>
            <p:nvPr/>
          </p:nvSpPr>
          <p:spPr>
            <a:xfrm>
              <a:off x="2563087" y="2356227"/>
              <a:ext cx="2502537" cy="646331"/>
            </a:xfrm>
            <a:prstGeom prst="rect">
              <a:avLst/>
            </a:prstGeom>
            <a:noFill/>
            <a:scene3d>
              <a:camera prst="perspectiveAbove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Библиотека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1 </a:t>
              </a:r>
              <a:r>
                <a:rPr lang="ru-RU" sz="1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394 </a:t>
              </a:r>
              <a:r>
                <a:rPr lang="ru-RU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м²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lang="en-US" sz="12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3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679" y="968918"/>
              <a:ext cx="2011926" cy="1342742"/>
            </a:xfrm>
            <a:prstGeom prst="rect">
              <a:avLst/>
            </a:prstGeom>
          </p:spPr>
        </p:pic>
      </p:grpSp>
      <p:grpSp>
        <p:nvGrpSpPr>
          <p:cNvPr id="5" name="Группа 13"/>
          <p:cNvGrpSpPr/>
          <p:nvPr/>
        </p:nvGrpSpPr>
        <p:grpSpPr>
          <a:xfrm>
            <a:off x="2436763" y="1196752"/>
            <a:ext cx="2270154" cy="2076038"/>
            <a:chOff x="5081246" y="961795"/>
            <a:chExt cx="2270154" cy="2076038"/>
          </a:xfrm>
        </p:grpSpPr>
        <p:pic>
          <p:nvPicPr>
            <p:cNvPr id="15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246" y="961795"/>
              <a:ext cx="2270154" cy="1513436"/>
            </a:xfrm>
            <a:prstGeom prst="rect">
              <a:avLst/>
            </a:prstGeom>
          </p:spPr>
        </p:pic>
        <p:sp>
          <p:nvSpPr>
            <p:cNvPr id="33" name="TextBox 17"/>
            <p:cNvSpPr txBox="1"/>
            <p:nvPr/>
          </p:nvSpPr>
          <p:spPr>
            <a:xfrm>
              <a:off x="5445396" y="2329947"/>
              <a:ext cx="1548185" cy="707886"/>
            </a:xfrm>
            <a:prstGeom prst="rect">
              <a:avLst/>
            </a:prstGeom>
            <a:noFill/>
            <a:scene3d>
              <a:camera prst="perspectiveAbove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6</a:t>
              </a:r>
              <a:r>
                <a:rPr lang="ru-RU" sz="1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 общежитий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на 2 374 койко-мест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30 162,9 м² 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95715" y="4592143"/>
            <a:ext cx="2075804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+mn-lt"/>
                <a:cs typeface="+mn-cs"/>
              </a:rPr>
              <a:t>Лаборатория коллективного пользования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+mn-lt"/>
                <a:cs typeface="+mn-cs"/>
              </a:rPr>
              <a:t>928,1</a:t>
            </a:r>
            <a:r>
              <a:rPr lang="ru-RU" sz="1200" b="1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ru-RU" sz="1200" b="1">
                <a:solidFill>
                  <a:prstClr val="black"/>
                </a:solidFill>
                <a:cs typeface="Arial" panose="020B0604020202020204" pitchFamily="34" charset="0"/>
              </a:rPr>
              <a:t>м² </a:t>
            </a:r>
            <a:endParaRPr lang="ru-RU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64" y="3204834"/>
            <a:ext cx="1919160" cy="1260119"/>
          </a:xfrm>
          <a:prstGeom prst="rect">
            <a:avLst/>
          </a:prstGeom>
        </p:spPr>
      </p:pic>
      <p:grpSp>
        <p:nvGrpSpPr>
          <p:cNvPr id="9" name="Группа 21"/>
          <p:cNvGrpSpPr/>
          <p:nvPr/>
        </p:nvGrpSpPr>
        <p:grpSpPr>
          <a:xfrm>
            <a:off x="7606170" y="3204834"/>
            <a:ext cx="1983626" cy="1725863"/>
            <a:chOff x="2795359" y="3350602"/>
            <a:chExt cx="1983626" cy="1725863"/>
          </a:xfrm>
        </p:grpSpPr>
        <p:sp>
          <p:nvSpPr>
            <p:cNvPr id="25" name="TextBox 22"/>
            <p:cNvSpPr txBox="1"/>
            <p:nvPr/>
          </p:nvSpPr>
          <p:spPr>
            <a:xfrm>
              <a:off x="2795359" y="4737911"/>
              <a:ext cx="1983626" cy="338554"/>
            </a:xfrm>
            <a:prstGeom prst="rect">
              <a:avLst/>
            </a:prstGeom>
            <a:noFill/>
            <a:scene3d>
              <a:camera prst="perspectiveAbove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13 </a:t>
              </a: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учебных лабораторий</a:t>
              </a:r>
              <a:endParaRPr lang="ru-RU" sz="1200" b="1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pic>
          <p:nvPicPr>
            <p:cNvPr id="17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503" y="3350602"/>
              <a:ext cx="1781387" cy="1260119"/>
            </a:xfrm>
            <a:prstGeom prst="rect">
              <a:avLst/>
            </a:prstGeom>
          </p:spPr>
        </p:pic>
      </p:grpSp>
      <p:grpSp>
        <p:nvGrpSpPr>
          <p:cNvPr id="18" name="Группа 45"/>
          <p:cNvGrpSpPr/>
          <p:nvPr/>
        </p:nvGrpSpPr>
        <p:grpSpPr>
          <a:xfrm>
            <a:off x="4892993" y="5225961"/>
            <a:ext cx="2004223" cy="1740142"/>
            <a:chOff x="9337332" y="1430362"/>
            <a:chExt cx="2004223" cy="1740142"/>
          </a:xfrm>
        </p:grpSpPr>
        <p:pic>
          <p:nvPicPr>
            <p:cNvPr id="1026" name="Picture 2" descr="C:\Users\Munassipova\Desktop\столовая\DSC_0004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332" y="1430362"/>
              <a:ext cx="2004223" cy="130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46"/>
            <p:cNvSpPr txBox="1"/>
            <p:nvPr/>
          </p:nvSpPr>
          <p:spPr>
            <a:xfrm>
              <a:off x="9919192" y="2585729"/>
              <a:ext cx="951799" cy="584775"/>
            </a:xfrm>
            <a:prstGeom prst="rect">
              <a:avLst/>
            </a:prstGeom>
            <a:noFill/>
            <a:scene3d>
              <a:camera prst="perspectiveAbove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2</a:t>
              </a: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 столовые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8</a:t>
              </a: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 буфетов</a:t>
              </a:r>
              <a:endParaRPr lang="ru-RU" sz="1200" b="1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0" name="Группа 51"/>
          <p:cNvGrpSpPr/>
          <p:nvPr/>
        </p:nvGrpSpPr>
        <p:grpSpPr>
          <a:xfrm>
            <a:off x="2252454" y="5227333"/>
            <a:ext cx="2168674" cy="1704594"/>
            <a:chOff x="2908732" y="5329759"/>
            <a:chExt cx="2168674" cy="1704594"/>
          </a:xfrm>
        </p:grpSpPr>
        <p:sp>
          <p:nvSpPr>
            <p:cNvPr id="27" name="TextBox 52"/>
            <p:cNvSpPr txBox="1"/>
            <p:nvPr/>
          </p:nvSpPr>
          <p:spPr>
            <a:xfrm>
              <a:off x="3153368" y="6572688"/>
              <a:ext cx="1599156" cy="461665"/>
            </a:xfrm>
            <a:prstGeom prst="rect">
              <a:avLst/>
            </a:prstGeom>
            <a:noFill/>
            <a:scene3d>
              <a:camera prst="perspectiveAbove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Центр обслуживания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dirty="0" smtClean="0">
                  <a:solidFill>
                    <a:prstClr val="black"/>
                  </a:solidFill>
                  <a:latin typeface="+mn-lt"/>
                  <a:cs typeface="+mn-cs"/>
                </a:rPr>
                <a:t> обучающихся</a:t>
              </a:r>
              <a:endParaRPr lang="ru-RU" sz="1200" b="1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pic>
          <p:nvPicPr>
            <p:cNvPr id="1027" name="Picture 3" descr="C:\Users\Munassipova\Desktop\ЦОО\DSC_0113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732" y="5329759"/>
              <a:ext cx="2168674" cy="1306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Image result for location square ico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1" y="2932008"/>
            <a:ext cx="208843" cy="2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location square ico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44" y="4990070"/>
            <a:ext cx="208843" cy="2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location square ico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89" y="2932008"/>
            <a:ext cx="208843" cy="2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location square icon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67" y="5015835"/>
            <a:ext cx="183078" cy="1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location square ico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4804333"/>
            <a:ext cx="208843" cy="2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6"/>
          <p:cNvSpPr txBox="1"/>
          <p:nvPr/>
        </p:nvSpPr>
        <p:spPr>
          <a:xfrm>
            <a:off x="3701426" y="735087"/>
            <a:ext cx="283575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Активы </a:t>
            </a:r>
            <a:r>
              <a:rPr lang="ru-RU" sz="1200" b="1" dirty="0" smtClean="0">
                <a:solidFill>
                  <a:schemeClr val="bg1"/>
                </a:solidFill>
                <a:latin typeface="+mn-lt"/>
                <a:cs typeface="+mn-cs"/>
              </a:rPr>
              <a:t>КГМУ: </a:t>
            </a:r>
            <a:endParaRPr lang="ru-RU" sz="1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12 483 653,8 тыс. </a:t>
            </a:r>
            <a:r>
              <a:rPr lang="ru-RU" sz="1200" b="1" dirty="0" smtClean="0">
                <a:solidFill>
                  <a:schemeClr val="bg1"/>
                </a:solidFill>
                <a:latin typeface="+mn-lt"/>
                <a:cs typeface="+mn-cs"/>
              </a:rPr>
              <a:t>тенге</a:t>
            </a:r>
            <a:endParaRPr lang="ru-RU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210394" y="107340"/>
            <a:ext cx="211820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Вокальный кружок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2479" y="1328570"/>
            <a:ext cx="49970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вокального кружка неоднократно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становились победителями различных конкурсов: </a:t>
            </a:r>
          </a:p>
          <a:p>
            <a:pPr marL="285750" indent="-285750" algn="just">
              <a:buFontTx/>
              <a:buChar char="-"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Премия имени Т.Ш. Шарманова в номинации «Творчество»; </a:t>
            </a:r>
          </a:p>
          <a:p>
            <a:pPr marL="285750" indent="-285750" algn="just">
              <a:buFontTx/>
              <a:buChar char="-"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Гран-при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  I место  в номинации «Вокал» Республиканского проекта «Живой звук»;</a:t>
            </a:r>
          </a:p>
          <a:p>
            <a:pPr marL="285750" indent="-285750" algn="just">
              <a:buFontTx/>
              <a:buChar char="-"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Лауреаты конкурса на лучшее исполнение патриотических песен «Мәңгілік ел – мұратым!» форума республиканского патриотического фестиваля студенческой молодежи «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Мен жастарға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сенемін!»; </a:t>
            </a:r>
          </a:p>
          <a:p>
            <a:pPr marL="285750" indent="-285750" algn="just">
              <a:buFontTx/>
              <a:buChar char="-"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Гран-при IV Республиканского патриотического студенческого фестиваля «Мен жастарға сенемін!». </a:t>
            </a:r>
          </a:p>
        </p:txBody>
      </p:sp>
      <p:pic>
        <p:nvPicPr>
          <p:cNvPr id="7170" name="Picture 2" descr="C:\Users\Urmashov\Desktop\box for disk_singer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33" y="3284984"/>
            <a:ext cx="2998906" cy="270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4953000" y="6135688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2017 ГОДУ ВЫШЕЛ СБОРНИК ПЕСЕН УЧАСТНИКОВ ВОКАЛЬНОГО КРУЖКА «ЖАС ТОЛҚЫН»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171" name="Picture 3" descr="F:\отчет 2017 ноябрь\Достижения творческих коллективов и студентов  КГМУ\Тулеев Айдар Респ.патриот.фестиваль-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33" y="980728"/>
            <a:ext cx="2998906" cy="2192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C:\Users\Urmashov\Desktop\6dbaaf8494afb15154ed9343dd1603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8" y="4413083"/>
            <a:ext cx="3486509" cy="214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607509" y="960984"/>
            <a:ext cx="4539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ТУЛЕЕВ АЙДАР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(6-005 ОМ)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210394" y="107340"/>
            <a:ext cx="211820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Вокальный кружок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2481" y="1110224"/>
            <a:ext cx="4997017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преддверии Дня Независимости РК и Дня благодарности, в концертном зале «Шалқыма» солисты вокального кружка и домбрового оркестра совместно с оркестром им. Таттимбета организовали благотворительные концерты. </a:t>
            </a:r>
          </a:p>
          <a:p>
            <a:pPr algn="just"/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рамках Плана «25 зв</a:t>
            </a:r>
            <a:r>
              <a:rPr lang="ru-RU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ёздных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дней» к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 Дню Первого Президента РК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участниками кружка совместно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 областным русским драматическим театром им. Станиславского был организован праздничный концерт.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77" y="1173246"/>
            <a:ext cx="4014634" cy="2471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877" y="4005065"/>
            <a:ext cx="4014635" cy="2409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2" y="3429001"/>
            <a:ext cx="4014634" cy="2471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570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599329" y="107340"/>
            <a:ext cx="334033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Кружок театрального искусства</a:t>
            </a:r>
          </a:p>
        </p:txBody>
      </p:sp>
      <p:pic>
        <p:nvPicPr>
          <p:cNvPr id="6146" name="Picture 2" descr="C:\Users\Urmashov\Desktop\Работа\Мерпориятия\Посвящение 2017\Посвящение 11  10  2017\DSC_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308758"/>
            <a:ext cx="3562072" cy="219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4406939" y="1398255"/>
            <a:ext cx="51485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кружка регулярно проводят в детских больницах города благотворительные акции в рамках проекта «Больничные клоуны», организовывают концертные программы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для воспитанников Областного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детского дома для детей с ограниченными возможностями в развитии.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Ежегодно на сцене актового зала КГМУ проходят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театральные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постановки разных жанров. С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успехом прошли постановки по пьесам Л.Филатова «Л</a:t>
            </a:r>
            <a:r>
              <a:rPr lang="ru-RU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юбовь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 трём апельсинам»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«Про Федота-стрельца, удалого молодца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».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4" descr="C:\Users\Urmashov\Desktop\3de3f993d33d99d2fc26ae635b65ee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0" y="4149081"/>
            <a:ext cx="3606028" cy="219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" name="Picture 3" descr="C:\Users\Mashrapova\Desktop\203\ФОТО кружки\IMG_4444444444444444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91" y="3717032"/>
            <a:ext cx="44464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7" name="Прямоугольник 16"/>
          <p:cNvSpPr/>
          <p:nvPr/>
        </p:nvSpPr>
        <p:spPr>
          <a:xfrm>
            <a:off x="4328931" y="1032992"/>
            <a:ext cx="5226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ЖҰМАДІЛОВА ЖІБЕК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(6-022 ОМ)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231745" y="107340"/>
            <a:ext cx="207550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Шоу-балет «Этюд»</a:t>
            </a:r>
          </a:p>
        </p:txBody>
      </p:sp>
      <p:pic>
        <p:nvPicPr>
          <p:cNvPr id="8194" name="Picture 2" descr="C:\Users\Urmashov\Desktop\1 (48 of 1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3933057"/>
            <a:ext cx="4134460" cy="252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C:\Users\Urmashov\Desktop\1 (66 of 1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98" y="3861049"/>
            <a:ext cx="419975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" name="Picture 2" descr="C:\Users\Mashrapova\Desktop\Документы с D\Мистер и Мисс-2017\1 (120 of 29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89" y="1124745"/>
            <a:ext cx="4145508" cy="237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390754" y="1900570"/>
            <a:ext cx="4365962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Шоу-балет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«Этюд»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является одним из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первых творческих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кружков КГМУ. В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репертуаре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коллектива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испанские, греческие, арабские танцы.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Коллектив принимает участие в городских, областных и республиканских фестивалях и конкурсах.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463" y="1290247"/>
            <a:ext cx="4953000" cy="33855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ЛУКИНА АЛЕКСАНДРА (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7-097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149704" y="107340"/>
            <a:ext cx="223958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Домбровый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 оркестр</a:t>
            </a:r>
          </a:p>
        </p:txBody>
      </p:sp>
      <p:pic>
        <p:nvPicPr>
          <p:cNvPr id="9" name="Picture 8" descr="http://www.kgmu.kz/images/w620-ccc-si/media/upload/c4ca4238a0b923820dcc509a6f75849b/02011a1035ecf4abe782f93646e0e8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99" y="4014356"/>
            <a:ext cx="4129998" cy="265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5265035" y="1582921"/>
            <a:ext cx="4129999" cy="184665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Неизменный участник всех массовых дел университета – студенческий оркестр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домбристов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репертуаре представлены известнейшие произведения казахских классиков –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Сарыарқа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Сарыжайлау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Адай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kk-KZ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Ә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л-</a:t>
            </a:r>
            <a:r>
              <a:rPr lang="ru-RU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қисса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Балбырауын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и др.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Ежегодно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участники коллектива принимают участие в концертах оркестра им.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Таттимбета</a:t>
            </a:r>
            <a:r>
              <a:rPr lang="ru-RU" sz="1600" dirty="0">
                <a:latin typeface="+mn-lt"/>
              </a:rPr>
              <a:t>.</a:t>
            </a:r>
          </a:p>
        </p:txBody>
      </p:sp>
      <p:pic>
        <p:nvPicPr>
          <p:cNvPr id="9219" name="Picture 3" descr="C:\Users\Urmashov\Desktop\Домб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8" y="1268760"/>
            <a:ext cx="4079488" cy="2510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0" name="Picture 4" descr="C:\Users\Urmashov\Desktop\Домбра7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1" y="4014356"/>
            <a:ext cx="4033456" cy="265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Прямоугольник 13"/>
          <p:cNvSpPr/>
          <p:nvPr/>
        </p:nvSpPr>
        <p:spPr>
          <a:xfrm>
            <a:off x="4874991" y="1177008"/>
            <a:ext cx="4953000" cy="30777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ЖАБАГЕНОВ ДИАС (6-018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870332" y="107340"/>
            <a:ext cx="279833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Театр танца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Golden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step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pic>
        <p:nvPicPr>
          <p:cNvPr id="8" name="Рисунок 7" descr="http://www.kgmu.kz/media/upload/c4ca4238a0b923820dcc509a6f75849b/d19bd1501a60d55af1a6bb2f0d6aaae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7" y="1988840"/>
            <a:ext cx="382242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74558" y="1250176"/>
            <a:ext cx="8424938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Театр танца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Golden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Step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-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это европейская и латиноамериканская программа танцев. Солисты коллектива принимают участие в республиканских и международных соревнованиях.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9762" r="30678"/>
          <a:stretch/>
        </p:blipFill>
        <p:spPr>
          <a:xfrm>
            <a:off x="974558" y="2007048"/>
            <a:ext cx="2952012" cy="459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2" descr="C:\Users\Mashrapova\Desktop\Документы с D\концер 7 мая День Победы - 2017\1 (46 of 12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7" y="4429346"/>
            <a:ext cx="3822425" cy="2168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7" name="Прямоугольник 16"/>
          <p:cNvSpPr/>
          <p:nvPr/>
        </p:nvSpPr>
        <p:spPr>
          <a:xfrm>
            <a:off x="2652295" y="908721"/>
            <a:ext cx="4953000" cy="30777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ФОМЕНКО ЮРИЙ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975718" y="107340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Кружок «Конферансье»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09017" y="1829142"/>
            <a:ext cx="4212468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кружке «Конферансье» опытные ведущие преподают студентам основы сценического конферанса, навыки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которого,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кружка успешно применяют выступая в роли ведущих творческих, научных и спортивных мероприятий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университета.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Mashrapova\Desktop\Документы с D\концерт 80 лети области\IMG_3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2" y="1124745"/>
            <a:ext cx="3900433" cy="249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" name="Picture 2" descr="C:\Users\Mashrapova\Desktop\Ознаком.презентация-2017\DSC_7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03" y="3920656"/>
            <a:ext cx="4002379" cy="246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" name="Picture 2" descr="C:\Users\Mashrapova\Desktop\203\ФОТО кружки\Конферансье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2" y="3939068"/>
            <a:ext cx="3900433" cy="244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4718974" y="1290247"/>
            <a:ext cx="4953000" cy="56015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СКЕНДИРОВА АЗИМА </a:t>
            </a:r>
          </a:p>
          <a:p>
            <a:pPr algn="ctr">
              <a:spcBef>
                <a:spcPct val="20000"/>
              </a:spcBef>
            </a:pP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(6-004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992632" y="107340"/>
            <a:ext cx="55374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Хор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8500" y="1552724"/>
            <a:ext cx="4231177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его состав входят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студенты,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желающие продолжить музыкальное образование и те, кто хотел бы научиться вокальному пению. Репертуар хора разнообразный. Он включает в себя народные, классические, военные и  современные произведения.</a:t>
            </a:r>
            <a:endParaRPr lang="ru-RU" sz="1600" dirty="0">
              <a:latin typeface="+mn-lt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7" y="3717033"/>
            <a:ext cx="3997151" cy="2459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C:\Users\Urmashov\Desktop\1 (36 of 1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13" y="3717032"/>
            <a:ext cx="382975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12" y="1047406"/>
            <a:ext cx="3829756" cy="2309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39554" y="1052736"/>
            <a:ext cx="5304589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ПОВЕРНИКОВА ТАТЬЯНА</a:t>
            </a:r>
            <a:endParaRPr lang="kk-KZ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195518" y="107340"/>
            <a:ext cx="414799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Группа современного танца «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Yes Team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pic>
        <p:nvPicPr>
          <p:cNvPr id="5122" name="Picture 2" descr="C:\Users\Urmashov\Desktop\Работа\Мерпориятия\Посвящение 2017\Посвящение 11  10  2017\DSC_0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54" y="1124745"/>
            <a:ext cx="4209507" cy="2746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123" name="Picture 3" descr="C:\Users\Urmashov\Desktop\379a57d202438cc89700b406d1aef1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9" y="3429000"/>
            <a:ext cx="4466287" cy="2748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6249053" y="4581129"/>
            <a:ext cx="3120347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Yes Team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- современная хореография. </a:t>
            </a:r>
            <a:endParaRPr lang="ru-RU" sz="16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Работа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направленна на постановку и отработку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шоу-выступлений 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07" y="1612538"/>
            <a:ext cx="4232993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кружка участвовали на отборочных турах в Чехию, в региональных и областных конкурсах, в концертах внутри университета,  и конечно же в постановке и участии в флэш мобах, посвященных различным  праздникам университета и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области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2035" y="1177007"/>
            <a:ext cx="4953000" cy="33855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КНАУС АНТОН</a:t>
            </a:r>
            <a:endParaRPr lang="kk-KZ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353163" y="107340"/>
            <a:ext cx="383271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Кружок изобразительного искусства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4823" r="2156" b="4172"/>
          <a:stretch/>
        </p:blipFill>
        <p:spPr>
          <a:xfrm>
            <a:off x="594197" y="4005064"/>
            <a:ext cx="381274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r="11038"/>
          <a:stretch/>
        </p:blipFill>
        <p:spPr>
          <a:xfrm>
            <a:off x="559693" y="1217406"/>
            <a:ext cx="3847246" cy="2427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4936875" y="1772817"/>
            <a:ext cx="4150585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Основной задачей кружка является раскрытие творческого потенциала студентов через приобщение к изобразительному искусству. Участники кружка организовали первую выставку студенческих работ в областном музее изобразительного искусства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Mashrapova\Desktop\Документы с D\Фото ИЗО выставка обл.музей 16.11.2016г\IMG_3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8" y="3992379"/>
            <a:ext cx="3900433" cy="224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Прямоугольник 13"/>
          <p:cNvSpPr/>
          <p:nvPr/>
        </p:nvSpPr>
        <p:spPr>
          <a:xfrm>
            <a:off x="4535666" y="1218238"/>
            <a:ext cx="4953000" cy="33855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КЫДЫРБАЕВА ЛЕЙЛА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(2-028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урет 1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5434"/>
            <a:ext cx="9942512" cy="517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22698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3890341" y="-27384"/>
            <a:ext cx="26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+mn-cs"/>
              </a:rPr>
              <a:t>Инфраструктура КГМУ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699" y="14860"/>
            <a:ext cx="9906001" cy="838884"/>
            <a:chOff x="-1" y="7830"/>
            <a:chExt cx="9906001" cy="83888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Библиотека</a:t>
              </a:r>
              <a:endParaRPr lang="ru-RU" b="1" dirty="0"/>
            </a:p>
          </p:txBody>
        </p:sp>
        <p:pic>
          <p:nvPicPr>
            <p:cNvPr id="36" name="Рисунок 35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0" name="Сурет 7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45" y="1988840"/>
            <a:ext cx="10020497" cy="499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C:\Users\Muratova\Desktop\_DSC1964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3"/>
          <a:stretch/>
        </p:blipFill>
        <p:spPr bwMode="auto">
          <a:xfrm>
            <a:off x="55024" y="2438198"/>
            <a:ext cx="5597096" cy="283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dubentsova\Desktop\Безымянный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77886"/>
            <a:ext cx="4144930" cy="455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0"/>
          <p:cNvSpPr txBox="1"/>
          <p:nvPr/>
        </p:nvSpPr>
        <p:spPr>
          <a:xfrm>
            <a:off x="387092" y="5330860"/>
            <a:ext cx="2493937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Библиотечный фонд:</a:t>
            </a:r>
          </a:p>
          <a:p>
            <a:r>
              <a:rPr lang="ru-RU" b="1" dirty="0">
                <a:solidFill>
                  <a:prstClr val="white"/>
                </a:solidFill>
              </a:rPr>
              <a:t>600 538 экз.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pic>
        <p:nvPicPr>
          <p:cNvPr id="23" name="Picture 2" descr="C:\Users\amoroy\AppData\Local\Microsoft\Windows\Temporary Internet Files\Content.Outlook\AOAQXNZT\DSC_0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36912"/>
            <a:ext cx="328002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049"/>
          <p:cNvSpPr/>
          <p:nvPr/>
        </p:nvSpPr>
        <p:spPr bwMode="gray">
          <a:xfrm>
            <a:off x="3213097" y="3908452"/>
            <a:ext cx="2796922" cy="27363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Электронные ресурсы и 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базы данных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•Cochrane </a:t>
            </a:r>
            <a:r>
              <a:rPr lang="en-US" sz="1400" b="1" dirty="0">
                <a:solidFill>
                  <a:prstClr val="black"/>
                </a:solidFill>
              </a:rPr>
              <a:t>Library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•Clinical Learning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•</a:t>
            </a:r>
            <a:r>
              <a:rPr lang="en-US" sz="1400" b="1" dirty="0">
                <a:solidFill>
                  <a:prstClr val="black"/>
                </a:solidFill>
              </a:rPr>
              <a:t>Thomson </a:t>
            </a:r>
            <a:r>
              <a:rPr lang="en-US" sz="1400" b="1" dirty="0" smtClean="0">
                <a:solidFill>
                  <a:prstClr val="black"/>
                </a:solidFill>
              </a:rPr>
              <a:t>Reuters</a:t>
            </a:r>
            <a:endParaRPr lang="ru-RU" sz="1400" b="1" dirty="0" smtClean="0">
              <a:solidFill>
                <a:prstClr val="black"/>
              </a:solidFill>
            </a:endParaRPr>
          </a:p>
          <a:p>
            <a:r>
              <a:rPr lang="en-US" sz="1400" b="1" dirty="0" smtClean="0">
                <a:solidFill>
                  <a:prstClr val="black"/>
                </a:solidFill>
              </a:rPr>
              <a:t>•Scopus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•</a:t>
            </a:r>
            <a:r>
              <a:rPr lang="en-US" sz="1400" b="1" dirty="0" err="1" smtClean="0">
                <a:solidFill>
                  <a:prstClr val="black"/>
                </a:solidFill>
              </a:rPr>
              <a:t>SpringerLink</a:t>
            </a:r>
            <a:endParaRPr lang="ru-RU" sz="1400" b="1" dirty="0" smtClean="0">
              <a:solidFill>
                <a:prstClr val="black"/>
              </a:solidFill>
            </a:endParaRPr>
          </a:p>
          <a:p>
            <a:r>
              <a:rPr lang="en-US" sz="1400" b="1" dirty="0" smtClean="0">
                <a:solidFill>
                  <a:prstClr val="black"/>
                </a:solidFill>
              </a:rPr>
              <a:t>•</a:t>
            </a:r>
            <a:r>
              <a:rPr lang="ru-RU" sz="1400" b="1" dirty="0" smtClean="0">
                <a:solidFill>
                  <a:prstClr val="black"/>
                </a:solidFill>
              </a:rPr>
              <a:t>ЭБС «Лань»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• </a:t>
            </a:r>
            <a:r>
              <a:rPr lang="ru-RU" sz="1400" b="1" dirty="0" smtClean="0">
                <a:solidFill>
                  <a:prstClr val="black"/>
                </a:solidFill>
              </a:rPr>
              <a:t>РМЭБ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• </a:t>
            </a:r>
            <a:r>
              <a:rPr lang="ru-RU" sz="1400" b="1" dirty="0" smtClean="0">
                <a:solidFill>
                  <a:prstClr val="black"/>
                </a:solidFill>
              </a:rPr>
              <a:t>Консультант студента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• </a:t>
            </a:r>
            <a:r>
              <a:rPr lang="ru-RU" sz="1400" b="1" dirty="0" smtClean="0">
                <a:solidFill>
                  <a:prstClr val="black"/>
                </a:solidFill>
              </a:rPr>
              <a:t>Консультант врача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•</a:t>
            </a:r>
            <a:r>
              <a:rPr lang="ru-RU" sz="1400" b="1" dirty="0" smtClean="0">
                <a:solidFill>
                  <a:prstClr val="black"/>
                </a:solidFill>
              </a:rPr>
              <a:t> Параграф</a:t>
            </a:r>
            <a:endParaRPr lang="ru-RU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200092" y="107340"/>
            <a:ext cx="624254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В здоровом теле – здоровый дух (</a:t>
            </a:r>
            <a:r>
              <a:rPr lang="en-US" b="1" dirty="0" err="1">
                <a:solidFill>
                  <a:schemeClr val="lt1"/>
                </a:solidFill>
                <a:latin typeface="+mn-lt"/>
                <a:cs typeface="+mn-cs"/>
              </a:rPr>
              <a:t>Mens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r>
              <a:rPr lang="en-US" b="1" dirty="0" err="1">
                <a:solidFill>
                  <a:schemeClr val="lt1"/>
                </a:solidFill>
                <a:latin typeface="+mn-lt"/>
                <a:cs typeface="+mn-cs"/>
              </a:rPr>
              <a:t>sana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 in </a:t>
            </a:r>
            <a:r>
              <a:rPr lang="en-US" b="1" dirty="0" err="1">
                <a:solidFill>
                  <a:schemeClr val="lt1"/>
                </a:solidFill>
                <a:latin typeface="+mn-lt"/>
                <a:cs typeface="+mn-cs"/>
              </a:rPr>
              <a:t>corpore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r>
              <a:rPr lang="en-US" b="1" dirty="0" err="1">
                <a:solidFill>
                  <a:schemeClr val="lt1"/>
                </a:solidFill>
                <a:latin typeface="+mn-lt"/>
                <a:cs typeface="+mn-cs"/>
              </a:rPr>
              <a:t>sano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8" name="Прямоугольник 2"/>
          <p:cNvSpPr/>
          <p:nvPr/>
        </p:nvSpPr>
        <p:spPr>
          <a:xfrm>
            <a:off x="327499" y="1686868"/>
            <a:ext cx="2957905" cy="246221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Волейбол (муж.)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Волейбол (жен.)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Баскетбол (муж.)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Баскетбол (жен.)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Футбол(студ.лига)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Футбол(высшая лига)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Футбол(секция д/начин.)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Легка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я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атлетика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Асық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ату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Қазақша күрес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Настольный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теннис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19"/>
          <p:cNvSpPr/>
          <p:nvPr/>
        </p:nvSpPr>
        <p:spPr>
          <a:xfrm>
            <a:off x="6616788" y="1686868"/>
            <a:ext cx="3172750" cy="246221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12.      Фитнес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13.      Шашки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14.      Шахматы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15.     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Тоғызқұмалақ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16.      Регби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17.      Шейпинг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18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 Лыжный спорт</a:t>
            </a:r>
          </a:p>
          <a:p>
            <a:pPr marL="342900" indent="-342900">
              <a:buAutoNum type="arabicPeriod" startAt="19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 Группа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здоровья (футбол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AutoNum type="arabicPeriod" startAt="19"/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 Группа здоровья (волейбол)</a:t>
            </a:r>
          </a:p>
          <a:p>
            <a:pPr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21.     Вольная борьба</a:t>
            </a:r>
          </a:p>
          <a:p>
            <a:pPr>
              <a:defRPr/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22.      Греко-римская борьба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88" y="1901505"/>
            <a:ext cx="3067243" cy="1887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88" y="4365105"/>
            <a:ext cx="3067942" cy="1887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82" y="4365105"/>
            <a:ext cx="3067945" cy="1887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4293096"/>
            <a:ext cx="3067944" cy="18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2300705" y="972018"/>
            <a:ext cx="5421052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СПОРТИВНЫЙ КЛУБ КГМУ</a:t>
            </a:r>
            <a:endParaRPr lang="kk-KZ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257565" y="107340"/>
            <a:ext cx="202388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Наши достижения</a:t>
            </a:r>
          </a:p>
        </p:txBody>
      </p:sp>
      <p:pic>
        <p:nvPicPr>
          <p:cNvPr id="3074" name="Picture 2" descr="C:\Users\Urmashov\Desktop\f559700b0081a02a714524abc656ca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" y="1005966"/>
            <a:ext cx="2614262" cy="210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5" name="Picture 3" descr="C:\Users\Urmashov\Desktop\dd7330012cb102eb46f48514503741c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9" y="3885941"/>
            <a:ext cx="2652295" cy="1824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7" name="Picture 5" descr="C:\Users\Urmashov\Desktop\9e8e9c6ba40766fd982a4d622e77a1c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83" y="1005966"/>
            <a:ext cx="2772091" cy="210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3626853" y="3140969"/>
            <a:ext cx="2928109" cy="60016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Победитель чемпионата мира </a:t>
            </a:r>
            <a:endParaRPr lang="ru-RU" sz="11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WRC-2017 </a:t>
            </a:r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XXXIV по пауэрлифтингу – </a:t>
            </a:r>
            <a:endParaRPr lang="ru-RU" sz="11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Осипов </a:t>
            </a:r>
            <a:r>
              <a:rPr lang="ru-RU" sz="11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Арлан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(г. Долгопрудный, РФ, 2017г.)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5034" y="5877273"/>
            <a:ext cx="2481769" cy="43088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Областная «Студенческая лига-2017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1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г.Караганда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2017г.)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2523" y="3140968"/>
            <a:ext cx="2652295" cy="60016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Призеры V Спартакиады РК среди </a:t>
            </a:r>
            <a:endParaRPr lang="ru-RU" sz="11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спортсменов </a:t>
            </a:r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 ограниченными </a:t>
            </a:r>
            <a:endParaRPr lang="ru-RU" sz="11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озможностями (г. Атырау, 2017г.)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078" name="Picture 6" descr="C:\Users\Urmashov\Desktop\ab0bc3877be5dea358fec96ea0fbac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25" y="1005966"/>
            <a:ext cx="2703110" cy="209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Прямоугольник 4"/>
          <p:cNvSpPr/>
          <p:nvPr/>
        </p:nvSpPr>
        <p:spPr>
          <a:xfrm>
            <a:off x="7089528" y="3212976"/>
            <a:ext cx="2170787" cy="2616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XIII чемпионат КГМУ по футболу</a:t>
            </a:r>
          </a:p>
        </p:txBody>
      </p:sp>
      <p:pic>
        <p:nvPicPr>
          <p:cNvPr id="3079" name="Picture 7" descr="C:\Users\Urmashov\Desktop\10f814e988f10f2b7fbb64719e0edf0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29" y="3885941"/>
            <a:ext cx="2763145" cy="1824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Прямоугольник 5"/>
          <p:cNvSpPr/>
          <p:nvPr/>
        </p:nvSpPr>
        <p:spPr>
          <a:xfrm>
            <a:off x="3741083" y="5805265"/>
            <a:ext cx="2772091" cy="60016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Призеры ежегодного городского легкоатлетического кросса 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Золотая 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осень» (</a:t>
            </a:r>
            <a:r>
              <a:rPr lang="ru-RU" sz="11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г.Караганда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2017г.)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080" name="Picture 8" descr="C:\Users\Urmashov\Desktop\631fdb1a966ac8ec88a9902f2b6a96b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77" y="3885941"/>
            <a:ext cx="1871935" cy="1824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8" name="Прямоугольник 7"/>
          <p:cNvSpPr/>
          <p:nvPr/>
        </p:nvSpPr>
        <p:spPr>
          <a:xfrm>
            <a:off x="6981226" y="5805265"/>
            <a:ext cx="2703110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Бронза I Республиканского шахматного турнира </a:t>
            </a:r>
            <a:r>
              <a:rPr lang="ru-RU" sz="1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среди вузов РК на кубок международного гроссмейстера Динары </a:t>
            </a:r>
            <a:r>
              <a:rPr lang="ru-RU" sz="11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Садуакасовой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ru-RU" sz="11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г.Астана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2017г.)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224808" y="-23395"/>
            <a:ext cx="403251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Республиканский социальный проект </a:t>
            </a:r>
          </a:p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«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TOM: KAZAKHSTAN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 в КГМУ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7" y="4005064"/>
            <a:ext cx="3627403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52" y="4005064"/>
            <a:ext cx="3506559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4874992" y="1340768"/>
            <a:ext cx="4368485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октябре-ноябре 2017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г.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КГМУ прошёл проект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«TOM: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Kazakhstan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где изобретатели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изготовили прототипы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для людей с ограниченными возможностями, что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послужило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решению их социально-бытовых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проблем.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Победителем проекта стала сборная команда студентов КГМУ и Алматы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27" y="1249352"/>
            <a:ext cx="3242682" cy="224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257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СВЯЗЬ С ОБЩЕСТВЕННОСТЬЮ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5362" name="Picture 2" descr="Картинки по запросу с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4279685"/>
            <a:ext cx="4662278" cy="24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Картинки по запросу с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Картинки по запросу см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784647" y="116632"/>
            <a:ext cx="6984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n-lt"/>
                <a:cs typeface="Arial" charset="0"/>
              </a:rPr>
              <a:t>Связь с общественностью, работа со СМИ</a:t>
            </a:r>
            <a:endParaRPr lang="ru-RU" b="1" dirty="0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497" y="962474"/>
            <a:ext cx="897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В 2017 году в СМИ было размещено 142 материала о деятельности и достижениях вуза</a:t>
            </a:r>
            <a:r>
              <a:rPr lang="ru-RU" sz="140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400" smtClean="0">
                <a:latin typeface="+mn-lt"/>
                <a:cs typeface="Times New Roman" panose="02020603050405020304" pitchFamily="18" charset="0"/>
              </a:rPr>
              <a:t>студентах,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профессорско-преподавательского состава </a:t>
            </a:r>
            <a:r>
              <a:rPr lang="ru-RU" sz="1400">
                <a:latin typeface="+mn-lt"/>
                <a:cs typeface="Times New Roman" panose="02020603050405020304" pitchFamily="18" charset="0"/>
              </a:rPr>
              <a:t>и сотрудников университета. 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Из 142 материалов: в электронных СМИ – 103, в печатных СМИ – 39; в республиканских СМИ – 57, в региональных СМИ – 85. </a:t>
            </a:r>
          </a:p>
          <a:p>
            <a:endParaRPr lang="ru-RU" sz="1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zarova\Desktop\2017\Ноябрь\Отчет\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" y="4365104"/>
            <a:ext cx="208951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zarova\Desktop\7 канал\_DSC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53" y="2132856"/>
            <a:ext cx="258401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zarova\Desktop\2017\Ноябрь\Отчет\DSC_0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09" y="2111483"/>
            <a:ext cx="25740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0532" y="3933057"/>
            <a:ext cx="819091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Наши информационные партнеры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azarova\Desktop\2017\Ноябрь\Отчет\iEzS8T17H4fA6X558bkD7O2Cxf9CW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71" y="4385558"/>
            <a:ext cx="2067440" cy="10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zarova\Desktop\2017\Ноябрь\Отчет\logo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62" y="4311538"/>
            <a:ext cx="1805486" cy="5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zarova\Desktop\2017\Ноябрь\Отчет\logo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6" y="4368646"/>
            <a:ext cx="1834480" cy="3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zarova\Desktop\2017\Ноябрь\Отчет\logo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48" y="4748698"/>
            <a:ext cx="4932421" cy="4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zarova\Desktop\2017\Ноябрь\Отчет\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5" y="5737242"/>
            <a:ext cx="1457909" cy="71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zarova\Desktop\2017\Ноябрь\Отчет\Без названия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333" y="5580928"/>
            <a:ext cx="1179135" cy="10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zarova\Desktop\2017\Ноябрь\Отчет\saryarq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09" y="5833070"/>
            <a:ext cx="2796381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zarova\Desktop\2017\Ноябрь\Отчет\logo (3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62" y="5213574"/>
            <a:ext cx="331232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zarova\Desktop\2017\Ноябрь\Отчет\logo (6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6" y="5794970"/>
            <a:ext cx="243522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4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Dubentsova\Desktop\large-preview-bigstock_modern_keyboard_with_colored_s_68403502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788099"/>
            <a:ext cx="9106498" cy="61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2028367" y="116632"/>
            <a:ext cx="6447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n-lt"/>
                <a:cs typeface="Arial" charset="0"/>
              </a:rPr>
              <a:t>КГМУ в социальных сетях</a:t>
            </a:r>
            <a:endParaRPr lang="ru-RU" b="1" dirty="0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pic>
        <p:nvPicPr>
          <p:cNvPr id="1026" name="Picture 2" descr="C:\Users\Dubentsova\Desktop\Одноклассники_икон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7" y="6102632"/>
            <a:ext cx="407749" cy="4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ubentsova\Desktop\instagr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2154384"/>
            <a:ext cx="444508" cy="44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ubentsova\Desktop\w256h2561371236205MezhdunarodnylogotipVK2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4" y="2770205"/>
            <a:ext cx="504358" cy="5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ubentsova\Desktop\Apps-Facebook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6" y="4797152"/>
            <a:ext cx="482766" cy="4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ubentsova\Desktop\WpMen-Дизайн-Twit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4" y="3483926"/>
            <a:ext cx="466746" cy="46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08584" y="1554664"/>
            <a:ext cx="43333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 </a:t>
            </a:r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Facebook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Karaganda State Medical University</a:t>
            </a:r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28843" y="2835420"/>
            <a:ext cx="34866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VK/</a:t>
            </a:r>
            <a:r>
              <a:rPr lang="ru-RU" sz="1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Вконтакте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ҚММУ/КГМУ/</a:t>
            </a:r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KSMU</a:t>
            </a:r>
            <a:endParaRPr lang="ru-RU" sz="1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61841" y="3580418"/>
            <a:ext cx="20935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Twitter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1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officialksmu</a:t>
            </a:r>
            <a:endParaRPr lang="ru-RU" sz="1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08584" y="4725144"/>
            <a:ext cx="36319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Facebook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Медицинский центр КГМУ, </a:t>
            </a:r>
          </a:p>
          <a:p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Караганда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228293" y="2168048"/>
            <a:ext cx="2387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Instagram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1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officialksmu</a:t>
            </a:r>
            <a:endParaRPr lang="ru-RU" sz="1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504" y="935142"/>
            <a:ext cx="434266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Cambria" panose="02040503050406030204" pitchFamily="18" charset="0"/>
              </a:rPr>
              <a:t>Аккаунты вуза в социальных сетях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0513" y="4221088"/>
            <a:ext cx="395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Аккаунты МЦ в социальных сетях</a:t>
            </a:r>
          </a:p>
        </p:txBody>
      </p:sp>
      <p:pic>
        <p:nvPicPr>
          <p:cNvPr id="37" name="Picture 5" descr="C:\Users\Dubentsova\Desktop\Apps-Facebook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6" y="1520277"/>
            <a:ext cx="482766" cy="4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Dubentsova\Desktop\instagr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6" y="5469826"/>
            <a:ext cx="444508" cy="44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208584" y="5482100"/>
            <a:ext cx="30764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Instagram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1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medicalcenterksmu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208584" y="6093297"/>
            <a:ext cx="37175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Одноклассники: </a:t>
            </a:r>
            <a:r>
              <a:rPr lang="en-US" sz="1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MedicalcenterKSMU</a:t>
            </a:r>
            <a:r>
              <a:rPr lang="ru-RU" sz="1500" b="1" dirty="0">
                <a:solidFill>
                  <a:srgbClr val="002060"/>
                </a:solidFill>
                <a:latin typeface="Cambria" panose="02040503050406030204" pitchFamily="18" charset="0"/>
              </a:rPr>
              <a:t>  </a:t>
            </a:r>
          </a:p>
        </p:txBody>
      </p:sp>
      <p:pic>
        <p:nvPicPr>
          <p:cNvPr id="10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63" y="1124744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44" y="2331264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28" y="1716245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3068960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78" y="4248284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5067568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Dubentsova\Desktop\плачшка полукругом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5643681"/>
            <a:ext cx="1097736" cy="10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ubentsova\Desktop\Слайд для ректора соц.сети 20.11.17\Рисунок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955050"/>
            <a:ext cx="2426130" cy="19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Dubentsova\Desktop\Слайд для ректора соц.сети 20.11.17\Рисунок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51" y="2136656"/>
            <a:ext cx="2111501" cy="16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Dubentsova\Desktop\Слайд для ректора соц.сети 20.11.17\Рисунок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84" y="2891907"/>
            <a:ext cx="2266661" cy="19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ubentsova\Desktop\Рисунок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46" y="3630071"/>
            <a:ext cx="2848530" cy="14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Dubentsova\Desktop\Рисунок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73" y="4488462"/>
            <a:ext cx="2086225" cy="17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ubentsova\Desktop\Слайд для ректора соц.сети 20.11.17\Рисунок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88" y="5330071"/>
            <a:ext cx="2344688" cy="14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631414" y="1576994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3 249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687198" y="2154342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4 702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732390" y="2825641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2 022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440833" y="3573017"/>
            <a:ext cx="837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pc="-150" dirty="0">
                <a:solidFill>
                  <a:srgbClr val="002060"/>
                </a:solidFill>
                <a:latin typeface="Cambria" panose="02040503050406030204" pitchFamily="18" charset="0"/>
              </a:rPr>
              <a:t>11 , 8  тыс.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880993" y="4733343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1 157</a:t>
            </a:r>
            <a:endParaRPr lang="en-US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266158" y="5529039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2 870</a:t>
            </a:r>
            <a:endParaRPr lang="en-US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850732" y="6114782"/>
            <a:ext cx="671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1056</a:t>
            </a:r>
            <a:endParaRPr lang="en-US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2775" y="-27384"/>
            <a:ext cx="1568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Достижения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Проверки вуза</a:t>
              </a:r>
              <a:endParaRPr lang="ru-RU" b="1" dirty="0"/>
            </a:p>
          </p:txBody>
        </p:sp>
        <p:pic>
          <p:nvPicPr>
            <p:cNvPr id="33" name="Рисунок 32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aphicFrame>
        <p:nvGraphicFramePr>
          <p:cNvPr id="2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23016"/>
              </p:ext>
            </p:extLst>
          </p:nvPr>
        </p:nvGraphicFramePr>
        <p:xfrm>
          <a:off x="116463" y="884288"/>
          <a:ext cx="9673075" cy="5933472"/>
        </p:xfrm>
        <a:graphic>
          <a:graphicData uri="http://schemas.openxmlformats.org/drawingml/2006/table">
            <a:tbl>
              <a:tblPr/>
              <a:tblGrid>
                <a:gridCol w="1014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2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0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31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Дата аудита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" marR="7211" marT="665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Проверяющий орган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" marR="7211" marT="6656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smtClean="0">
                          <a:effectLst/>
                        </a:rPr>
                        <a:t>Период охвата аудита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" marR="7211" marT="6656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Цель аудита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" marR="7211" marT="6656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Рекомендации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" marR="7211" marT="6656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6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25.07.2017 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РГУ "Департамент внутреннего государственного аудита по Карагандинской области КВГА МФ РК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01.01.2017 - </a:t>
                      </a:r>
                      <a:r>
                        <a:rPr lang="ru-RU" sz="1100" u="none" strike="noStrike" dirty="0" smtClean="0">
                          <a:effectLst/>
                        </a:rPr>
                        <a:t>11.07.2017 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Проверка соблюдения законодательства РК о государственных закупках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Принять меры по полному устранению выявленных нарушений, рассмотрение в установленном порядке ответственности виновных должностных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2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29.08.2017 - </a:t>
                      </a:r>
                      <a:r>
                        <a:rPr lang="ru-RU" sz="1100" u="none" strike="noStrike" dirty="0" smtClean="0">
                          <a:effectLst/>
                        </a:rPr>
                        <a:t>28.09.2017 г.</a:t>
                      </a:r>
                      <a:endParaRPr lang="ru-RU" sz="11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Департамент </a:t>
                      </a:r>
                      <a:r>
                        <a:rPr lang="ru-RU" sz="1100" u="none" strike="noStrike" dirty="0" smtClean="0">
                          <a:effectLst/>
                        </a:rPr>
                        <a:t>внутреннего </a:t>
                      </a:r>
                      <a:r>
                        <a:rPr lang="ru-RU" sz="1100" u="none" strike="noStrike" dirty="0">
                          <a:effectLst/>
                        </a:rPr>
                        <a:t>аудита МЗ РК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01.01.2016 - </a:t>
                      </a:r>
                      <a:r>
                        <a:rPr lang="ru-RU" sz="1100" u="none" strike="noStrike" dirty="0" smtClean="0">
                          <a:effectLst/>
                        </a:rPr>
                        <a:t>31.08.2017 г.</a:t>
                      </a:r>
                      <a:endParaRPr lang="ru-RU" sz="11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Оценка и анализ научной, образовательной и медицинской деятельности на предмет эффективности, экономичности, продуктивности и результативности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1. </a:t>
                      </a:r>
                      <a:r>
                        <a:rPr lang="ru-RU" sz="1100" u="none" strike="noStrike" dirty="0">
                          <a:effectLst/>
                        </a:rPr>
                        <a:t>Принять меры дисциплинарного характера в отношении виновных должностных лиц за допущенные нарушения и недостатки</a:t>
                      </a:r>
                    </a:p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2. </a:t>
                      </a:r>
                      <a:r>
                        <a:rPr lang="ru-RU" sz="1100" u="none" strike="noStrike" dirty="0">
                          <a:effectLst/>
                        </a:rPr>
                        <a:t>Разработать план мероприятий устранения выявленных нарушений и недостатков</a:t>
                      </a:r>
                    </a:p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3. </a:t>
                      </a:r>
                      <a:r>
                        <a:rPr lang="ru-RU" sz="1100" u="none" strike="noStrike" dirty="0">
                          <a:effectLst/>
                        </a:rPr>
                        <a:t>В правила </a:t>
                      </a:r>
                      <a:r>
                        <a:rPr lang="ru-RU" sz="1100" u="none" strike="noStrike" dirty="0" smtClean="0">
                          <a:effectLst/>
                        </a:rPr>
                        <a:t>вуза по </a:t>
                      </a:r>
                      <a:r>
                        <a:rPr lang="ru-RU" sz="1100" u="none" strike="noStrike" dirty="0">
                          <a:effectLst/>
                        </a:rPr>
                        <a:t>оплате труда и премирования внести изменения и </a:t>
                      </a:r>
                      <a:r>
                        <a:rPr lang="ru-RU" sz="1100" u="none" strike="noStrike" dirty="0" smtClean="0">
                          <a:effectLst/>
                        </a:rPr>
                        <a:t>дополнения, </a:t>
                      </a:r>
                      <a:r>
                        <a:rPr lang="ru-RU" sz="1100" u="none" strike="noStrike" dirty="0">
                          <a:effectLst/>
                        </a:rPr>
                        <a:t>учитывающие индивидуальный вклад каждого работника (бонусную систему), порядок распределения </a:t>
                      </a:r>
                      <a:r>
                        <a:rPr lang="ru-RU" sz="1100" u="none" strike="noStrike" dirty="0" smtClean="0">
                          <a:effectLst/>
                        </a:rPr>
                        <a:t>денежных </a:t>
                      </a:r>
                      <a:r>
                        <a:rPr lang="ru-RU" sz="1100" u="none" strike="noStrike" dirty="0">
                          <a:effectLst/>
                        </a:rPr>
                        <a:t>средств, поступающих от оказания платных услуг на оплату труда работников, </a:t>
                      </a:r>
                      <a:r>
                        <a:rPr lang="ru-RU" sz="1100" u="none" strike="noStrike" dirty="0" smtClean="0">
                          <a:effectLst/>
                        </a:rPr>
                        <a:t>непосредственно </a:t>
                      </a:r>
                      <a:r>
                        <a:rPr lang="ru-RU" sz="1100" u="none" strike="noStrike" dirty="0">
                          <a:effectLst/>
                        </a:rPr>
                        <a:t>участвующих в данном процессе, порядок </a:t>
                      </a:r>
                      <a:r>
                        <a:rPr lang="ru-RU" sz="1100" u="none" strike="noStrike" dirty="0" smtClean="0">
                          <a:effectLst/>
                        </a:rPr>
                        <a:t>премирования </a:t>
                      </a:r>
                      <a:r>
                        <a:rPr lang="ru-RU" sz="1100" u="none" strike="noStrike" dirty="0">
                          <a:effectLst/>
                        </a:rPr>
                        <a:t>работников при наличии дисциплинарных взысканий, в период </a:t>
                      </a:r>
                      <a:r>
                        <a:rPr lang="ru-RU" sz="1100" u="none" strike="noStrike" dirty="0" smtClean="0">
                          <a:effectLst/>
                        </a:rPr>
                        <a:t>испытательного </a:t>
                      </a:r>
                      <a:r>
                        <a:rPr lang="ru-RU" sz="1100" u="none" strike="noStrike" dirty="0">
                          <a:effectLst/>
                        </a:rPr>
                        <a:t>срока, временно принятых.</a:t>
                      </a:r>
                    </a:p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4. </a:t>
                      </a:r>
                      <a:r>
                        <a:rPr lang="ru-RU" sz="1100" u="none" strike="noStrike" dirty="0">
                          <a:effectLst/>
                        </a:rPr>
                        <a:t>Разработать и утвердить внутренние нормативные документы, регулирующие методику отбора при конкурсных процедурах, формированию и использованию кадрового резерва, развитие системы мотиваций</a:t>
                      </a:r>
                    </a:p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5. </a:t>
                      </a:r>
                      <a:r>
                        <a:rPr lang="ru-RU" sz="1100" u="none" strike="noStrike" dirty="0">
                          <a:effectLst/>
                        </a:rPr>
                        <a:t>Департаментам по инвестиционной политике и государственных закупок и активов МЗ РК с участием Университета рассмотреть вопрос об использовании земельного участка в соответствии с его целевым назначением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8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31.05.2017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ГУ "Карагандинский департамент государственного имущества и приватизации КГИП МФ РК"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на 31.05.2017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Контрольная </a:t>
                      </a:r>
                      <a:r>
                        <a:rPr lang="ru-RU" sz="1100" u="none" strike="noStrike" dirty="0">
                          <a:effectLst/>
                        </a:rPr>
                        <a:t>проверка инвентаризации переданных в аренду площадей и оборудования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11" marR="7211" marT="6656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5112" y="2931041"/>
            <a:ext cx="89041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2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место по направлениям программ магистратуры - специальность «Медицина» (НКАОКО)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4452" y="764704"/>
            <a:ext cx="896198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место по индикаторам результативности научной деятельности среди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мед.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вузов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4979" y="1916832"/>
            <a:ext cx="89485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Симуляционная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программа вуза отмечена наградой ASPIRE «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Excellence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simulation-based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healthcare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education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аккредитационным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комитетом АМЕЕ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7634" y="5118844"/>
            <a:ext cx="90105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Сертификация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на соответствие стандарту надлежащей клинической практики (GCP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Комитетом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фармации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МЗ РК </a:t>
            </a:r>
            <a:endParaRPr lang="ru-RU" sz="17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7634" y="4542780"/>
            <a:ext cx="89170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Получен грант Европейского союза проекта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</a:t>
            </a:r>
            <a:r>
              <a:rPr lang="en-US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Transition to University Autonomy in Kazakhstan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программы </a:t>
            </a:r>
            <a:r>
              <a:rPr lang="ru-RU" sz="17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Эразмус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+</a:t>
            </a:r>
            <a:endParaRPr lang="ru-RU" sz="17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2893" y="1562889"/>
            <a:ext cx="89406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премия на конкурсе «</a:t>
            </a:r>
            <a:r>
              <a:rPr lang="ru-RU" sz="17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Мейкатон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среди студенческих инновационных проектов РК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4822" y="3968457"/>
            <a:ext cx="94007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Стали участниками проекта ERG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(Евразийский проект по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внедрению </a:t>
            </a:r>
          </a:p>
          <a:p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предпринимательского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образования в вузах)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Достижения  в 2017 г.</a:t>
              </a:r>
              <a:endParaRPr lang="ru-RU" b="1" dirty="0"/>
            </a:p>
          </p:txBody>
        </p:sp>
        <p:pic>
          <p:nvPicPr>
            <p:cNvPr id="33" name="Рисунок 32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44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" y="764704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" y="1124744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1368" y="2492079"/>
            <a:ext cx="905343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2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место в Генеральном институциональном рейтинге медицинских вузов РК (НКАОКО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)</a:t>
            </a:r>
            <a:endParaRPr lang="ru-RU" sz="17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7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" y="1484784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6285" y="1202849"/>
            <a:ext cx="922971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1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место в рейтинге образовательных программ - специальность «Общая медицина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(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НКАОКО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)</a:t>
            </a:r>
            <a:endParaRPr lang="ru-RU" sz="1700" dirty="0">
              <a:latin typeface="+mn-lt"/>
            </a:endParaRPr>
          </a:p>
        </p:txBody>
      </p:sp>
      <p:pic>
        <p:nvPicPr>
          <p:cNvPr id="48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" y="1968805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" y="2438689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" y="2913949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" y="3451529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" y="4030736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" y="4635659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67243" y="3374793"/>
            <a:ext cx="91306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3-е место в Республиканском онлайн-конкурсе изобретателей «</a:t>
            </a:r>
            <a:r>
              <a:rPr lang="ru-RU" sz="17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Шапагат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2017» заняла профессор Алимханова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Роза </a:t>
            </a:r>
            <a:r>
              <a:rPr lang="ru-RU" sz="17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Сейткалиевна</a:t>
            </a:r>
            <a:endParaRPr lang="ru-RU" sz="17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0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" y="5146988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46570" y="5696649"/>
            <a:ext cx="90105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Аккредитованы 11 образовательных программ</a:t>
            </a:r>
          </a:p>
          <a:p>
            <a:pPr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Бакалавриат </a:t>
            </a:r>
            <a:r>
              <a:rPr lang="ru-RU" sz="1700" b="1">
                <a:solidFill>
                  <a:srgbClr val="002060"/>
                </a:solidFill>
                <a:latin typeface="+mn-lt"/>
                <a:cs typeface="Times New Roman" pitchFamily="18" charset="0"/>
              </a:rPr>
              <a:t>– </a:t>
            </a:r>
            <a:r>
              <a:rPr lang="en-US" sz="1700" b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2</a:t>
            </a:r>
            <a:r>
              <a:rPr lang="ru-RU" sz="1700" b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;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магистратура – 3; докторантура – 1; резидентура – 5 </a:t>
            </a:r>
            <a:endParaRPr lang="ru-RU" sz="17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2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" y="5694908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22957" y="6309320"/>
            <a:ext cx="90105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Получено разрешение на открытие Диссертационного совета по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специальности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«Фармация» и «Технология фармацевтического производства»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(15 </a:t>
            </a:r>
            <a:r>
              <a:rPr lang="ru-RU" sz="1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ноября 2017 </a:t>
            </a:r>
            <a:r>
              <a:rPr lang="ru-RU" sz="1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года) </a:t>
            </a:r>
            <a:endParaRPr lang="ru-RU" sz="17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7" name="Picture 2" descr="C:\Users\dubentsova\Desktop\galochk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6419199"/>
            <a:ext cx="630980" cy="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7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cs typeface="Arial" charset="0"/>
              </a:rPr>
              <a:t>ПЛАНЫ ВУЗА НА 2018 ГОД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6386" name="Picture 2" descr="Картинки по запросу пла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3284984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ртинки по запросу пла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план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latin typeface="+mn-lt"/>
                <a:cs typeface="Arial"/>
              </a:rPr>
              <a:t>Лидерство в исследованиях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СН 1. Лидерство в исследованиях </a:t>
              </a:r>
              <a:endParaRPr lang="ru-RU" b="1" dirty="0"/>
            </a:p>
          </p:txBody>
        </p:sp>
        <p:pic>
          <p:nvPicPr>
            <p:cNvPr id="9" name="Рисунок 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5198277"/>
            <a:ext cx="1787691" cy="134076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68624" y="1052736"/>
            <a:ext cx="7920880" cy="57606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Формирование динамично развивающегося и успешного исследовательского сообщества, которое генерирует идеи и создает новые области знаний</a:t>
            </a:r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745895" y="1049639"/>
            <a:ext cx="936104" cy="43204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13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DAA8BAFA-DBEB-43CF-AFD7-9BC6169F44B3}" type="slidenum">
              <a:rPr lang="en-GB" smtClean="0">
                <a:latin typeface="+mn-lt"/>
              </a:rPr>
              <a:pPr>
                <a:defRPr/>
              </a:pPr>
              <a:t>119</a:t>
            </a:fld>
            <a:endParaRPr lang="en-GB"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488" y="1821513"/>
            <a:ext cx="9145016" cy="4216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Внедрение программы развития, поддержки и продвижения исследователей вуза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7306" y="2459114"/>
            <a:ext cx="9145016" cy="599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Активный поиск и участие в различных конкурсах для получения финансирования научных исследований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8218" y="3348085"/>
            <a:ext cx="9145016" cy="599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Создание в университете бизнес-инкубатора и отдела по коммерциализации в </a:t>
            </a:r>
            <a:r>
              <a:rPr lang="ru-RU">
                <a:solidFill>
                  <a:schemeClr val="tx1"/>
                </a:solidFill>
              </a:rPr>
              <a:t>тесном сотрудничестве с </a:t>
            </a:r>
            <a:r>
              <a:rPr lang="ru-RU" dirty="0">
                <a:solidFill>
                  <a:schemeClr val="tx1"/>
                </a:solidFill>
              </a:rPr>
              <a:t>Технопарком «</a:t>
            </a:r>
            <a:r>
              <a:rPr lang="ru-RU">
                <a:solidFill>
                  <a:schemeClr val="tx1"/>
                </a:solidFill>
              </a:rPr>
              <a:t>Сарыарка»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7393" y="4174281"/>
            <a:ext cx="9145016" cy="599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Привлечение средств из зарубежных грантов и исследователей из зарубежных научных центров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68636" y="5202866"/>
            <a:ext cx="7092790" cy="10344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Подготовка к сертификации лаборатории коллективного пользования на соответствие стандарту ISO 15189-2015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«Лаборатории медицинские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Требования к качеству и </a:t>
            </a:r>
            <a:r>
              <a:rPr lang="ru-RU" dirty="0" smtClean="0">
                <a:solidFill>
                  <a:schemeClr val="tx1"/>
                </a:solidFill>
              </a:rPr>
              <a:t>компетентности»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2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8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3890341" y="-27384"/>
            <a:ext cx="26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+mn-cs"/>
              </a:rPr>
              <a:t>Инфраструктура КГМУ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699" y="14860"/>
            <a:ext cx="9906001" cy="838884"/>
            <a:chOff x="-1" y="7830"/>
            <a:chExt cx="9906001" cy="83888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Центр практических навыков</a:t>
              </a:r>
              <a:endParaRPr lang="ru-RU" b="1" dirty="0"/>
            </a:p>
          </p:txBody>
        </p:sp>
        <p:pic>
          <p:nvPicPr>
            <p:cNvPr id="36" name="Рисунок 3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8" name="Picture 2" descr="C:\Users\dubentsova\Desktop\2fa2bb0a7eeb7065aff3b97272674fa6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649536"/>
            <a:ext cx="9921552" cy="58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84640" y="1268760"/>
            <a:ext cx="34563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just"/>
            <a:r>
              <a:rPr lang="ru-RU" altLang="ru-RU" sz="1600" b="1" dirty="0">
                <a:solidFill>
                  <a:schemeClr val="bg1"/>
                </a:solidFill>
                <a:latin typeface="Calibri" pitchFamily="34" charset="0"/>
              </a:rPr>
              <a:t>Общая площадь ЦПН – </a:t>
            </a:r>
            <a:r>
              <a:rPr lang="en-US" altLang="ru-RU" sz="1600" b="1" dirty="0" smtClean="0">
                <a:solidFill>
                  <a:schemeClr val="bg1"/>
                </a:solidFill>
                <a:latin typeface="Calibri" pitchFamily="34" charset="0"/>
              </a:rPr>
              <a:t>1 023</a:t>
            </a:r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libri" pitchFamily="34" charset="0"/>
              </a:rPr>
              <a:t>м²</a:t>
            </a:r>
            <a:endParaRPr lang="ru-RU" alt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Picture 2" descr="Рисунок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14" y="5136470"/>
            <a:ext cx="2329751" cy="1721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Рисунок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80" y="5136470"/>
            <a:ext cx="2282195" cy="1721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Рисунок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11" y="5132558"/>
            <a:ext cx="2270265" cy="175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Рисунок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4" y="3632479"/>
            <a:ext cx="2266480" cy="1524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ubentsova\Documents\ФОТГРАФИИ КГМУ\фото к буклету\Изображение 64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41" y="3632981"/>
            <a:ext cx="2286315" cy="15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144688" y="2615426"/>
            <a:ext cx="7596336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50  высокотехнологичных манекенов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3" y="5157191"/>
            <a:ext cx="2266480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82" y="3627016"/>
            <a:ext cx="2286816" cy="1526202"/>
          </a:xfrm>
          <a:prstGeom prst="rect">
            <a:avLst/>
          </a:prstGeom>
        </p:spPr>
      </p:pic>
      <p:pic>
        <p:nvPicPr>
          <p:cNvPr id="21" name="Рисунок 20" descr="C:\Users\kgmuuser\Desktop\Новая папка (2)\IMG_20160224_104039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15" y="3632981"/>
            <a:ext cx="2344730" cy="149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2"/>
          <p:cNvSpPr/>
          <p:nvPr/>
        </p:nvSpPr>
        <p:spPr>
          <a:xfrm>
            <a:off x="3620345" y="1916832"/>
            <a:ext cx="6128362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35</a:t>
            </a:r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 учебных кабинета, 40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 манекенов и тренажеров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latin typeface="+mn-lt"/>
                <a:cs typeface="Arial"/>
              </a:rPr>
              <a:t>Лидерство в исследованиях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СН </a:t>
              </a:r>
              <a:r>
                <a:rPr lang="en-US" b="1" dirty="0" smtClean="0"/>
                <a:t>2</a:t>
              </a:r>
              <a:r>
                <a:rPr lang="ru-RU" b="1" dirty="0" smtClean="0"/>
                <a:t>. </a:t>
              </a:r>
              <a:r>
                <a:rPr lang="ru-RU" b="1" dirty="0"/>
                <a:t>Совершенствование в образовании и студенческой </a:t>
              </a:r>
              <a:r>
                <a:rPr lang="ru-RU" b="1" dirty="0" smtClean="0"/>
                <a:t>жизни</a:t>
              </a:r>
              <a:endParaRPr lang="ru-RU" b="1" dirty="0"/>
            </a:p>
          </p:txBody>
        </p:sp>
        <p:pic>
          <p:nvPicPr>
            <p:cNvPr id="9" name="Рисунок 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1568624" y="1052736"/>
            <a:ext cx="7920880" cy="576064"/>
          </a:xfrm>
          <a:prstGeom prst="roundRect">
            <a:avLst/>
          </a:prstGeom>
          <a:solidFill>
            <a:srgbClr val="274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Стимулирование в студентах стремления к обучению, новаторству и инновациям для достижения успеха в их профессиональной деятельности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745895" y="1049639"/>
            <a:ext cx="936104" cy="43204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2521" y="2779218"/>
            <a:ext cx="7776862" cy="7456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Разработка образовательной программы, основанной на исследованиях и внедрение в экспериментальном режиме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2521" y="1833277"/>
            <a:ext cx="7776862" cy="805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Внедрение специального экзамена при поступлении обучающихся в КГМУ 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3511" y="3680971"/>
            <a:ext cx="7765873" cy="8956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Разработка виртуальных лабораторий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Полный перевод </a:t>
            </a:r>
            <a:r>
              <a:rPr lang="ru-RU" dirty="0">
                <a:solidFill>
                  <a:schemeClr val="tx1"/>
                </a:solidFill>
              </a:rPr>
              <a:t>СРС обучающихся в онлайн режим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Разработка МООК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2520" y="4740122"/>
            <a:ext cx="7776863" cy="363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Разработка образовательной программы совместно с бизнес-структурами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2521" y="5231348"/>
            <a:ext cx="7776864" cy="363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Создание инновационных </a:t>
            </a:r>
            <a:r>
              <a:rPr lang="ru-RU">
                <a:solidFill>
                  <a:schemeClr val="tx1"/>
                </a:solidFill>
              </a:rPr>
              <a:t>студенческих проектов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5912" y="5775705"/>
            <a:ext cx="7783474" cy="58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Развитие эффективной и гибкой системы управления и контроля качества образовательного процесса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3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latin typeface="+mn-lt"/>
                <a:cs typeface="Arial"/>
              </a:rPr>
              <a:t>Лидерство в исследованиях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СН </a:t>
              </a:r>
              <a:r>
                <a:rPr lang="en-US" b="1" dirty="0" smtClean="0"/>
                <a:t>3</a:t>
              </a:r>
              <a:r>
                <a:rPr lang="ru-RU" b="1" dirty="0" smtClean="0"/>
                <a:t>. </a:t>
              </a:r>
              <a:r>
                <a:rPr lang="ru-RU" b="1" dirty="0"/>
                <a:t>Интернационализация и партнерство</a:t>
              </a:r>
            </a:p>
          </p:txBody>
        </p:sp>
        <p:pic>
          <p:nvPicPr>
            <p:cNvPr id="9" name="Рисунок 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1568624" y="1052736"/>
            <a:ext cx="7920880" cy="57606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Развитие и укрепление партнерских отношений на национальном и международном уровне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745895" y="1049639"/>
            <a:ext cx="936104" cy="43204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13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DAA8BAFA-DBEB-43CF-AFD7-9BC6169F44B3}" type="slidenum">
              <a:rPr lang="en-GB" smtClean="0">
                <a:latin typeface="+mn-lt"/>
              </a:rPr>
              <a:pPr>
                <a:defRPr/>
              </a:pPr>
              <a:t>121</a:t>
            </a:fld>
            <a:endParaRPr lang="en-GB">
              <a:latin typeface="+mn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2480" y="1920055"/>
            <a:ext cx="3456384" cy="110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Дальнейшее расширение академической мобильности студентов и преподавателей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93185" y="4339062"/>
            <a:ext cx="3832223" cy="110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Участие </a:t>
            </a:r>
            <a:r>
              <a:rPr lang="ru-RU">
                <a:solidFill>
                  <a:schemeClr val="tx1"/>
                </a:solidFill>
              </a:rPr>
              <a:t>в 6 </a:t>
            </a:r>
            <a:r>
              <a:rPr lang="ru-RU" smtClean="0">
                <a:solidFill>
                  <a:schemeClr val="tx1"/>
                </a:solidFill>
              </a:rPr>
              <a:t>международных </a:t>
            </a:r>
            <a:r>
              <a:rPr lang="ru-RU" dirty="0">
                <a:solidFill>
                  <a:schemeClr val="tx1"/>
                </a:solidFill>
              </a:rPr>
              <a:t>проектах </a:t>
            </a:r>
            <a:r>
              <a:rPr lang="en-US" dirty="0">
                <a:solidFill>
                  <a:schemeClr val="tx1"/>
                </a:solidFill>
              </a:rPr>
              <a:t>Erasmus+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15671" y="3171666"/>
            <a:ext cx="3456384" cy="110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Реализация проекта стратегического партнерства с университетом </a:t>
            </a:r>
            <a:r>
              <a:rPr lang="ru-RU" dirty="0" err="1">
                <a:solidFill>
                  <a:schemeClr val="tx1"/>
                </a:solidFill>
              </a:rPr>
              <a:t>Лунд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17096" y="5613571"/>
            <a:ext cx="3832223" cy="110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Подготовка </a:t>
            </a:r>
            <a:r>
              <a:rPr lang="ru-RU" dirty="0">
                <a:solidFill>
                  <a:schemeClr val="tx1"/>
                </a:solidFill>
              </a:rPr>
              <a:t>новых заявок на участие в других проектах </a:t>
            </a:r>
            <a:r>
              <a:rPr lang="ru-RU" dirty="0" smtClean="0">
                <a:solidFill>
                  <a:schemeClr val="tx1"/>
                </a:solidFill>
              </a:rPr>
              <a:t>программы </a:t>
            </a:r>
            <a:r>
              <a:rPr lang="en-US" dirty="0">
                <a:solidFill>
                  <a:schemeClr val="tx1"/>
                </a:solidFill>
              </a:rPr>
              <a:t>Erasmus+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3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latin typeface="+mn-lt"/>
                <a:cs typeface="Arial"/>
              </a:rPr>
              <a:t>Лидерство в исследованиях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СН </a:t>
              </a:r>
              <a:r>
                <a:rPr lang="en-US" b="1" dirty="0" smtClean="0"/>
                <a:t>4</a:t>
              </a:r>
              <a:r>
                <a:rPr lang="ru-RU" b="1" dirty="0" smtClean="0"/>
                <a:t>. </a:t>
              </a:r>
              <a:r>
                <a:rPr lang="ru-RU" b="1" dirty="0"/>
                <a:t>Развитие кадрового потенциала</a:t>
              </a:r>
            </a:p>
          </p:txBody>
        </p:sp>
        <p:pic>
          <p:nvPicPr>
            <p:cNvPr id="9" name="Рисунок 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6" name="Группа 2"/>
          <p:cNvGrpSpPr/>
          <p:nvPr/>
        </p:nvGrpSpPr>
        <p:grpSpPr>
          <a:xfrm>
            <a:off x="634638" y="1028406"/>
            <a:ext cx="8773981" cy="576064"/>
            <a:chOff x="139457" y="994610"/>
            <a:chExt cx="8773981" cy="576064"/>
          </a:xfrm>
        </p:grpSpPr>
        <p:sp>
          <p:nvSpPr>
            <p:cNvPr id="5" name="Скругленный прямоугольник 2"/>
            <p:cNvSpPr/>
            <p:nvPr/>
          </p:nvSpPr>
          <p:spPr>
            <a:xfrm>
              <a:off x="992558" y="994610"/>
              <a:ext cx="7920880" cy="57606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Развитие лидерства и творческого потенциала сотрудников университета и привлечение талантливых ученых со всего мира</a:t>
              </a:r>
            </a:p>
          </p:txBody>
        </p:sp>
        <p:sp>
          <p:nvSpPr>
            <p:cNvPr id="4" name="Пятиугольник 13"/>
            <p:cNvSpPr/>
            <p:nvPr/>
          </p:nvSpPr>
          <p:spPr>
            <a:xfrm>
              <a:off x="139457" y="1037115"/>
              <a:ext cx="936104" cy="432048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Цель:</a:t>
              </a:r>
              <a:endParaRPr lang="ru-RU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90" y="3802906"/>
            <a:ext cx="5514610" cy="305509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79196" y="2088697"/>
            <a:ext cx="5108984" cy="864096"/>
          </a:xfrm>
          <a:prstGeom prst="roundRect">
            <a:avLst>
              <a:gd name="adj" fmla="val 2313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Внедрение программы привлечения квалифицированных преподавателей, ученых (в том числе и иностранных специалистов)</a:t>
            </a:r>
            <a:endParaRPr lang="ru-RU" dirty="0"/>
          </a:p>
        </p:txBody>
      </p:sp>
      <p:sp>
        <p:nvSpPr>
          <p:cNvPr id="14" name="Скругленный прямоугольник 17"/>
          <p:cNvSpPr/>
          <p:nvPr/>
        </p:nvSpPr>
        <p:spPr>
          <a:xfrm>
            <a:off x="191530" y="3238220"/>
            <a:ext cx="5096650" cy="608644"/>
          </a:xfrm>
          <a:prstGeom prst="roundRect">
            <a:avLst>
              <a:gd name="adj" fmla="val 2313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Развитие ключевых компетенций преподавателей и сотрудников</a:t>
            </a:r>
            <a:endParaRPr lang="ru-RU" dirty="0"/>
          </a:p>
        </p:txBody>
      </p:sp>
      <p:sp>
        <p:nvSpPr>
          <p:cNvPr id="15" name="Скругленный прямоугольник 18"/>
          <p:cNvSpPr/>
          <p:nvPr/>
        </p:nvSpPr>
        <p:spPr>
          <a:xfrm>
            <a:off x="139457" y="4132292"/>
            <a:ext cx="5136390" cy="880884"/>
          </a:xfrm>
          <a:prstGeom prst="roundRect">
            <a:avLst>
              <a:gd name="adj" fmla="val 2313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Формирование мотивационных механизмов для привлечения и удержания высококвалифицированных работников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latin typeface="+mn-lt"/>
                <a:cs typeface="Arial"/>
              </a:rPr>
              <a:t>Лидерство в исследованиях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СН </a:t>
              </a:r>
              <a:r>
                <a:rPr lang="en-US" b="1" dirty="0" smtClean="0"/>
                <a:t>5</a:t>
              </a:r>
              <a:r>
                <a:rPr lang="ru-RU" b="1" dirty="0" smtClean="0"/>
                <a:t>. </a:t>
              </a:r>
              <a:r>
                <a:rPr lang="ru-RU" b="1" dirty="0"/>
                <a:t>Эффективный менеджмент и финансы</a:t>
              </a:r>
            </a:p>
          </p:txBody>
        </p:sp>
        <p:pic>
          <p:nvPicPr>
            <p:cNvPr id="9" name="Рисунок 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1568624" y="1052736"/>
            <a:ext cx="7920880" cy="57606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Внедрение системы бюджетирования, основанное на миссии (результатах)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745895" y="1049639"/>
            <a:ext cx="936104" cy="43204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8504" y="2305553"/>
            <a:ext cx="4320480" cy="8812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Поиск и расширение источников дохода, помимо образовательных услуг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4604" y="3789040"/>
            <a:ext cx="7344820" cy="6359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Создание</a:t>
            </a:r>
            <a:r>
              <a:rPr lang="ru-RU">
                <a:solidFill>
                  <a:schemeClr val="tx1"/>
                </a:solidFill>
              </a:rPr>
              <a:t> интегрированного академического медицинского </a:t>
            </a:r>
            <a:r>
              <a:rPr lang="ru-RU" smtClean="0">
                <a:solidFill>
                  <a:schemeClr val="tx1"/>
                </a:solidFill>
              </a:rPr>
              <a:t>центра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36572" y="5550634"/>
            <a:ext cx="7920884" cy="6025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mtClean="0">
                <a:solidFill>
                  <a:schemeClr val="tx1"/>
                </a:solidFill>
              </a:rPr>
              <a:t>Внедрение </a:t>
            </a:r>
            <a:r>
              <a:rPr lang="ru-RU" dirty="0">
                <a:solidFill>
                  <a:schemeClr val="tx1"/>
                </a:solidFill>
              </a:rPr>
              <a:t>передовых технологий диагностики и лечения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03789" y="2320695"/>
            <a:ext cx="4320480" cy="8812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Цифровизация</a:t>
            </a:r>
            <a:r>
              <a:rPr lang="ru-RU" dirty="0">
                <a:solidFill>
                  <a:schemeClr val="tx1"/>
                </a:solidFill>
              </a:rPr>
              <a:t> всех основных процессов</a:t>
            </a:r>
            <a:endParaRPr lang="ru-RU" dirty="0"/>
          </a:p>
        </p:txBody>
      </p:sp>
      <p:sp>
        <p:nvSpPr>
          <p:cNvPr id="3" name="Скругленный прямоугольник 15"/>
          <p:cNvSpPr/>
          <p:nvPr/>
        </p:nvSpPr>
        <p:spPr>
          <a:xfrm>
            <a:off x="1280592" y="4653136"/>
            <a:ext cx="7632852" cy="6359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Расширение лечебно-диагностических и консультативных услуг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4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unassipova\Desktop\отчёт 2\Отчет о деятельности_2015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65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DAA8BAFA-DBEB-43CF-AFD7-9BC6169F44B3}" type="slidenum">
              <a:rPr lang="en-GB" smtClean="0"/>
              <a:pPr>
                <a:defRPr/>
              </a:pPr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dubentsova\Desktop\12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" y="0"/>
            <a:ext cx="9940742" cy="6858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720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124744" y="2272738"/>
            <a:ext cx="1872208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latin typeface="+mn-lt"/>
            </a:endParaRPr>
          </a:p>
        </p:txBody>
      </p:sp>
      <p:pic>
        <p:nvPicPr>
          <p:cNvPr id="3077" name="Picture 5" descr="C:\Users\dubentsova\Desktop\1423583778_new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1" b="97208" l="0" r="100000">
                        <a14:foregroundMark x1="46750" y1="8377" x2="47250" y2="15358"/>
                        <a14:foregroundMark x1="58375" y1="8901" x2="65375" y2="24084"/>
                        <a14:foregroundMark x1="57625" y1="6632" x2="59750" y2="8202"/>
                        <a14:foregroundMark x1="80750" y1="63176" x2="80750" y2="63176"/>
                        <a14:foregroundMark x1="82500" y1="66667" x2="85000" y2="66143"/>
                        <a14:foregroundMark x1="85125" y1="67714" x2="87500" y2="71030"/>
                        <a14:foregroundMark x1="85625" y1="79581" x2="87500" y2="75742"/>
                        <a14:foregroundMark x1="86375" y1="75218" x2="80375" y2="73298"/>
                        <a14:foregroundMark x1="12750" y1="77487" x2="15500" y2="79232"/>
                        <a14:foregroundMark x1="13000" y1="69459" x2="13875" y2="67539"/>
                        <a14:foregroundMark x1="18250" y1="63351" x2="18250" y2="63351"/>
                        <a14:foregroundMark x1="22125" y1="61082" x2="22125" y2="61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58" y="2443539"/>
            <a:ext cx="3582568" cy="25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dubentsova\Desktop\unnamed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80" y="4733428"/>
            <a:ext cx="667913" cy="6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237" y="822606"/>
            <a:ext cx="3225370" cy="1015663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latin typeface="+mn-lt"/>
              </a:rPr>
              <a:t> 16 физических серверов </a:t>
            </a:r>
          </a:p>
          <a:p>
            <a:pPr algn="r"/>
            <a:r>
              <a:rPr lang="ru-RU" sz="1200" b="1" dirty="0">
                <a:latin typeface="+mn-lt"/>
              </a:rPr>
              <a:t>64 виртуальных сервера </a:t>
            </a:r>
          </a:p>
          <a:p>
            <a:pPr algn="r"/>
            <a:r>
              <a:rPr lang="ru-RU" sz="1200" b="1">
                <a:latin typeface="+mn-lt"/>
              </a:rPr>
              <a:t>Скорость интернета </a:t>
            </a:r>
            <a:r>
              <a:rPr lang="ru-RU" sz="1200" b="1" smtClean="0">
                <a:latin typeface="+mn-lt"/>
              </a:rPr>
              <a:t>750 </a:t>
            </a:r>
            <a:r>
              <a:rPr lang="ru-RU" sz="1200" b="1" dirty="0" err="1">
                <a:latin typeface="+mn-lt"/>
              </a:rPr>
              <a:t>МБит</a:t>
            </a:r>
            <a:r>
              <a:rPr lang="ru-RU" sz="1200" b="1" dirty="0">
                <a:latin typeface="+mn-lt"/>
              </a:rPr>
              <a:t>/с,</a:t>
            </a:r>
          </a:p>
          <a:p>
            <a:pPr algn="r"/>
            <a:r>
              <a:rPr lang="ru-RU" sz="1200" b="1" dirty="0">
                <a:latin typeface="+mn-lt"/>
              </a:rPr>
              <a:t>Сеть </a:t>
            </a:r>
            <a:r>
              <a:rPr lang="en-US" sz="1200" b="1" dirty="0">
                <a:latin typeface="+mn-lt"/>
              </a:rPr>
              <a:t>Wi-Fi </a:t>
            </a:r>
            <a:r>
              <a:rPr lang="ru-RU" sz="1200" b="1" dirty="0">
                <a:latin typeface="+mn-lt"/>
              </a:rPr>
              <a:t>покрывает площадь вуза 58 629 м²</a:t>
            </a:r>
          </a:p>
          <a:p>
            <a:pPr algn="r"/>
            <a:r>
              <a:rPr lang="ru-RU" sz="1200" b="1" dirty="0">
                <a:latin typeface="+mn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6745" y="2732049"/>
            <a:ext cx="2195921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latin typeface="+mn-lt"/>
              </a:rPr>
              <a:t>Система электронного </a:t>
            </a:r>
          </a:p>
          <a:p>
            <a:pPr algn="r"/>
            <a:r>
              <a:rPr lang="ru-RU" sz="1200" b="1" dirty="0">
                <a:latin typeface="+mn-lt"/>
              </a:rPr>
              <a:t>документооборота</a:t>
            </a:r>
          </a:p>
          <a:p>
            <a:pPr algn="r"/>
            <a:r>
              <a:rPr lang="ru-RU" sz="1200" b="1" dirty="0">
                <a:latin typeface="+mn-lt"/>
              </a:rPr>
              <a:t>учебного процесса «Платон</a:t>
            </a:r>
            <a:r>
              <a:rPr lang="ru-RU" sz="1200" b="1" dirty="0" smtClean="0">
                <a:latin typeface="+mn-lt"/>
              </a:rPr>
              <a:t>»</a:t>
            </a:r>
            <a:endParaRPr lang="ru-RU" sz="12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9563" y="2642305"/>
            <a:ext cx="2382702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n-lt"/>
              </a:rPr>
              <a:t>1</a:t>
            </a:r>
            <a:r>
              <a:rPr lang="en-US" sz="1200" b="1" dirty="0" smtClean="0">
                <a:latin typeface="+mn-lt"/>
              </a:rPr>
              <a:t>70</a:t>
            </a:r>
            <a:r>
              <a:rPr lang="ru-RU" sz="1200" b="1" dirty="0" smtClean="0">
                <a:latin typeface="+mn-lt"/>
              </a:rPr>
              <a:t> мультимедийных аудиторий</a:t>
            </a:r>
            <a:endParaRPr lang="ru-RU" sz="1200" b="1" dirty="0">
              <a:latin typeface="+mn-lt"/>
            </a:endParaRPr>
          </a:p>
          <a:p>
            <a:r>
              <a:rPr lang="ru-RU" sz="1200" b="1" dirty="0">
                <a:latin typeface="+mn-lt"/>
              </a:rPr>
              <a:t>с проекторами и </a:t>
            </a:r>
            <a:r>
              <a:rPr lang="ru-RU" sz="1200" b="1" dirty="0" smtClean="0">
                <a:latin typeface="+mn-lt"/>
              </a:rPr>
              <a:t>доступом</a:t>
            </a:r>
            <a:endParaRPr lang="ru-RU" sz="1200" b="1" dirty="0">
              <a:latin typeface="+mn-lt"/>
            </a:endParaRPr>
          </a:p>
          <a:p>
            <a:r>
              <a:rPr lang="ru-RU" sz="1200" b="1" dirty="0">
                <a:latin typeface="+mn-lt"/>
              </a:rPr>
              <a:t>к центральному </a:t>
            </a:r>
            <a:r>
              <a:rPr lang="ru-RU" sz="1200" b="1" dirty="0" smtClean="0">
                <a:latin typeface="+mn-lt"/>
              </a:rPr>
              <a:t>хранилищу</a:t>
            </a:r>
            <a:endParaRPr lang="ru-RU" sz="12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6112" y="4824348"/>
            <a:ext cx="2572412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n-lt"/>
              </a:rPr>
              <a:t>Электронный </a:t>
            </a:r>
            <a:r>
              <a:rPr lang="ru-RU" sz="1200" b="1">
                <a:latin typeface="+mn-lt"/>
              </a:rPr>
              <a:t>документооборот </a:t>
            </a:r>
            <a:endParaRPr lang="ru-RU" sz="1200" b="1" dirty="0">
              <a:latin typeface="+mn-lt"/>
            </a:endParaRPr>
          </a:p>
          <a:p>
            <a:r>
              <a:rPr lang="ru-RU" sz="1200" b="1">
                <a:latin typeface="+mn-lt"/>
              </a:rPr>
              <a:t>на базе </a:t>
            </a:r>
            <a:r>
              <a:rPr lang="ru-RU" sz="1200" b="1" smtClean="0">
                <a:latin typeface="+mn-lt"/>
              </a:rPr>
              <a:t>корпоративного </a:t>
            </a:r>
            <a:r>
              <a:rPr lang="ru-RU" sz="1200" b="1">
                <a:latin typeface="+mn-lt"/>
              </a:rPr>
              <a:t>портала </a:t>
            </a:r>
            <a:endParaRPr lang="ru-RU" sz="1200" b="1" dirty="0">
              <a:latin typeface="+mn-lt"/>
            </a:endParaRPr>
          </a:p>
          <a:p>
            <a:r>
              <a:rPr lang="en-US" sz="1200" b="1">
                <a:latin typeface="+mn-lt"/>
              </a:rPr>
              <a:t>SharePoint</a:t>
            </a:r>
            <a:r>
              <a:rPr lang="kk-KZ" sz="1200" b="1">
                <a:latin typeface="+mn-lt"/>
              </a:rPr>
              <a:t> с </a:t>
            </a:r>
            <a:r>
              <a:rPr lang="kk-KZ" sz="1200" b="1" smtClean="0">
                <a:latin typeface="+mn-lt"/>
              </a:rPr>
              <a:t>размещением </a:t>
            </a:r>
            <a:endParaRPr lang="kk-KZ" sz="1200" b="1" dirty="0">
              <a:latin typeface="+mn-lt"/>
            </a:endParaRPr>
          </a:p>
          <a:p>
            <a:r>
              <a:rPr lang="ru-RU" sz="1200" b="1">
                <a:latin typeface="+mn-lt"/>
                <a:cs typeface="Times New Roman" panose="02020603050405020304" pitchFamily="18" charset="0"/>
              </a:rPr>
              <a:t>2 </a:t>
            </a:r>
            <a:r>
              <a:rPr lang="ru-RU" sz="1200" b="1" dirty="0">
                <a:latin typeface="+mn-lt"/>
                <a:cs typeface="Times New Roman" panose="02020603050405020304" pitchFamily="18" charset="0"/>
              </a:rPr>
              <a:t>089 </a:t>
            </a:r>
            <a:r>
              <a:rPr lang="ru-RU" sz="1200" b="1" dirty="0">
                <a:latin typeface="+mn-lt"/>
              </a:rPr>
              <a:t>личных страниц сотрудников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53769" y="3726546"/>
            <a:ext cx="1680268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+mn-lt"/>
              </a:rPr>
              <a:t>Студенческий портал: </a:t>
            </a:r>
          </a:p>
          <a:p>
            <a:r>
              <a:rPr lang="ru-RU" sz="1200" b="1" dirty="0">
                <a:latin typeface="+mn-lt"/>
                <a:cs typeface="Times New Roman" panose="02020603050405020304" pitchFamily="18" charset="0"/>
              </a:rPr>
              <a:t>8 079 </a:t>
            </a:r>
            <a:r>
              <a:rPr lang="ru-RU" sz="1200" b="1" dirty="0">
                <a:latin typeface="+mn-lt"/>
              </a:rPr>
              <a:t>личных </a:t>
            </a:r>
            <a:r>
              <a:rPr lang="ru-RU" sz="1200" b="1" dirty="0" smtClean="0">
                <a:latin typeface="+mn-lt"/>
              </a:rPr>
              <a:t>страниц </a:t>
            </a:r>
          </a:p>
          <a:p>
            <a:r>
              <a:rPr lang="ru-RU" sz="1200" b="1" dirty="0" smtClean="0">
                <a:latin typeface="+mn-lt"/>
              </a:rPr>
              <a:t>обучающихся</a:t>
            </a:r>
            <a:endParaRPr lang="ru-RU" sz="1200" b="1" dirty="0">
              <a:latin typeface="+mn-lt"/>
            </a:endParaRPr>
          </a:p>
          <a:p>
            <a:r>
              <a:rPr lang="ru-RU" sz="1200" b="1" dirty="0">
                <a:latin typeface="+mn-lt"/>
              </a:rPr>
              <a:t> </a:t>
            </a:r>
          </a:p>
        </p:txBody>
      </p:sp>
      <p:pic>
        <p:nvPicPr>
          <p:cNvPr id="3087" name="Picture 15" descr="C:\Users\dubentsova\Desktop\Apps_Icons_Peo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11" y="3680217"/>
            <a:ext cx="544415" cy="544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9" name="Picture 17" descr="C:\Users\dubentsova\Desktop\252x252xc317e7d8-b81f-4118-9f8c-a2f8d80259b8.png.pagespeed.ic.Yd-FI0gSZ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72" y="4734824"/>
            <a:ext cx="571286" cy="571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91" name="Picture 19" descr="C:\Users\dubentsova\Desktop\Ck4hOgIVAAEDn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04" y="3735376"/>
            <a:ext cx="575085" cy="56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4" name="TextBox 33"/>
          <p:cNvSpPr txBox="1"/>
          <p:nvPr/>
        </p:nvSpPr>
        <p:spPr>
          <a:xfrm>
            <a:off x="-413140" y="3805426"/>
            <a:ext cx="2317117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+mn-lt"/>
              </a:rPr>
              <a:t>Корпоративная почта </a:t>
            </a:r>
            <a:endParaRPr lang="ru-RU" sz="1200" b="1" dirty="0">
              <a:latin typeface="+mn-lt"/>
            </a:endParaRPr>
          </a:p>
          <a:p>
            <a:pPr algn="r"/>
            <a:r>
              <a:rPr lang="en-US" sz="1200" b="1" dirty="0" smtClean="0">
                <a:latin typeface="+mn-lt"/>
              </a:rPr>
              <a:t>Outlook</a:t>
            </a:r>
            <a:r>
              <a:rPr lang="ru-RU" sz="1200" b="1" dirty="0" smtClean="0">
                <a:latin typeface="+mn-lt"/>
              </a:rPr>
              <a:t> адресов</a:t>
            </a:r>
            <a:r>
              <a:rPr lang="ru-RU" sz="1200" b="1" dirty="0">
                <a:latin typeface="+mn-lt"/>
              </a:rPr>
              <a:t>: </a:t>
            </a:r>
          </a:p>
          <a:p>
            <a:pPr algn="r"/>
            <a:r>
              <a:rPr lang="ru-RU" sz="1200" b="1" dirty="0">
                <a:latin typeface="+mn-lt"/>
              </a:rPr>
              <a:t>всех сотрудников – </a:t>
            </a:r>
            <a:r>
              <a:rPr lang="ru-RU" sz="1200" b="1" dirty="0" smtClean="0">
                <a:latin typeface="+mn-lt"/>
                <a:cs typeface="Times New Roman" panose="02020603050405020304" pitchFamily="18" charset="0"/>
              </a:rPr>
              <a:t>2 089</a:t>
            </a:r>
          </a:p>
          <a:p>
            <a:pPr algn="r"/>
            <a:r>
              <a:rPr lang="ru-RU" sz="1200" b="1" dirty="0" smtClean="0">
                <a:latin typeface="+mn-lt"/>
              </a:rPr>
              <a:t>обучающихся </a:t>
            </a:r>
            <a:r>
              <a:rPr lang="ru-RU" sz="1200" b="1" dirty="0">
                <a:latin typeface="+mn-lt"/>
              </a:rPr>
              <a:t>– </a:t>
            </a:r>
            <a:r>
              <a:rPr lang="ru-RU" sz="1200" b="1" dirty="0">
                <a:latin typeface="+mn-lt"/>
                <a:cs typeface="Times New Roman" panose="02020603050405020304" pitchFamily="18" charset="0"/>
              </a:rPr>
              <a:t>8 079</a:t>
            </a:r>
          </a:p>
        </p:txBody>
      </p:sp>
      <p:pic>
        <p:nvPicPr>
          <p:cNvPr id="1026" name="Picture 2" descr="C:\Users\dubentsova\Desktop\fe337be88774b819cec99374450ffb1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79" y="2732049"/>
            <a:ext cx="544377" cy="53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7095696" y="1707499"/>
            <a:ext cx="2853606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n-lt"/>
                <a:cs typeface="Arial" panose="020B0604020202020204" pitchFamily="34" charset="0"/>
              </a:rPr>
              <a:t>Полный доступ к электронным</a:t>
            </a:r>
            <a:endParaRPr lang="en-US" sz="1200" b="1" dirty="0">
              <a:latin typeface="+mn-lt"/>
              <a:cs typeface="Arial" panose="020B0604020202020204" pitchFamily="34" charset="0"/>
            </a:endParaRPr>
          </a:p>
          <a:p>
            <a:r>
              <a:rPr lang="ru-RU" sz="1200" b="1" smtClean="0">
                <a:latin typeface="+mn-lt"/>
                <a:cs typeface="Arial" panose="020B0604020202020204" pitchFamily="34" charset="0"/>
              </a:rPr>
              <a:t>библиотекамдля </a:t>
            </a:r>
            <a:r>
              <a:rPr lang="ru-RU" sz="1200" b="1" dirty="0" smtClean="0">
                <a:latin typeface="+mn-lt"/>
                <a:cs typeface="Arial" panose="020B0604020202020204" pitchFamily="34" charset="0"/>
              </a:rPr>
              <a:t>всех сотрудников и обучающихся</a:t>
            </a:r>
            <a:endParaRPr lang="en-US" sz="12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7" name="Picture 3" descr="C:\Users\dubentsova\Desktop\G-9fJrb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05" y="1782832"/>
            <a:ext cx="524605" cy="524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2" name="TextBox 31"/>
          <p:cNvSpPr txBox="1"/>
          <p:nvPr/>
        </p:nvSpPr>
        <p:spPr>
          <a:xfrm>
            <a:off x="109550" y="5034251"/>
            <a:ext cx="2736304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latin typeface="+mn-lt"/>
              </a:rPr>
              <a:t>Персональный  </a:t>
            </a:r>
            <a:r>
              <a:rPr lang="ru-RU" sz="1200" b="1" dirty="0" smtClean="0">
                <a:latin typeface="+mn-lt"/>
              </a:rPr>
              <a:t>аккаунт для </a:t>
            </a:r>
            <a:r>
              <a:rPr lang="ru-RU" sz="1200" b="1" dirty="0">
                <a:latin typeface="+mn-lt"/>
              </a:rPr>
              <a:t>каждого </a:t>
            </a:r>
            <a:r>
              <a:rPr lang="ru-RU" sz="1200" b="1" dirty="0" smtClean="0">
                <a:latin typeface="+mn-lt"/>
              </a:rPr>
              <a:t>студента в </a:t>
            </a:r>
            <a:r>
              <a:rPr lang="ru-RU" sz="1200" b="1" dirty="0">
                <a:latin typeface="+mn-lt"/>
              </a:rPr>
              <a:t>облаке – </a:t>
            </a:r>
            <a:r>
              <a:rPr lang="ru-RU" sz="1200" b="1" dirty="0">
                <a:latin typeface="+mn-lt"/>
                <a:cs typeface="Times New Roman" panose="02020603050405020304" pitchFamily="18" charset="0"/>
              </a:rPr>
              <a:t>8 079</a:t>
            </a:r>
            <a:endParaRPr lang="en-US" sz="1200" b="1" dirty="0">
              <a:latin typeface="+mn-lt"/>
            </a:endParaRPr>
          </a:p>
          <a:p>
            <a:pPr algn="r"/>
            <a:r>
              <a:rPr lang="en-US" sz="1200" b="1" dirty="0">
                <a:latin typeface="+mn-lt"/>
              </a:rPr>
              <a:t>Microsoft Office </a:t>
            </a:r>
            <a:r>
              <a:rPr lang="ru-RU" sz="1200" b="1" dirty="0">
                <a:latin typeface="+mn-lt"/>
              </a:rPr>
              <a:t>365 </a:t>
            </a:r>
          </a:p>
          <a:p>
            <a:pPr algn="r"/>
            <a:r>
              <a:rPr lang="ru-RU" sz="1200" b="1" dirty="0">
                <a:latin typeface="+mn-lt"/>
              </a:rPr>
              <a:t>(хранилище+ почта+ пакет</a:t>
            </a:r>
            <a:r>
              <a:rPr lang="en-US" sz="1200" b="1" dirty="0">
                <a:latin typeface="+mn-lt"/>
              </a:rPr>
              <a:t> Office</a:t>
            </a:r>
            <a:r>
              <a:rPr lang="ru-RU" sz="1200" b="1" dirty="0">
                <a:latin typeface="+mn-lt"/>
              </a:rPr>
              <a:t>)</a:t>
            </a:r>
            <a:endParaRPr lang="en-US" sz="1200" b="1" dirty="0">
              <a:latin typeface="+mn-lt"/>
            </a:endParaRPr>
          </a:p>
        </p:txBody>
      </p:sp>
      <p:pic>
        <p:nvPicPr>
          <p:cNvPr id="1029" name="Picture 5" descr="C:\Users\dubentsova\Desktop\Folder-Blue-Videos-ic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7" y="2550765"/>
            <a:ext cx="578824" cy="578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dubentsova\Desktop\daad_alumni_maennlich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56" y="1173185"/>
            <a:ext cx="554321" cy="554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12"/>
          <p:cNvSpPr txBox="1"/>
          <p:nvPr/>
        </p:nvSpPr>
        <p:spPr>
          <a:xfrm>
            <a:off x="4582552" y="-27384"/>
            <a:ext cx="125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IT-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кампус</a:t>
            </a:r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00" y="-22974"/>
            <a:ext cx="9923556" cy="856872"/>
            <a:chOff x="0" y="-10158"/>
            <a:chExt cx="9923556" cy="85687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7557" y="-10158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IT </a:t>
              </a:r>
              <a:r>
                <a:rPr lang="kk-KZ" b="1" dirty="0" smtClean="0"/>
                <a:t>- кампус</a:t>
              </a:r>
              <a:endParaRPr lang="ru-RU" b="1" dirty="0"/>
            </a:p>
          </p:txBody>
        </p:sp>
        <p:pic>
          <p:nvPicPr>
            <p:cNvPr id="30" name="Рисунок 29" descr="Логотип.jpg"/>
            <p:cNvPicPr>
              <a:picLocks noChangeAspect="1"/>
            </p:cNvPicPr>
            <p:nvPr/>
          </p:nvPicPr>
          <p:blipFill>
            <a:blip r:embed="rId1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TextBox 36"/>
          <p:cNvSpPr txBox="1"/>
          <p:nvPr/>
        </p:nvSpPr>
        <p:spPr>
          <a:xfrm>
            <a:off x="393427" y="1891529"/>
            <a:ext cx="2369462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+mn-lt"/>
              </a:rPr>
              <a:t>Внутренний портал сотрудника </a:t>
            </a:r>
          </a:p>
          <a:p>
            <a:pPr algn="r"/>
            <a:r>
              <a:rPr lang="ru-RU" sz="1200" b="1" dirty="0" smtClean="0">
                <a:latin typeface="+mn-lt"/>
              </a:rPr>
              <a:t>с личным блогом, хранилищем </a:t>
            </a:r>
          </a:p>
          <a:p>
            <a:pPr algn="r"/>
            <a:r>
              <a:rPr lang="ru-RU" sz="1200" b="1" dirty="0" smtClean="0">
                <a:latin typeface="+mn-lt"/>
              </a:rPr>
              <a:t>и каналом новостей </a:t>
            </a:r>
            <a:endParaRPr lang="ru-RU" sz="1200" b="1" dirty="0">
              <a:latin typeface="+mn-lt"/>
            </a:endParaRPr>
          </a:p>
        </p:txBody>
      </p:sp>
      <p:pic>
        <p:nvPicPr>
          <p:cNvPr id="9" name="Picture 15" descr="C:\Users\dubentsova\Desktop\Apps_Icons_Peop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27" y="1899549"/>
            <a:ext cx="531575" cy="53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6" name="Прямоугольник 35"/>
          <p:cNvSpPr/>
          <p:nvPr/>
        </p:nvSpPr>
        <p:spPr>
          <a:xfrm>
            <a:off x="7212219" y="4916037"/>
            <a:ext cx="3284364" cy="2769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latin typeface="+mn-lt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0" name="Picture 5" descr="C:\Users\dubentsova\Desktop\IP_______________4acda2907121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1" y="5531491"/>
            <a:ext cx="641362" cy="610510"/>
          </a:xfrm>
          <a:prstGeom prst="rect">
            <a:avLst/>
          </a:prstGeom>
          <a:ln w="127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dubentsova\Desktop\Cisco_SPA_500_1.211b1a3e51be7c9594108a3e331bc83b19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73" y="1132543"/>
            <a:ext cx="589066" cy="563720"/>
          </a:xfrm>
          <a:prstGeom prst="rect">
            <a:avLst/>
          </a:prstGeom>
          <a:ln w="9525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dubentsova\Desktop\cisco-zavershila-process-priobreteniya-kompanii-extendmedia.jpe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63" y="5525199"/>
            <a:ext cx="538606" cy="546786"/>
          </a:xfrm>
          <a:prstGeom prst="rect">
            <a:avLst/>
          </a:prstGeom>
          <a:ln w="9525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059833" y="869811"/>
            <a:ext cx="3717703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n-lt"/>
                <a:cs typeface="Arial" panose="020B0604020202020204" pitchFamily="34" charset="0"/>
              </a:rPr>
              <a:t>IP  телефония </a:t>
            </a:r>
            <a:r>
              <a:rPr lang="ru-RU" sz="1200" b="1">
                <a:latin typeface="+mn-lt"/>
                <a:cs typeface="Arial" panose="020B0604020202020204" pitchFamily="34" charset="0"/>
              </a:rPr>
              <a:t>от </a:t>
            </a:r>
            <a:r>
              <a:rPr lang="ru-RU" sz="1200" b="1" dirty="0">
                <a:latin typeface="+mn-lt"/>
                <a:cs typeface="Arial" panose="020B0604020202020204" pitchFamily="34" charset="0"/>
              </a:rPr>
              <a:t>«</a:t>
            </a:r>
            <a:r>
              <a:rPr lang="ru-RU" sz="1200" b="1">
                <a:latin typeface="+mn-lt"/>
                <a:cs typeface="Arial" panose="020B0604020202020204" pitchFamily="34" charset="0"/>
              </a:rPr>
              <a:t>CISCO SYSTEMS </a:t>
            </a:r>
            <a:r>
              <a:rPr lang="ru-RU" sz="1200" b="1" dirty="0">
                <a:latin typeface="+mn-lt"/>
                <a:cs typeface="Arial" panose="020B0604020202020204" pitchFamily="34" charset="0"/>
              </a:rPr>
              <a:t>–</a:t>
            </a:r>
            <a:r>
              <a:rPr lang="ru-RU" sz="1200" b="1">
                <a:latin typeface="+mn-lt"/>
                <a:cs typeface="Arial" panose="020B0604020202020204" pitchFamily="34" charset="0"/>
              </a:rPr>
              <a:t> 3040» - 540 </a:t>
            </a:r>
            <a:r>
              <a:rPr lang="ru-RU" sz="1200" b="1" smtClean="0">
                <a:latin typeface="+mn-lt"/>
                <a:cs typeface="Arial" panose="020B0604020202020204" pitchFamily="34" charset="0"/>
              </a:rPr>
              <a:t>ед.</a:t>
            </a:r>
            <a:endParaRPr lang="ru-RU" sz="1200" b="1" dirty="0">
              <a:latin typeface="+mn-lt"/>
              <a:cs typeface="Arial" panose="020B0604020202020204" pitchFamily="34" charset="0"/>
            </a:endParaRPr>
          </a:p>
          <a:p>
            <a:r>
              <a:rPr lang="ru-RU" sz="1200" b="1" dirty="0">
                <a:latin typeface="+mn-lt"/>
                <a:cs typeface="Arial" panose="020B0604020202020204" pitchFamily="34" charset="0"/>
              </a:rPr>
              <a:t>Голосовая почта</a:t>
            </a:r>
          </a:p>
          <a:p>
            <a:r>
              <a:rPr lang="ru-RU" sz="1200" b="1" dirty="0">
                <a:latin typeface="+mn-lt"/>
                <a:cs typeface="Arial" panose="020B0604020202020204" pitchFamily="34" charset="0"/>
              </a:rPr>
              <a:t>Видео звонок</a:t>
            </a:r>
          </a:p>
          <a:p>
            <a:r>
              <a:rPr lang="ru-RU" sz="1200" b="1" dirty="0">
                <a:latin typeface="+mn-lt"/>
                <a:cs typeface="Arial" panose="020B0604020202020204" pitchFamily="34" charset="0"/>
              </a:rPr>
              <a:t>Корпоративная видео система </a:t>
            </a:r>
            <a:r>
              <a:rPr lang="ru-RU" sz="1200" b="1" dirty="0" err="1">
                <a:latin typeface="+mn-lt"/>
                <a:cs typeface="Arial" panose="020B0604020202020204" pitchFamily="34" charset="0"/>
              </a:rPr>
              <a:t>WebEx</a:t>
            </a:r>
            <a:endParaRPr lang="ru-RU" sz="1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0249" y="5982379"/>
            <a:ext cx="3746647" cy="83099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latin typeface="+mn-lt"/>
              </a:rPr>
              <a:t>124 Км локальных сетей</a:t>
            </a:r>
          </a:p>
          <a:p>
            <a:pPr algn="r"/>
            <a:r>
              <a:rPr lang="ru-RU" sz="1200" b="1" dirty="0">
                <a:latin typeface="+mn-lt"/>
              </a:rPr>
              <a:t>Более 1200 ПК в сети</a:t>
            </a:r>
          </a:p>
          <a:p>
            <a:pPr algn="r"/>
            <a:r>
              <a:rPr lang="ru-RU" sz="1200" b="1" dirty="0">
                <a:latin typeface="+mn-lt"/>
              </a:rPr>
              <a:t>31 здание подключено к ЦОД по VPN</a:t>
            </a:r>
          </a:p>
          <a:p>
            <a:pPr algn="r"/>
            <a:r>
              <a:rPr lang="ru-RU" sz="1200" b="1" dirty="0">
                <a:latin typeface="+mn-lt"/>
              </a:rPr>
              <a:t>Скорость до 150 Мбит/с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64752" y="5895997"/>
            <a:ext cx="2339230" cy="1015663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1200" b="1">
                <a:latin typeface="+mn-lt"/>
              </a:rPr>
              <a:t>IP  видеонаблюдение  </a:t>
            </a:r>
            <a:r>
              <a:rPr lang="ru-RU" sz="1200" b="1" smtClean="0">
                <a:latin typeface="+mn-lt"/>
              </a:rPr>
              <a:t>ОТ </a:t>
            </a:r>
            <a:r>
              <a:rPr lang="ru-RU" sz="1200" b="1" dirty="0">
                <a:latin typeface="+mn-lt"/>
              </a:rPr>
              <a:t>AXIS </a:t>
            </a:r>
          </a:p>
          <a:p>
            <a:r>
              <a:rPr lang="ru-RU" sz="1200" b="1" dirty="0">
                <a:latin typeface="+mn-lt"/>
              </a:rPr>
              <a:t>300 камер</a:t>
            </a:r>
          </a:p>
          <a:p>
            <a:r>
              <a:rPr lang="ru-RU" sz="1200" b="1" dirty="0">
                <a:latin typeface="+mn-lt"/>
              </a:rPr>
              <a:t>Авторизированный доступ </a:t>
            </a:r>
          </a:p>
          <a:p>
            <a:r>
              <a:rPr lang="ru-RU" sz="1200" b="1" dirty="0">
                <a:latin typeface="+mn-lt"/>
              </a:rPr>
              <a:t>с любого  ПК в сети </a:t>
            </a:r>
            <a:r>
              <a:rPr lang="ru-RU" sz="1200" b="1" dirty="0" err="1">
                <a:latin typeface="+mn-lt"/>
              </a:rPr>
              <a:t>Sennheiser</a:t>
            </a:r>
            <a:r>
              <a:rPr lang="ru-RU" sz="1200" b="1" dirty="0">
                <a:latin typeface="+mn-lt"/>
              </a:rPr>
              <a:t> –</a:t>
            </a:r>
          </a:p>
          <a:p>
            <a:r>
              <a:rPr lang="ru-RU" sz="1200" b="1" dirty="0">
                <a:latin typeface="+mn-lt"/>
              </a:rPr>
              <a:t>качественный приём экзаменов</a:t>
            </a:r>
          </a:p>
        </p:txBody>
      </p:sp>
    </p:spTree>
    <p:extLst>
      <p:ext uri="{BB962C8B-B14F-4D97-AF65-F5344CB8AC3E}">
        <p14:creationId xmlns:p14="http://schemas.microsoft.com/office/powerpoint/2010/main" val="30936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0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124744" y="2272738"/>
            <a:ext cx="1872208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latin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82552" y="-27384"/>
            <a:ext cx="125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IT-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кампус</a:t>
            </a:r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00" y="-3128"/>
            <a:ext cx="9923556" cy="856872"/>
            <a:chOff x="0" y="-10158"/>
            <a:chExt cx="9923556" cy="85687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7557" y="-10158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b="1" dirty="0" smtClean="0"/>
                <a:t>Состав Наблюдательного совета</a:t>
              </a:r>
              <a:endParaRPr lang="ru-RU" b="1" dirty="0"/>
            </a:p>
          </p:txBody>
        </p:sp>
        <p:pic>
          <p:nvPicPr>
            <p:cNvPr id="30" name="Рисунок 29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aphicFrame>
        <p:nvGraphicFramePr>
          <p:cNvPr id="8" name="Схема 1"/>
          <p:cNvGraphicFramePr/>
          <p:nvPr>
            <p:extLst>
              <p:ext uri="{D42A27DB-BD31-4B8C-83A1-F6EECF244321}">
                <p14:modId xmlns:p14="http://schemas.microsoft.com/office/powerpoint/2010/main" val="319330880"/>
              </p:ext>
            </p:extLst>
          </p:nvPr>
        </p:nvGraphicFramePr>
        <p:xfrm>
          <a:off x="2387781" y="1019628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4039358"/>
              </p:ext>
            </p:extLst>
          </p:nvPr>
        </p:nvGraphicFramePr>
        <p:xfrm>
          <a:off x="28638" y="1988840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Схема 12"/>
          <p:cNvGraphicFramePr/>
          <p:nvPr>
            <p:extLst/>
          </p:nvPr>
        </p:nvGraphicFramePr>
        <p:xfrm>
          <a:off x="24943" y="3256010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24943" y="4509120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5" name="Схема 14"/>
          <p:cNvGraphicFramePr/>
          <p:nvPr>
            <p:extLst/>
          </p:nvPr>
        </p:nvGraphicFramePr>
        <p:xfrm>
          <a:off x="24942" y="5689795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6" name="Схема 15"/>
          <p:cNvGraphicFramePr/>
          <p:nvPr>
            <p:extLst/>
          </p:nvPr>
        </p:nvGraphicFramePr>
        <p:xfrm>
          <a:off x="4949596" y="1991522"/>
          <a:ext cx="4941483" cy="1301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7" name="Схема 16"/>
          <p:cNvGraphicFramePr/>
          <p:nvPr>
            <p:extLst/>
          </p:nvPr>
        </p:nvGraphicFramePr>
        <p:xfrm>
          <a:off x="4949595" y="3284984"/>
          <a:ext cx="4941483" cy="125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18" name="Схема 17"/>
          <p:cNvGraphicFramePr/>
          <p:nvPr>
            <p:extLst/>
          </p:nvPr>
        </p:nvGraphicFramePr>
        <p:xfrm>
          <a:off x="4945900" y="4509120"/>
          <a:ext cx="4941483" cy="122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19" name="Схема 3"/>
          <p:cNvGraphicFramePr/>
          <p:nvPr>
            <p:extLst>
              <p:ext uri="{D42A27DB-BD31-4B8C-83A1-F6EECF244321}">
                <p14:modId xmlns:p14="http://schemas.microsoft.com/office/powerpoint/2010/main" val="1060463005"/>
              </p:ext>
            </p:extLst>
          </p:nvPr>
        </p:nvGraphicFramePr>
        <p:xfrm>
          <a:off x="4942205" y="5661248"/>
          <a:ext cx="4941483" cy="112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</p:spTree>
    <p:extLst>
      <p:ext uri="{BB962C8B-B14F-4D97-AF65-F5344CB8AC3E}">
        <p14:creationId xmlns:p14="http://schemas.microsoft.com/office/powerpoint/2010/main" val="39482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0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124744" y="2272738"/>
            <a:ext cx="1872208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latin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82552" y="-27384"/>
            <a:ext cx="125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IT-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кампус</a:t>
            </a:r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00" y="-3128"/>
            <a:ext cx="9923556" cy="856872"/>
            <a:chOff x="0" y="-10158"/>
            <a:chExt cx="9923556" cy="85687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7557" y="-10158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b="1" dirty="0" smtClean="0"/>
                <a:t>Наблюдательный совет и служба внутреннего аудита</a:t>
              </a:r>
              <a:endParaRPr lang="ru-RU" b="1" dirty="0"/>
            </a:p>
          </p:txBody>
        </p:sp>
        <p:pic>
          <p:nvPicPr>
            <p:cNvPr id="30" name="Рисунок 29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Прямоугольник 1"/>
          <p:cNvSpPr/>
          <p:nvPr/>
        </p:nvSpPr>
        <p:spPr>
          <a:xfrm>
            <a:off x="235924" y="980728"/>
            <a:ext cx="9469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ВНУТРЕННЕГО АУДИТА: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эффективной деятельности органов корпоративного управления и расширения управленческой самостоятельности вуза.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Функция: аудит оценки системы внутреннего контроля и финансово-хозяйственной деятельности вуза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344488" y="2924944"/>
            <a:ext cx="8928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НАБЛЮДАТЕЛЬНЫЙ СОВЕТ: 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г. проведено 6 заседаний.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стратегические направления вуза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развития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чистого дохода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службе внутреннего аудита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сотрудников в службу внутреннего аудита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мотивационных карт ключевых показателей деятельности вуза</a:t>
            </a:r>
          </a:p>
        </p:txBody>
      </p:sp>
    </p:spTree>
    <p:extLst>
      <p:ext uri="{BB962C8B-B14F-4D97-AF65-F5344CB8AC3E}">
        <p14:creationId xmlns:p14="http://schemas.microsoft.com/office/powerpoint/2010/main" val="14251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242" y="-2661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047993"/>
              </p:ext>
            </p:extLst>
          </p:nvPr>
        </p:nvGraphicFramePr>
        <p:xfrm>
          <a:off x="783777" y="1109131"/>
          <a:ext cx="8352928" cy="4275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014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5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6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72629">
                  <a:extLst>
                    <a:ext uri="{9D8B030D-6E8A-4147-A177-3AD203B41FA5}">
                      <a16:colId xmlns="" xmlns:a16="http://schemas.microsoft.com/office/drawing/2014/main" val="3384654441"/>
                    </a:ext>
                  </a:extLst>
                </a:gridCol>
              </a:tblGrid>
              <a:tr h="40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КПД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Ед. изм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32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I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Корпоративные</a:t>
                      </a:r>
                      <a:r>
                        <a:rPr lang="en-US" sz="12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КПД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выпускников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интернатуры, </a:t>
                      </a: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успешно прошедших независимую </a:t>
                      </a:r>
                      <a:r>
                        <a:rPr lang="ru-RU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экзаменацию</a:t>
                      </a: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с первого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раза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91407745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выпускников резидентуры, успешно прошедших независимую </a:t>
                      </a:r>
                      <a:r>
                        <a:rPr lang="ru-RU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экзаменацию</a:t>
                      </a: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с первого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раза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11415011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приглашенных квалифицированных иностранных преподавателей и исследователей в общей численности научно-педагогических работников, в том числе на управленческие позиции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</a:t>
                      </a:r>
                      <a:r>
                        <a:rPr lang="ru-RU" sz="12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доходов от научной деятельности в общем бюджете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Рентабельность активов (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ROA)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Не менее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79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Уровень госпитализации больных из числа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прикрепленного населения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Уменьшение значения показателя отчетного периода по сравнению с предыдущим периодом на 10% 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6098" y="44624"/>
            <a:ext cx="9477502" cy="452419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latin typeface="Calibri"/>
              </a:rPr>
              <a:t>Ключевые показатели </a:t>
            </a:r>
            <a:r>
              <a:rPr lang="ru-RU" sz="1800" b="1" dirty="0" smtClean="0">
                <a:solidFill>
                  <a:schemeClr val="bg1"/>
                </a:solidFill>
                <a:latin typeface="Calibri"/>
              </a:rPr>
              <a:t>деятельности</a:t>
            </a:r>
            <a:r>
              <a:rPr lang="en-US" sz="1800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Calibri"/>
              </a:rPr>
              <a:t>университета</a:t>
            </a:r>
            <a:endParaRPr lang="ru-RU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892810"/>
              </p:ext>
            </p:extLst>
          </p:nvPr>
        </p:nvGraphicFramePr>
        <p:xfrm>
          <a:off x="776536" y="1196752"/>
          <a:ext cx="8352926" cy="4395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5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44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49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5292">
                  <a:extLst>
                    <a:ext uri="{9D8B030D-6E8A-4147-A177-3AD203B41FA5}">
                      <a16:colId xmlns:a16="http://schemas.microsoft.com/office/drawing/2014/main" xmlns="" val="2158305510"/>
                    </a:ext>
                  </a:extLst>
                </a:gridCol>
              </a:tblGrid>
              <a:tr h="292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КПД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Ед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. изм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I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</a:rPr>
                        <a:t>Функциональные</a:t>
                      </a:r>
                      <a:r>
                        <a:rPr lang="en-US" sz="12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КПД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64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оснащенности медицинскими информационными системами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mtClean="0">
                          <a:effectLst/>
                          <a:latin typeface="+mn-lt"/>
                        </a:rPr>
                        <a:t>%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12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международных проектов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7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Средний индекс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Хирша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производственного персонала по базе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Web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Science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либо </a:t>
                      </a:r>
                      <a:r>
                        <a:rPr lang="ru-RU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Scopus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0,1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0,12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33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расходов на научную деятельность от общего объема бюджета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0,50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0,5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статей в журналах, индексируемых в базах данных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Scopus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и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Web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Science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по отношению к количеству производственного персонала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1:60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(60 статей)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1:19</a:t>
                      </a:r>
                      <a:r>
                        <a:rPr lang="ru-RU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(42 статьи)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преподавателей и сотрудников из университета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Лунд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привлеченных к преподаванию в КГМУ на всех уровнях обучения (в том числе в рамках академической мобильности)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Не менее чел.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0250759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средств, полученных от зарубежных грантов на проведение биомедицинских исследований в общем бюджете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0,05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26932680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обоснованных жалоб от общего количества жалоб (по клинической деятельности)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22722880"/>
                  </a:ext>
                </a:extLst>
              </a:tr>
            </a:tbl>
          </a:graphicData>
        </a:graphic>
      </p:graphicFrame>
      <p:sp>
        <p:nvSpPr>
          <p:cNvPr id="10" name="Нижний колонтитул 4"/>
          <p:cNvSpPr txBox="1">
            <a:spLocks/>
          </p:cNvSpPr>
          <p:nvPr/>
        </p:nvSpPr>
        <p:spPr>
          <a:xfrm>
            <a:off x="214247" y="60668"/>
            <a:ext cx="9477502" cy="4524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Calibri"/>
              </a:rPr>
              <a:t>Ключевые показатели деятельности университета</a:t>
            </a:r>
            <a:endParaRPr lang="ru-RU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391161"/>
              </p:ext>
            </p:extLst>
          </p:nvPr>
        </p:nvGraphicFramePr>
        <p:xfrm>
          <a:off x="776536" y="1340768"/>
          <a:ext cx="8424937" cy="4230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21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08113">
                  <a:extLst>
                    <a:ext uri="{9D8B030D-6E8A-4147-A177-3AD203B41FA5}">
                      <a16:colId xmlns="" xmlns:a16="http://schemas.microsoft.com/office/drawing/2014/main" val="2893513914"/>
                    </a:ext>
                  </a:extLst>
                </a:gridCol>
              </a:tblGrid>
              <a:tr h="292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КПД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+mn-lt"/>
                        </a:rPr>
                        <a:t>Ед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. изм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I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</a:rPr>
                        <a:t>Функциональные</a:t>
                      </a:r>
                      <a:r>
                        <a:rPr lang="en-US" sz="12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КПД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67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дохода от оказания платных медицинских услуг от общего дохода медицинских услуг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57,4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56,4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955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Процент удовлетворенности населения качеством предоставления медицинской помощи Медицинского центра и стоматологической клиники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91,5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48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оказанных услуг в рамках ГОБМП, ОСМС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59 396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ru-RU" sz="1200" dirty="0"/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производственного персонала в возрасте до 45 лет, владеющего английском языком TOEFL - 525, IELTS – 5,5, НЦТ - intermediate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Ед.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автоматизированных бизнес процессов с полной цифровой обработкой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Отсутствие несоответствия по результатам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аудита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бухгалтерского учета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20250759"/>
                  </a:ext>
                </a:extLst>
              </a:tr>
              <a:tr h="4123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Просроченная кредиторская задолженность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 результатам аудита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+mn-lt"/>
                        </a:rPr>
                        <a:t>мес.</a:t>
                      </a:r>
                      <a:endParaRPr lang="ru-RU" sz="12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</a:rPr>
                        <a:t>3 мес.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0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050" marR="57050" marT="0" marB="0" anchor="ctr"/>
                </a:tc>
                <a:extLst>
                  <a:ext uri="{0D108BD9-81ED-4DB2-BD59-A6C34878D82A}">
                    <a16:rowId xmlns="" xmlns:a16="http://schemas.microsoft.com/office/drawing/2014/main" val="1326932680"/>
                  </a:ext>
                </a:extLst>
              </a:tr>
            </a:tbl>
          </a:graphicData>
        </a:graphic>
      </p:graphicFrame>
      <p:sp>
        <p:nvSpPr>
          <p:cNvPr id="10" name="Нижний колонтитул 4"/>
          <p:cNvSpPr txBox="1">
            <a:spLocks/>
          </p:cNvSpPr>
          <p:nvPr/>
        </p:nvSpPr>
        <p:spPr>
          <a:xfrm>
            <a:off x="214247" y="60668"/>
            <a:ext cx="9477502" cy="4524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Calibri"/>
              </a:rPr>
              <a:t>Ключевые показатели деятельности университета</a:t>
            </a:r>
            <a:endParaRPr lang="ru-RU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кадровый потенци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03" y="4149080"/>
            <a:ext cx="4762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cs typeface="Arial" charset="0"/>
              </a:rPr>
              <a:t>РАЗВИТИЕ КАДРОВОГО ПОТЕНЦИАЛА ППС И СОТРУДНИКОВ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/>
          <p:cNvSpPr/>
          <p:nvPr/>
        </p:nvSpPr>
        <p:spPr>
          <a:xfrm>
            <a:off x="278715" y="1412776"/>
            <a:ext cx="4535811" cy="10801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cap="all" dirty="0">
                <a:solidFill>
                  <a:schemeClr val="tx1"/>
                </a:solidFill>
              </a:rPr>
              <a:t>П</a:t>
            </a:r>
            <a:r>
              <a:rPr lang="ru-RU" sz="1400" dirty="0">
                <a:solidFill>
                  <a:schemeClr val="tx1"/>
                </a:solidFill>
              </a:rPr>
              <a:t>одготовка</a:t>
            </a:r>
            <a:r>
              <a:rPr lang="ru-RU" sz="140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профессионалов, отвечающих требованиям национальной системы здравоохранения и международным стандартам, через внедрение инноваций в образование, науку </a:t>
            </a:r>
            <a:r>
              <a:rPr lang="ru-RU" sz="1400">
                <a:solidFill>
                  <a:schemeClr val="tx1"/>
                </a:solidFill>
              </a:rPr>
              <a:t>и практику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Rounded Rectangle 13"/>
          <p:cNvSpPr/>
          <p:nvPr/>
        </p:nvSpPr>
        <p:spPr>
          <a:xfrm>
            <a:off x="240925" y="933459"/>
            <a:ext cx="2479828" cy="3600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cap="all" smtClean="0"/>
              <a:t>МИССИЯ</a:t>
            </a:r>
            <a:endParaRPr lang="en-US" b="1" cap="all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Стратегические направления КГМУ 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на </a:t>
            </a:r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2017-2021 гг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3" name="Rounded Rectangle 10"/>
          <p:cNvSpPr/>
          <p:nvPr/>
        </p:nvSpPr>
        <p:spPr>
          <a:xfrm>
            <a:off x="5254175" y="1412776"/>
            <a:ext cx="4535811" cy="10801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Исследовательский университет, реализующий образовательную деятельность через науку, практику и инновации </a:t>
            </a:r>
          </a:p>
        </p:txBody>
      </p:sp>
      <p:grpSp>
        <p:nvGrpSpPr>
          <p:cNvPr id="15" name="Группа 1"/>
          <p:cNvGrpSpPr/>
          <p:nvPr/>
        </p:nvGrpSpPr>
        <p:grpSpPr>
          <a:xfrm>
            <a:off x="674500" y="3439670"/>
            <a:ext cx="3414404" cy="701724"/>
            <a:chOff x="1563548" y="289036"/>
            <a:chExt cx="3628072" cy="1133772"/>
          </a:xfrm>
        </p:grpSpPr>
        <p:sp>
          <p:nvSpPr>
            <p:cNvPr id="17" name="Прямоугольник 3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5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942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Лидерство в исследованиях</a:t>
              </a:r>
              <a:endParaRPr lang="ru-RU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73080" y="3410418"/>
            <a:ext cx="3414404" cy="701724"/>
            <a:chOff x="1563548" y="289036"/>
            <a:chExt cx="3628072" cy="113377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942" tIns="118110" rIns="118110" bIns="118110" numCol="1" spcCol="1270" anchor="ctr" anchorCtr="0">
              <a:noAutofit/>
            </a:bodyPr>
            <a:lstStyle/>
            <a:p>
              <a:pPr lvl="0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/>
                <a:t>Совершенство в образовании и студенческой жизни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673080" y="4837481"/>
            <a:ext cx="3414404" cy="701724"/>
            <a:chOff x="1563548" y="289036"/>
            <a:chExt cx="3628072" cy="1133772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942" tIns="118110" rIns="118110" bIns="118110" numCol="1" spcCol="1270" anchor="ctr" anchorCtr="0">
              <a:noAutofit/>
            </a:bodyPr>
            <a:lstStyle/>
            <a:p>
              <a:pPr lvl="0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/>
                <a:t>Интернационализация и партнерство</a:t>
              </a:r>
            </a:p>
          </p:txBody>
        </p:sp>
      </p:grpSp>
      <p:grpSp>
        <p:nvGrpSpPr>
          <p:cNvPr id="35" name="Группа 19"/>
          <p:cNvGrpSpPr/>
          <p:nvPr/>
        </p:nvGrpSpPr>
        <p:grpSpPr>
          <a:xfrm>
            <a:off x="674500" y="4815508"/>
            <a:ext cx="3414404" cy="701724"/>
            <a:chOff x="1563548" y="289036"/>
            <a:chExt cx="3628072" cy="1133772"/>
          </a:xfrm>
        </p:grpSpPr>
        <p:sp>
          <p:nvSpPr>
            <p:cNvPr id="36" name="Прямоугольник 20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Прямоугольник 21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942" tIns="118110" rIns="118110" bIns="118110" numCol="1" spcCol="1270" anchor="ctr" anchorCtr="0">
              <a:noAutofit/>
            </a:bodyPr>
            <a:lstStyle/>
            <a:p>
              <a:pPr lvl="0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 smtClean="0"/>
                <a:t>Развитие </a:t>
              </a:r>
              <a:r>
                <a:rPr lang="ru-RU" dirty="0"/>
                <a:t>кадрового </a:t>
              </a:r>
              <a:r>
                <a:rPr lang="ru-RU" dirty="0" smtClean="0"/>
                <a:t>персонала</a:t>
              </a:r>
              <a:endParaRPr lang="ru-RU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193228" y="5903314"/>
            <a:ext cx="3414404" cy="701724"/>
            <a:chOff x="1563548" y="289036"/>
            <a:chExt cx="3628072" cy="113377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Прямоугольник 40"/>
            <p:cNvSpPr/>
            <p:nvPr/>
          </p:nvSpPr>
          <p:spPr>
            <a:xfrm>
              <a:off x="1563548" y="289036"/>
              <a:ext cx="3628072" cy="1133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942" tIns="118110" rIns="118110" bIns="118110" numCol="1" spcCol="1270" anchor="ctr" anchorCtr="0">
              <a:noAutofit/>
            </a:bodyPr>
            <a:lstStyle/>
            <a:p>
              <a:pPr lvl="0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 smtClean="0"/>
                <a:t>Эффективный </a:t>
              </a:r>
              <a:r>
                <a:rPr lang="ru-RU" dirty="0"/>
                <a:t>менеджмент и </a:t>
              </a:r>
              <a:r>
                <a:rPr lang="ru-RU" dirty="0" smtClean="0"/>
                <a:t>финансы</a:t>
              </a:r>
              <a:endParaRPr lang="ru-RU" dirty="0"/>
            </a:p>
          </p:txBody>
        </p:sp>
      </p:grpSp>
      <p:sp>
        <p:nvSpPr>
          <p:cNvPr id="45" name="Rounded Rectangle 13"/>
          <p:cNvSpPr/>
          <p:nvPr/>
        </p:nvSpPr>
        <p:spPr>
          <a:xfrm>
            <a:off x="272480" y="2636912"/>
            <a:ext cx="5904001" cy="3600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cap="all" dirty="0"/>
              <a:t>стратегические направления</a:t>
            </a:r>
            <a:endParaRPr lang="en-US" b="1" cap="all" dirty="0"/>
          </a:p>
        </p:txBody>
      </p:sp>
      <p:sp>
        <p:nvSpPr>
          <p:cNvPr id="43" name="Rounded Rectangle 13"/>
          <p:cNvSpPr/>
          <p:nvPr/>
        </p:nvSpPr>
        <p:spPr>
          <a:xfrm>
            <a:off x="6326364" y="939544"/>
            <a:ext cx="2479828" cy="3600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cap="all" dirty="0" smtClean="0"/>
              <a:t>ВИДЕНИЕ</a:t>
            </a:r>
            <a:endParaRPr lang="en-US" b="1" cap="all" dirty="0"/>
          </a:p>
        </p:txBody>
      </p:sp>
      <p:pic>
        <p:nvPicPr>
          <p:cNvPr id="1034" name="Picture 10" descr="Image result for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" y="3297604"/>
            <a:ext cx="998547" cy="99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171" y="3335702"/>
            <a:ext cx="1019062" cy="960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8" name="Picture 14" descr="Image result for кадровый потенциа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0" y="4716767"/>
            <a:ext cx="948402" cy="890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40" name="Picture 16" descr="Image result for глобус с флагам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71" y="4668298"/>
            <a:ext cx="1046705" cy="9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финан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52" y="5742867"/>
            <a:ext cx="1122349" cy="927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88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3" descr="C:\Users\Munassipova\Desktop\Рисунок1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" y="836712"/>
            <a:ext cx="9888802" cy="60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13"/>
          <p:cNvSpPr/>
          <p:nvPr/>
        </p:nvSpPr>
        <p:spPr bwMode="gray">
          <a:xfrm>
            <a:off x="5352303" y="1608104"/>
            <a:ext cx="2106234" cy="922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r>
              <a:rPr lang="ru-RU" sz="1400" b="1" dirty="0" smtClean="0">
                <a:latin typeface="+mn-lt"/>
              </a:rPr>
              <a:t>ППС с высшей/</a:t>
            </a:r>
          </a:p>
          <a:p>
            <a:r>
              <a:rPr lang="ru-RU" sz="1400" b="1" dirty="0" smtClean="0">
                <a:latin typeface="+mn-lt"/>
              </a:rPr>
              <a:t>первой врачебными </a:t>
            </a:r>
          </a:p>
          <a:p>
            <a:r>
              <a:rPr lang="ru-RU" sz="1400" b="1" dirty="0" smtClean="0">
                <a:latin typeface="+mn-lt"/>
              </a:rPr>
              <a:t>квалификационными </a:t>
            </a:r>
          </a:p>
          <a:p>
            <a:r>
              <a:rPr lang="ru-RU" sz="1400" b="1" dirty="0" smtClean="0">
                <a:latin typeface="+mn-lt"/>
              </a:rPr>
              <a:t>категориями</a:t>
            </a:r>
            <a:endParaRPr lang="ru-RU" sz="1400" b="1" dirty="0">
              <a:latin typeface="+mn-lt"/>
            </a:endParaRPr>
          </a:p>
        </p:txBody>
      </p:sp>
      <p:sp>
        <p:nvSpPr>
          <p:cNvPr id="33" name="Прямоугольник 14"/>
          <p:cNvSpPr/>
          <p:nvPr/>
        </p:nvSpPr>
        <p:spPr bwMode="gray">
          <a:xfrm>
            <a:off x="5352303" y="943735"/>
            <a:ext cx="2224247" cy="7379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ru-RU" sz="1400" b="1" dirty="0" smtClean="0">
                <a:latin typeface="+mn-lt"/>
              </a:rPr>
              <a:t>ППС с учеными степенями</a:t>
            </a:r>
            <a:endParaRPr lang="ru-RU" sz="1400" b="1" dirty="0">
              <a:latin typeface="+mn-lt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4184339" y="4554"/>
            <a:ext cx="209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Кадровый состав</a:t>
            </a:r>
            <a:endParaRPr lang="ru-RU" sz="2000" b="1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Кадровый состав</a:t>
              </a:r>
              <a:endParaRPr lang="ru-RU" b="1" dirty="0"/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87" name="Группа 86"/>
          <p:cNvGrpSpPr/>
          <p:nvPr/>
        </p:nvGrpSpPr>
        <p:grpSpPr>
          <a:xfrm>
            <a:off x="5394135" y="2723456"/>
            <a:ext cx="1994562" cy="707887"/>
            <a:chOff x="5352303" y="5371096"/>
            <a:chExt cx="1994562" cy="707887"/>
          </a:xfrm>
        </p:grpSpPr>
        <p:sp>
          <p:nvSpPr>
            <p:cNvPr id="11" name="TextBox 10"/>
            <p:cNvSpPr txBox="1"/>
            <p:nvPr/>
          </p:nvSpPr>
          <p:spPr>
            <a:xfrm>
              <a:off x="5352303" y="5771206"/>
              <a:ext cx="1994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+mn-lt"/>
                </a:rPr>
                <a:t>Т</a:t>
              </a:r>
              <a:r>
                <a:rPr lang="ru-RU" sz="1400" b="1" dirty="0" smtClean="0">
                  <a:latin typeface="+mn-lt"/>
                </a:rPr>
                <a:t>екучесть </a:t>
              </a:r>
              <a:r>
                <a:rPr lang="ru-RU" sz="1400" b="1" dirty="0">
                  <a:latin typeface="+mn-lt"/>
                </a:rPr>
                <a:t>кадров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860024" y="5371096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1,6%</a:t>
              </a:r>
              <a:endPara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5492116" y="5766286"/>
              <a:ext cx="1433443" cy="492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Группа 50"/>
          <p:cNvGrpSpPr/>
          <p:nvPr/>
        </p:nvGrpSpPr>
        <p:grpSpPr>
          <a:xfrm>
            <a:off x="3974869" y="908720"/>
            <a:ext cx="1203629" cy="3598200"/>
            <a:chOff x="3756867" y="1029629"/>
            <a:chExt cx="1203629" cy="3598200"/>
          </a:xfrm>
        </p:grpSpPr>
        <p:grpSp>
          <p:nvGrpSpPr>
            <p:cNvPr id="1040" name="Группа 51"/>
            <p:cNvGrpSpPr/>
            <p:nvPr/>
          </p:nvGrpSpPr>
          <p:grpSpPr>
            <a:xfrm>
              <a:off x="4059912" y="1066910"/>
              <a:ext cx="710521" cy="646331"/>
              <a:chOff x="3747799" y="1029910"/>
              <a:chExt cx="710521" cy="646331"/>
            </a:xfrm>
          </p:grpSpPr>
          <p:sp>
            <p:nvSpPr>
              <p:cNvPr id="13" name="TextBox 69"/>
              <p:cNvSpPr txBox="1"/>
              <p:nvPr/>
            </p:nvSpPr>
            <p:spPr>
              <a:xfrm>
                <a:off x="3805576" y="1029910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+mn-lt"/>
                  </a:rPr>
                  <a:t>ППС</a:t>
                </a:r>
              </a:p>
              <a:p>
                <a:pPr algn="ctr"/>
                <a:r>
                  <a:rPr lang="en-US" b="1" dirty="0" smtClean="0">
                    <a:latin typeface="+mn-lt"/>
                  </a:rPr>
                  <a:t>1093</a:t>
                </a:r>
                <a:endParaRPr lang="ru-RU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44" name="Прямая соединительная линия 71"/>
              <p:cNvCxnSpPr/>
              <p:nvPr/>
            </p:nvCxnSpPr>
            <p:spPr>
              <a:xfrm flipV="1">
                <a:off x="3747799" y="1351448"/>
                <a:ext cx="710521" cy="5208"/>
              </a:xfrm>
              <a:prstGeom prst="line">
                <a:avLst/>
              </a:prstGeom>
              <a:ln w="9525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4" name="Группа 53"/>
            <p:cNvGrpSpPr/>
            <p:nvPr/>
          </p:nvGrpSpPr>
          <p:grpSpPr>
            <a:xfrm>
              <a:off x="3966337" y="2058862"/>
              <a:ext cx="976746" cy="646331"/>
              <a:chOff x="3906748" y="2045833"/>
              <a:chExt cx="976746" cy="646331"/>
            </a:xfrm>
          </p:grpSpPr>
          <p:sp>
            <p:nvSpPr>
              <p:cNvPr id="71" name="TextBox 66"/>
              <p:cNvSpPr txBox="1"/>
              <p:nvPr/>
            </p:nvSpPr>
            <p:spPr>
              <a:xfrm>
                <a:off x="3906748" y="2045833"/>
                <a:ext cx="9767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+mn-lt"/>
                  </a:rPr>
                  <a:t>УВП</a:t>
                </a:r>
              </a:p>
              <a:p>
                <a:pPr algn="ctr"/>
                <a:r>
                  <a:rPr lang="en-US" b="1" dirty="0" smtClean="0">
                    <a:latin typeface="+mn-lt"/>
                  </a:rPr>
                  <a:t>397</a:t>
                </a:r>
                <a:endParaRPr lang="ru-RU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49" name="Прямая соединительная линия 68"/>
              <p:cNvCxnSpPr/>
              <p:nvPr/>
            </p:nvCxnSpPr>
            <p:spPr>
              <a:xfrm>
                <a:off x="4096328" y="2352052"/>
                <a:ext cx="566012" cy="0"/>
              </a:xfrm>
              <a:prstGeom prst="line">
                <a:avLst/>
              </a:prstGeom>
              <a:ln w="6350">
                <a:solidFill>
                  <a:srgbClr val="C050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2" name="Группа 56"/>
            <p:cNvGrpSpPr/>
            <p:nvPr/>
          </p:nvGrpSpPr>
          <p:grpSpPr>
            <a:xfrm>
              <a:off x="3910376" y="2974321"/>
              <a:ext cx="1050120" cy="646331"/>
              <a:chOff x="3829761" y="2970391"/>
              <a:chExt cx="1050120" cy="646331"/>
            </a:xfrm>
          </p:grpSpPr>
          <p:sp>
            <p:nvSpPr>
              <p:cNvPr id="83" name="TextBox 64"/>
              <p:cNvSpPr txBox="1"/>
              <p:nvPr/>
            </p:nvSpPr>
            <p:spPr>
              <a:xfrm>
                <a:off x="3877832" y="2970391"/>
                <a:ext cx="10020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+mn-lt"/>
                  </a:rPr>
                  <a:t>ОП</a:t>
                </a:r>
              </a:p>
              <a:p>
                <a:pPr algn="ctr"/>
                <a:r>
                  <a:rPr lang="en-US" b="1" dirty="0" smtClean="0">
                    <a:latin typeface="+mn-lt"/>
                  </a:rPr>
                  <a:t>348</a:t>
                </a:r>
                <a:endParaRPr lang="ru-RU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55" name="Прямая соединительная линия 65"/>
              <p:cNvCxnSpPr/>
              <p:nvPr/>
            </p:nvCxnSpPr>
            <p:spPr>
              <a:xfrm flipH="1">
                <a:off x="3829761" y="3299974"/>
                <a:ext cx="831686" cy="1106"/>
              </a:xfrm>
              <a:prstGeom prst="line">
                <a:avLst/>
              </a:prstGeom>
              <a:ln w="6350">
                <a:solidFill>
                  <a:srgbClr val="8064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1" name="Группа 57"/>
            <p:cNvGrpSpPr/>
            <p:nvPr/>
          </p:nvGrpSpPr>
          <p:grpSpPr>
            <a:xfrm>
              <a:off x="4147224" y="3981498"/>
              <a:ext cx="609999" cy="646331"/>
              <a:chOff x="4163678" y="3923556"/>
              <a:chExt cx="609999" cy="646331"/>
            </a:xfrm>
          </p:grpSpPr>
          <p:sp>
            <p:nvSpPr>
              <p:cNvPr id="55" name="TextBox 62"/>
              <p:cNvSpPr txBox="1"/>
              <p:nvPr/>
            </p:nvSpPr>
            <p:spPr>
              <a:xfrm>
                <a:off x="4163678" y="3923556"/>
                <a:ext cx="5850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+mn-lt"/>
                  </a:rPr>
                  <a:t>АУП</a:t>
                </a:r>
              </a:p>
              <a:p>
                <a:pPr algn="ctr"/>
                <a:r>
                  <a:rPr lang="en-US" b="1" dirty="0" smtClean="0">
                    <a:latin typeface="+mn-lt"/>
                  </a:rPr>
                  <a:t>251</a:t>
                </a:r>
                <a:endParaRPr lang="ru-RU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59" name="Прямая соединительная линия 63"/>
              <p:cNvCxnSpPr/>
              <p:nvPr/>
            </p:nvCxnSpPr>
            <p:spPr>
              <a:xfrm flipV="1">
                <a:off x="4172371" y="4236721"/>
                <a:ext cx="601306" cy="10000"/>
              </a:xfrm>
              <a:prstGeom prst="line">
                <a:avLst/>
              </a:prstGeom>
              <a:ln w="6350">
                <a:solidFill>
                  <a:srgbClr val="9BBB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9" name="Рисунок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6867" y="1029629"/>
              <a:ext cx="327313" cy="387607"/>
            </a:xfrm>
            <a:prstGeom prst="rect">
              <a:avLst/>
            </a:prstGeom>
          </p:spPr>
        </p:pic>
        <p:pic>
          <p:nvPicPr>
            <p:cNvPr id="168" name="Рисунок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333" y="2022449"/>
              <a:ext cx="327313" cy="387607"/>
            </a:xfrm>
            <a:prstGeom prst="rect">
              <a:avLst/>
            </a:prstGeom>
          </p:spPr>
        </p:pic>
        <p:pic>
          <p:nvPicPr>
            <p:cNvPr id="169" name="Рисунок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333" y="2974321"/>
              <a:ext cx="327313" cy="387607"/>
            </a:xfrm>
            <a:prstGeom prst="rect">
              <a:avLst/>
            </a:prstGeom>
          </p:spPr>
        </p:pic>
        <p:pic>
          <p:nvPicPr>
            <p:cNvPr id="170" name="Рисунок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7192" y="3960511"/>
              <a:ext cx="327313" cy="387607"/>
            </a:xfrm>
            <a:prstGeom prst="rect">
              <a:avLst/>
            </a:prstGeom>
          </p:spPr>
        </p:pic>
      </p:grpSp>
      <p:graphicFrame>
        <p:nvGraphicFramePr>
          <p:cNvPr id="8" name="Диаграмма 38"/>
          <p:cNvGraphicFramePr/>
          <p:nvPr>
            <p:extLst>
              <p:ext uri="{D42A27DB-BD31-4B8C-83A1-F6EECF244321}">
                <p14:modId xmlns:p14="http://schemas.microsoft.com/office/powerpoint/2010/main" val="2031500507"/>
              </p:ext>
            </p:extLst>
          </p:nvPr>
        </p:nvGraphicFramePr>
        <p:xfrm>
          <a:off x="-876266" y="1167368"/>
          <a:ext cx="4902391" cy="358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олилиния 13"/>
          <p:cNvSpPr/>
          <p:nvPr/>
        </p:nvSpPr>
        <p:spPr>
          <a:xfrm>
            <a:off x="455273" y="1167368"/>
            <a:ext cx="3534177" cy="954819"/>
          </a:xfrm>
          <a:custGeom>
            <a:avLst/>
            <a:gdLst>
              <a:gd name="connsiteX0" fmla="*/ 11841 w 312630"/>
              <a:gd name="connsiteY0" fmla="*/ 1022685 h 1022685"/>
              <a:gd name="connsiteX1" fmla="*/ 35904 w 312630"/>
              <a:gd name="connsiteY1" fmla="*/ 132348 h 1022685"/>
              <a:gd name="connsiteX2" fmla="*/ 312630 w 312630"/>
              <a:gd name="connsiteY2" fmla="*/ 0 h 1022685"/>
              <a:gd name="connsiteX0" fmla="*/ 225136 w 3461631"/>
              <a:gd name="connsiteY0" fmla="*/ 969664 h 969664"/>
              <a:gd name="connsiteX1" fmla="*/ 249199 w 3461631"/>
              <a:gd name="connsiteY1" fmla="*/ 79327 h 969664"/>
              <a:gd name="connsiteX2" fmla="*/ 3461631 w 3461631"/>
              <a:gd name="connsiteY2" fmla="*/ 31200 h 969664"/>
              <a:gd name="connsiteX0" fmla="*/ 1926 w 3238421"/>
              <a:gd name="connsiteY0" fmla="*/ 954819 h 954819"/>
              <a:gd name="connsiteX1" fmla="*/ 567410 w 3238421"/>
              <a:gd name="connsiteY1" fmla="*/ 88545 h 954819"/>
              <a:gd name="connsiteX2" fmla="*/ 3238421 w 3238421"/>
              <a:gd name="connsiteY2" fmla="*/ 16355 h 95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421" h="954819">
                <a:moveTo>
                  <a:pt x="1926" y="954819"/>
                </a:moveTo>
                <a:cubicBezTo>
                  <a:pt x="-11108" y="594874"/>
                  <a:pt x="27994" y="244956"/>
                  <a:pt x="567410" y="88545"/>
                </a:cubicBezTo>
                <a:cubicBezTo>
                  <a:pt x="1106826" y="-67866"/>
                  <a:pt x="3188289" y="34402"/>
                  <a:pt x="3238421" y="16355"/>
                </a:cubicBezTo>
              </a:path>
            </a:pathLst>
          </a:custGeom>
          <a:noFill/>
          <a:ln>
            <a:solidFill>
              <a:srgbClr val="806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2346554" y="1719883"/>
            <a:ext cx="1672687" cy="548997"/>
          </a:xfrm>
          <a:custGeom>
            <a:avLst/>
            <a:gdLst>
              <a:gd name="connsiteX0" fmla="*/ 0 w 1288074"/>
              <a:gd name="connsiteY0" fmla="*/ 21997 h 276976"/>
              <a:gd name="connsiteX1" fmla="*/ 445169 w 1288074"/>
              <a:gd name="connsiteY1" fmla="*/ 21997 h 276976"/>
              <a:gd name="connsiteX2" fmla="*/ 565485 w 1288074"/>
              <a:gd name="connsiteY2" fmla="*/ 250597 h 276976"/>
              <a:gd name="connsiteX3" fmla="*/ 1203158 w 1288074"/>
              <a:gd name="connsiteY3" fmla="*/ 274661 h 276976"/>
              <a:gd name="connsiteX4" fmla="*/ 1263316 w 1288074"/>
              <a:gd name="connsiteY4" fmla="*/ 274661 h 276976"/>
              <a:gd name="connsiteX0" fmla="*/ 0 w 1673204"/>
              <a:gd name="connsiteY0" fmla="*/ 13549 h 287426"/>
              <a:gd name="connsiteX1" fmla="*/ 830299 w 1673204"/>
              <a:gd name="connsiteY1" fmla="*/ 32447 h 287426"/>
              <a:gd name="connsiteX2" fmla="*/ 950615 w 1673204"/>
              <a:gd name="connsiteY2" fmla="*/ 261047 h 287426"/>
              <a:gd name="connsiteX3" fmla="*/ 1588288 w 1673204"/>
              <a:gd name="connsiteY3" fmla="*/ 285111 h 287426"/>
              <a:gd name="connsiteX4" fmla="*/ 1648446 w 1673204"/>
              <a:gd name="connsiteY4" fmla="*/ 285111 h 2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204" h="287426">
                <a:moveTo>
                  <a:pt x="0" y="13549"/>
                </a:moveTo>
                <a:cubicBezTo>
                  <a:pt x="175461" y="-5501"/>
                  <a:pt x="671863" y="-8803"/>
                  <a:pt x="830299" y="32447"/>
                </a:cubicBezTo>
                <a:cubicBezTo>
                  <a:pt x="988735" y="73697"/>
                  <a:pt x="824284" y="218936"/>
                  <a:pt x="950615" y="261047"/>
                </a:cubicBezTo>
                <a:cubicBezTo>
                  <a:pt x="1076946" y="303158"/>
                  <a:pt x="1471983" y="281100"/>
                  <a:pt x="1588288" y="285111"/>
                </a:cubicBezTo>
                <a:cubicBezTo>
                  <a:pt x="1704593" y="289122"/>
                  <a:pt x="1676519" y="287116"/>
                  <a:pt x="1648446" y="2851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 flipV="1">
            <a:off x="1757085" y="4155483"/>
            <a:ext cx="2327188" cy="785677"/>
          </a:xfrm>
          <a:custGeom>
            <a:avLst/>
            <a:gdLst>
              <a:gd name="connsiteX0" fmla="*/ 11841 w 312630"/>
              <a:gd name="connsiteY0" fmla="*/ 1022685 h 1022685"/>
              <a:gd name="connsiteX1" fmla="*/ 35904 w 312630"/>
              <a:gd name="connsiteY1" fmla="*/ 132348 h 1022685"/>
              <a:gd name="connsiteX2" fmla="*/ 312630 w 312630"/>
              <a:gd name="connsiteY2" fmla="*/ 0 h 1022685"/>
              <a:gd name="connsiteX0" fmla="*/ 225136 w 3461631"/>
              <a:gd name="connsiteY0" fmla="*/ 969664 h 969664"/>
              <a:gd name="connsiteX1" fmla="*/ 249199 w 3461631"/>
              <a:gd name="connsiteY1" fmla="*/ 79327 h 969664"/>
              <a:gd name="connsiteX2" fmla="*/ 3461631 w 3461631"/>
              <a:gd name="connsiteY2" fmla="*/ 31200 h 969664"/>
              <a:gd name="connsiteX0" fmla="*/ 1926 w 3238421"/>
              <a:gd name="connsiteY0" fmla="*/ 954819 h 954819"/>
              <a:gd name="connsiteX1" fmla="*/ 567410 w 3238421"/>
              <a:gd name="connsiteY1" fmla="*/ 88545 h 954819"/>
              <a:gd name="connsiteX2" fmla="*/ 3238421 w 3238421"/>
              <a:gd name="connsiteY2" fmla="*/ 16355 h 954819"/>
              <a:gd name="connsiteX0" fmla="*/ 1926 w 3238421"/>
              <a:gd name="connsiteY0" fmla="*/ 963295 h 963295"/>
              <a:gd name="connsiteX1" fmla="*/ 567410 w 3238421"/>
              <a:gd name="connsiteY1" fmla="*/ 97021 h 963295"/>
              <a:gd name="connsiteX2" fmla="*/ 3238421 w 3238421"/>
              <a:gd name="connsiteY2" fmla="*/ 8759 h 963295"/>
              <a:gd name="connsiteX0" fmla="*/ 1926 w 3423943"/>
              <a:gd name="connsiteY0" fmla="*/ 964864 h 964864"/>
              <a:gd name="connsiteX1" fmla="*/ 567410 w 3423943"/>
              <a:gd name="connsiteY1" fmla="*/ 98590 h 964864"/>
              <a:gd name="connsiteX2" fmla="*/ 3238421 w 3423943"/>
              <a:gd name="connsiteY2" fmla="*/ 10328 h 964864"/>
              <a:gd name="connsiteX3" fmla="*/ 3193888 w 3423943"/>
              <a:gd name="connsiteY3" fmla="*/ 418 h 964864"/>
              <a:gd name="connsiteX0" fmla="*/ 1926 w 3496029"/>
              <a:gd name="connsiteY0" fmla="*/ 963296 h 1091746"/>
              <a:gd name="connsiteX1" fmla="*/ 567410 w 3496029"/>
              <a:gd name="connsiteY1" fmla="*/ 97022 h 1091746"/>
              <a:gd name="connsiteX2" fmla="*/ 3238421 w 3496029"/>
              <a:gd name="connsiteY2" fmla="*/ 8760 h 1091746"/>
              <a:gd name="connsiteX3" fmla="*/ 3416260 w 3496029"/>
              <a:gd name="connsiteY3" fmla="*/ 1091743 h 1091746"/>
              <a:gd name="connsiteX0" fmla="*/ 1926 w 3496029"/>
              <a:gd name="connsiteY0" fmla="*/ 963296 h 1181835"/>
              <a:gd name="connsiteX1" fmla="*/ 567410 w 3496029"/>
              <a:gd name="connsiteY1" fmla="*/ 97022 h 1181835"/>
              <a:gd name="connsiteX2" fmla="*/ 3238421 w 3496029"/>
              <a:gd name="connsiteY2" fmla="*/ 8760 h 1181835"/>
              <a:gd name="connsiteX3" fmla="*/ 3416260 w 3496029"/>
              <a:gd name="connsiteY3" fmla="*/ 1091743 h 1181835"/>
              <a:gd name="connsiteX4" fmla="*/ 3438495 w 3496029"/>
              <a:gd name="connsiteY4" fmla="*/ 1123887 h 1181835"/>
              <a:gd name="connsiteX0" fmla="*/ 1926 w 5239708"/>
              <a:gd name="connsiteY0" fmla="*/ 963296 h 1225719"/>
              <a:gd name="connsiteX1" fmla="*/ 567410 w 5239708"/>
              <a:gd name="connsiteY1" fmla="*/ 97022 h 1225719"/>
              <a:gd name="connsiteX2" fmla="*/ 3238421 w 5239708"/>
              <a:gd name="connsiteY2" fmla="*/ 8760 h 1225719"/>
              <a:gd name="connsiteX3" fmla="*/ 3416260 w 5239708"/>
              <a:gd name="connsiteY3" fmla="*/ 1091743 h 1225719"/>
              <a:gd name="connsiteX4" fmla="*/ 5239708 w 5239708"/>
              <a:gd name="connsiteY4" fmla="*/ 1220318 h 1225719"/>
              <a:gd name="connsiteX0" fmla="*/ 1926 w 5239708"/>
              <a:gd name="connsiteY0" fmla="*/ 963296 h 1220318"/>
              <a:gd name="connsiteX1" fmla="*/ 567410 w 5239708"/>
              <a:gd name="connsiteY1" fmla="*/ 97022 h 1220318"/>
              <a:gd name="connsiteX2" fmla="*/ 3238421 w 5239708"/>
              <a:gd name="connsiteY2" fmla="*/ 8760 h 1220318"/>
              <a:gd name="connsiteX3" fmla="*/ 3482971 w 5239708"/>
              <a:gd name="connsiteY3" fmla="*/ 995312 h 1220318"/>
              <a:gd name="connsiteX4" fmla="*/ 5239708 w 5239708"/>
              <a:gd name="connsiteY4" fmla="*/ 1220318 h 1220318"/>
              <a:gd name="connsiteX0" fmla="*/ 1926 w 5239708"/>
              <a:gd name="connsiteY0" fmla="*/ 963296 h 1253943"/>
              <a:gd name="connsiteX1" fmla="*/ 567410 w 5239708"/>
              <a:gd name="connsiteY1" fmla="*/ 97022 h 1253943"/>
              <a:gd name="connsiteX2" fmla="*/ 3238421 w 5239708"/>
              <a:gd name="connsiteY2" fmla="*/ 8760 h 1253943"/>
              <a:gd name="connsiteX3" fmla="*/ 3482971 w 5239708"/>
              <a:gd name="connsiteY3" fmla="*/ 995312 h 1253943"/>
              <a:gd name="connsiteX4" fmla="*/ 5239708 w 5239708"/>
              <a:gd name="connsiteY4" fmla="*/ 1220318 h 1253943"/>
              <a:gd name="connsiteX0" fmla="*/ 1235 w 5239017"/>
              <a:gd name="connsiteY0" fmla="*/ 963296 h 1253945"/>
              <a:gd name="connsiteX1" fmla="*/ 566719 w 5239017"/>
              <a:gd name="connsiteY1" fmla="*/ 97022 h 1253945"/>
              <a:gd name="connsiteX2" fmla="*/ 2970883 w 5239017"/>
              <a:gd name="connsiteY2" fmla="*/ 8761 h 1253945"/>
              <a:gd name="connsiteX3" fmla="*/ 3482280 w 5239017"/>
              <a:gd name="connsiteY3" fmla="*/ 995312 h 1253945"/>
              <a:gd name="connsiteX4" fmla="*/ 5239017 w 5239017"/>
              <a:gd name="connsiteY4" fmla="*/ 1220318 h 1253945"/>
              <a:gd name="connsiteX0" fmla="*/ 21098 w 5258880"/>
              <a:gd name="connsiteY0" fmla="*/ 1003581 h 1294229"/>
              <a:gd name="connsiteX1" fmla="*/ 386446 w 5258880"/>
              <a:gd name="connsiteY1" fmla="*/ 73019 h 1294229"/>
              <a:gd name="connsiteX2" fmla="*/ 2990746 w 5258880"/>
              <a:gd name="connsiteY2" fmla="*/ 49046 h 1294229"/>
              <a:gd name="connsiteX3" fmla="*/ 3502143 w 5258880"/>
              <a:gd name="connsiteY3" fmla="*/ 1035597 h 1294229"/>
              <a:gd name="connsiteX4" fmla="*/ 5258880 w 5258880"/>
              <a:gd name="connsiteY4" fmla="*/ 1260603 h 1294229"/>
              <a:gd name="connsiteX0" fmla="*/ 21964 w 5259746"/>
              <a:gd name="connsiteY0" fmla="*/ 1016170 h 1306818"/>
              <a:gd name="connsiteX1" fmla="*/ 387312 w 5259746"/>
              <a:gd name="connsiteY1" fmla="*/ 85608 h 1306818"/>
              <a:gd name="connsiteX2" fmla="*/ 3013849 w 5259746"/>
              <a:gd name="connsiteY2" fmla="*/ 29491 h 1306818"/>
              <a:gd name="connsiteX3" fmla="*/ 3503009 w 5259746"/>
              <a:gd name="connsiteY3" fmla="*/ 1048186 h 1306818"/>
              <a:gd name="connsiteX4" fmla="*/ 5259746 w 5259746"/>
              <a:gd name="connsiteY4" fmla="*/ 1273192 h 1306818"/>
              <a:gd name="connsiteX0" fmla="*/ 21964 w 4222744"/>
              <a:gd name="connsiteY0" fmla="*/ 1016172 h 1325708"/>
              <a:gd name="connsiteX1" fmla="*/ 387312 w 4222744"/>
              <a:gd name="connsiteY1" fmla="*/ 85610 h 1325708"/>
              <a:gd name="connsiteX2" fmla="*/ 3013849 w 4222744"/>
              <a:gd name="connsiteY2" fmla="*/ 29493 h 1325708"/>
              <a:gd name="connsiteX3" fmla="*/ 3503009 w 4222744"/>
              <a:gd name="connsiteY3" fmla="*/ 1048188 h 1325708"/>
              <a:gd name="connsiteX4" fmla="*/ 4222744 w 4222744"/>
              <a:gd name="connsiteY4" fmla="*/ 1305339 h 132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2744" h="1325708">
                <a:moveTo>
                  <a:pt x="21964" y="1016172"/>
                </a:moveTo>
                <a:cubicBezTo>
                  <a:pt x="8930" y="656227"/>
                  <a:pt x="-111335" y="250056"/>
                  <a:pt x="387312" y="85610"/>
                </a:cubicBezTo>
                <a:cubicBezTo>
                  <a:pt x="885959" y="-78836"/>
                  <a:pt x="2963717" y="47540"/>
                  <a:pt x="3013849" y="29493"/>
                </a:cubicBezTo>
                <a:cubicBezTo>
                  <a:pt x="3451595" y="13131"/>
                  <a:pt x="3512287" y="1050253"/>
                  <a:pt x="3503009" y="1048188"/>
                </a:cubicBezTo>
                <a:cubicBezTo>
                  <a:pt x="3536355" y="1442978"/>
                  <a:pt x="4218112" y="1298642"/>
                  <a:pt x="4222744" y="1305339"/>
                </a:cubicBezTo>
              </a:path>
            </a:pathLst>
          </a:custGeom>
          <a:noFill/>
          <a:ln>
            <a:solidFill>
              <a:srgbClr val="99B9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864822" y="3125652"/>
            <a:ext cx="1188058" cy="511188"/>
          </a:xfrm>
          <a:custGeom>
            <a:avLst/>
            <a:gdLst>
              <a:gd name="connsiteX0" fmla="*/ 0 w 990600"/>
              <a:gd name="connsiteY0" fmla="*/ 331033 h 459519"/>
              <a:gd name="connsiteX1" fmla="*/ 447675 w 990600"/>
              <a:gd name="connsiteY1" fmla="*/ 445333 h 459519"/>
              <a:gd name="connsiteX2" fmla="*/ 523875 w 990600"/>
              <a:gd name="connsiteY2" fmla="*/ 45283 h 459519"/>
              <a:gd name="connsiteX3" fmla="*/ 990600 w 990600"/>
              <a:gd name="connsiteY3" fmla="*/ 26233 h 45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459519">
                <a:moveTo>
                  <a:pt x="0" y="331033"/>
                </a:moveTo>
                <a:cubicBezTo>
                  <a:pt x="180181" y="411995"/>
                  <a:pt x="360362" y="492958"/>
                  <a:pt x="447675" y="445333"/>
                </a:cubicBezTo>
                <a:cubicBezTo>
                  <a:pt x="534988" y="397708"/>
                  <a:pt x="433388" y="115133"/>
                  <a:pt x="523875" y="45283"/>
                </a:cubicBezTo>
                <a:cubicBezTo>
                  <a:pt x="614363" y="-24567"/>
                  <a:pt x="802481" y="833"/>
                  <a:pt x="990600" y="26233"/>
                </a:cubicBezTo>
              </a:path>
            </a:pathLst>
          </a:custGeom>
          <a:noFill/>
          <a:ln>
            <a:solidFill>
              <a:srgbClr val="BF5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8" name="Группа 76"/>
          <p:cNvGrpSpPr/>
          <p:nvPr/>
        </p:nvGrpSpPr>
        <p:grpSpPr>
          <a:xfrm>
            <a:off x="2684467" y="5791959"/>
            <a:ext cx="1368153" cy="1013380"/>
            <a:chOff x="7062294" y="3160229"/>
            <a:chExt cx="1368153" cy="1013380"/>
          </a:xfrm>
        </p:grpSpPr>
        <p:cxnSp>
          <p:nvCxnSpPr>
            <p:cNvPr id="3" name="Прямая соединительная линия 77"/>
            <p:cNvCxnSpPr/>
            <p:nvPr/>
          </p:nvCxnSpPr>
          <p:spPr>
            <a:xfrm>
              <a:off x="7062294" y="3717032"/>
              <a:ext cx="1368153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78"/>
            <p:cNvSpPr txBox="1"/>
            <p:nvPr/>
          </p:nvSpPr>
          <p:spPr>
            <a:xfrm>
              <a:off x="7425576" y="3773499"/>
              <a:ext cx="63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+mn-lt"/>
                </a:rPr>
                <a:t>АУП</a:t>
              </a:r>
              <a:endParaRPr lang="ru-RU" sz="2000" dirty="0">
                <a:latin typeface="+mn-lt"/>
              </a:endParaRPr>
            </a:p>
          </p:txBody>
        </p:sp>
        <p:sp>
          <p:nvSpPr>
            <p:cNvPr id="6" name="Прямоугольник 79"/>
            <p:cNvSpPr/>
            <p:nvPr/>
          </p:nvSpPr>
          <p:spPr>
            <a:xfrm>
              <a:off x="7289000" y="3160229"/>
              <a:ext cx="91473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39 лет</a:t>
              </a:r>
              <a:endPara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endParaRPr>
            </a:p>
          </p:txBody>
        </p:sp>
      </p:grpSp>
      <p:pic>
        <p:nvPicPr>
          <p:cNvPr id="2" name="Рисунок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5452459"/>
            <a:ext cx="1648949" cy="1648949"/>
          </a:xfrm>
          <a:prstGeom prst="rect">
            <a:avLst/>
          </a:prstGeom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20</a:t>
            </a:fld>
            <a:endParaRPr lang="en-GB">
              <a:latin typeface="+mn-lt"/>
            </a:endParaRPr>
          </a:p>
        </p:txBody>
      </p:sp>
      <p:grpSp>
        <p:nvGrpSpPr>
          <p:cNvPr id="97" name="Группа 40"/>
          <p:cNvGrpSpPr/>
          <p:nvPr/>
        </p:nvGrpSpPr>
        <p:grpSpPr>
          <a:xfrm>
            <a:off x="7467165" y="2708920"/>
            <a:ext cx="2317733" cy="918410"/>
            <a:chOff x="5352303" y="5376016"/>
            <a:chExt cx="1994562" cy="918410"/>
          </a:xfrm>
        </p:grpSpPr>
        <p:sp>
          <p:nvSpPr>
            <p:cNvPr id="98" name="TextBox 41"/>
            <p:cNvSpPr txBox="1"/>
            <p:nvPr/>
          </p:nvSpPr>
          <p:spPr>
            <a:xfrm>
              <a:off x="5352303" y="5771206"/>
              <a:ext cx="1994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+mn-lt"/>
                </a:rPr>
                <a:t>Укомплектованность кадрами по вузу</a:t>
              </a:r>
            </a:p>
          </p:txBody>
        </p:sp>
        <p:sp>
          <p:nvSpPr>
            <p:cNvPr id="99" name="Прямоугольник 42"/>
            <p:cNvSpPr/>
            <p:nvPr/>
          </p:nvSpPr>
          <p:spPr>
            <a:xfrm>
              <a:off x="5933428" y="5376016"/>
              <a:ext cx="909145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8</a:t>
              </a:r>
              <a:r>
                <a:rPr lang="en-US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8</a:t>
              </a:r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%</a:t>
              </a:r>
              <a:endPara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endParaRPr>
            </a:p>
          </p:txBody>
        </p:sp>
        <p:cxnSp>
          <p:nvCxnSpPr>
            <p:cNvPr id="100" name="Прямая соединительная линия 43"/>
            <p:cNvCxnSpPr/>
            <p:nvPr/>
          </p:nvCxnSpPr>
          <p:spPr>
            <a:xfrm>
              <a:off x="5512471" y="5771206"/>
              <a:ext cx="1647627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6" name="Диаграмма 15"/>
          <p:cNvGraphicFramePr/>
          <p:nvPr>
            <p:extLst/>
          </p:nvPr>
        </p:nvGraphicFramePr>
        <p:xfrm>
          <a:off x="7431137" y="858787"/>
          <a:ext cx="2353761" cy="127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3302195266"/>
              </p:ext>
            </p:extLst>
          </p:nvPr>
        </p:nvGraphicFramePr>
        <p:xfrm>
          <a:off x="7407532" y="1729499"/>
          <a:ext cx="2123032" cy="127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50" name="Группа 90"/>
          <p:cNvGrpSpPr/>
          <p:nvPr/>
        </p:nvGrpSpPr>
        <p:grpSpPr>
          <a:xfrm>
            <a:off x="4300737" y="5793538"/>
            <a:ext cx="1368153" cy="1006182"/>
            <a:chOff x="7062294" y="3160229"/>
            <a:chExt cx="1368153" cy="1006182"/>
          </a:xfrm>
        </p:grpSpPr>
        <p:cxnSp>
          <p:nvCxnSpPr>
            <p:cNvPr id="51" name="Прямая соединительная линия 91"/>
            <p:cNvCxnSpPr/>
            <p:nvPr/>
          </p:nvCxnSpPr>
          <p:spPr>
            <a:xfrm>
              <a:off x="7062294" y="3717032"/>
              <a:ext cx="1368153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92"/>
            <p:cNvSpPr txBox="1"/>
            <p:nvPr/>
          </p:nvSpPr>
          <p:spPr>
            <a:xfrm>
              <a:off x="7394731" y="3766301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+mn-lt"/>
                </a:rPr>
                <a:t>УВП</a:t>
              </a:r>
              <a:endParaRPr lang="ru-RU" sz="2000" dirty="0">
                <a:latin typeface="+mn-lt"/>
              </a:endParaRPr>
            </a:p>
          </p:txBody>
        </p:sp>
        <p:sp>
          <p:nvSpPr>
            <p:cNvPr id="53" name="Прямоугольник 93"/>
            <p:cNvSpPr/>
            <p:nvPr/>
          </p:nvSpPr>
          <p:spPr>
            <a:xfrm>
              <a:off x="7289000" y="3160229"/>
              <a:ext cx="91473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36 лет</a:t>
              </a:r>
              <a:endPara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endParaRPr>
            </a:p>
          </p:txBody>
        </p:sp>
      </p:grpSp>
      <p:cxnSp>
        <p:nvCxnSpPr>
          <p:cNvPr id="58" name="Прямая соединительная линия 95"/>
          <p:cNvCxnSpPr/>
          <p:nvPr/>
        </p:nvCxnSpPr>
        <p:spPr>
          <a:xfrm>
            <a:off x="1071676" y="6339805"/>
            <a:ext cx="136815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100"/>
          <p:cNvSpPr txBox="1"/>
          <p:nvPr/>
        </p:nvSpPr>
        <p:spPr>
          <a:xfrm>
            <a:off x="1433388" y="6382758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ППС</a:t>
            </a:r>
            <a:endParaRPr lang="ru-RU" sz="2000" dirty="0">
              <a:latin typeface="+mn-lt"/>
            </a:endParaRPr>
          </a:p>
        </p:txBody>
      </p:sp>
      <p:sp>
        <p:nvSpPr>
          <p:cNvPr id="60" name="Прямоугольник 101"/>
          <p:cNvSpPr/>
          <p:nvPr/>
        </p:nvSpPr>
        <p:spPr>
          <a:xfrm>
            <a:off x="1298383" y="5783002"/>
            <a:ext cx="9147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47 лет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5" name="Прямоугольник 13"/>
          <p:cNvSpPr/>
          <p:nvPr/>
        </p:nvSpPr>
        <p:spPr bwMode="gray">
          <a:xfrm>
            <a:off x="5526199" y="4709271"/>
            <a:ext cx="2471987" cy="5202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r>
              <a:rPr lang="ru-RU" sz="1400" b="1" dirty="0" smtClean="0">
                <a:latin typeface="+mn-lt"/>
              </a:rPr>
              <a:t>Клинические наставники</a:t>
            </a:r>
            <a:endParaRPr lang="ru-RU" sz="1400" b="1" dirty="0">
              <a:latin typeface="+mn-lt"/>
            </a:endParaRPr>
          </a:p>
        </p:txBody>
      </p:sp>
      <p:sp>
        <p:nvSpPr>
          <p:cNvPr id="7" name="Прямоугольник 14"/>
          <p:cNvSpPr/>
          <p:nvPr/>
        </p:nvSpPr>
        <p:spPr bwMode="gray">
          <a:xfrm>
            <a:off x="5385048" y="4217261"/>
            <a:ext cx="2268236" cy="225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ru-RU" sz="1400" b="1" dirty="0" smtClean="0">
                <a:latin typeface="+mn-lt"/>
              </a:rPr>
              <a:t> Внешние совместители </a:t>
            </a:r>
          </a:p>
        </p:txBody>
      </p:sp>
      <p:graphicFrame>
        <p:nvGraphicFramePr>
          <p:cNvPr id="10" name="Диаграмма 62"/>
          <p:cNvGraphicFramePr/>
          <p:nvPr>
            <p:extLst>
              <p:ext uri="{D42A27DB-BD31-4B8C-83A1-F6EECF244321}">
                <p14:modId xmlns:p14="http://schemas.microsoft.com/office/powerpoint/2010/main" val="1350193839"/>
              </p:ext>
            </p:extLst>
          </p:nvPr>
        </p:nvGraphicFramePr>
        <p:xfrm>
          <a:off x="7144690" y="3861662"/>
          <a:ext cx="2353761" cy="127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63"/>
          <p:cNvGraphicFramePr/>
          <p:nvPr>
            <p:extLst>
              <p:ext uri="{D42A27DB-BD31-4B8C-83A1-F6EECF244321}">
                <p14:modId xmlns:p14="http://schemas.microsoft.com/office/powerpoint/2010/main" val="3319039071"/>
              </p:ext>
            </p:extLst>
          </p:nvPr>
        </p:nvGraphicFramePr>
        <p:xfrm>
          <a:off x="7739535" y="4581518"/>
          <a:ext cx="1545613" cy="1024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26224" y="4857025"/>
            <a:ext cx="90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prstClr val="black"/>
                </a:solidFill>
                <a:latin typeface="+mn-lt"/>
                <a:cs typeface="+mn-cs"/>
              </a:rPr>
              <a:t>100 </a:t>
            </a:r>
            <a:r>
              <a:rPr lang="ru-RU" sz="1600" b="1" smtClean="0">
                <a:solidFill>
                  <a:prstClr val="black"/>
                </a:solidFill>
                <a:latin typeface="+mn-lt"/>
                <a:cs typeface="+mn-cs"/>
              </a:rPr>
              <a:t>чел.</a:t>
            </a:r>
            <a:endParaRPr lang="ru-RU" sz="16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839117" y="4180186"/>
            <a:ext cx="90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+mn-cs"/>
              </a:rPr>
              <a:t>350 чел.</a:t>
            </a:r>
            <a:endParaRPr lang="ru-RU" sz="16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6" name="Прямоугольник 109"/>
          <p:cNvSpPr/>
          <p:nvPr/>
        </p:nvSpPr>
        <p:spPr>
          <a:xfrm>
            <a:off x="2346554" y="5241506"/>
            <a:ext cx="1923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n-lt"/>
              </a:rPr>
              <a:t>Средний возраст </a:t>
            </a:r>
            <a:endParaRPr lang="ru-RU" dirty="0">
              <a:latin typeface="+mn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417496" y="2082334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+mn-cs"/>
              </a:rPr>
              <a:t>57%</a:t>
            </a:r>
            <a:endParaRPr lang="ru-RU" sz="16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3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3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 	</a:t>
            </a:r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3" name="Овал 12"/>
          <p:cNvSpPr/>
          <p:nvPr/>
        </p:nvSpPr>
        <p:spPr>
          <a:xfrm>
            <a:off x="38454" y="773930"/>
            <a:ext cx="1043608" cy="998887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1082063" y="998147"/>
            <a:ext cx="311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Прошли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аттестацию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719 ППС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4" name="Схема 1"/>
          <p:cNvGraphicFramePr/>
          <p:nvPr>
            <p:extLst>
              <p:ext uri="{D42A27DB-BD31-4B8C-83A1-F6EECF244321}">
                <p14:modId xmlns:p14="http://schemas.microsoft.com/office/powerpoint/2010/main" val="2713606138"/>
              </p:ext>
            </p:extLst>
          </p:nvPr>
        </p:nvGraphicFramePr>
        <p:xfrm>
          <a:off x="207395" y="2924945"/>
          <a:ext cx="5213657" cy="201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Схема 8"/>
          <p:cNvGraphicFramePr/>
          <p:nvPr>
            <p:extLst>
              <p:ext uri="{D42A27DB-BD31-4B8C-83A1-F6EECF244321}">
                <p14:modId xmlns:p14="http://schemas.microsoft.com/office/powerpoint/2010/main" val="2925202818"/>
              </p:ext>
            </p:extLst>
          </p:nvPr>
        </p:nvGraphicFramePr>
        <p:xfrm>
          <a:off x="798662" y="1484784"/>
          <a:ext cx="3764295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Схема 26"/>
          <p:cNvGraphicFramePr/>
          <p:nvPr>
            <p:extLst>
              <p:ext uri="{D42A27DB-BD31-4B8C-83A1-F6EECF244321}">
                <p14:modId xmlns:p14="http://schemas.microsoft.com/office/powerpoint/2010/main" val="2683618733"/>
              </p:ext>
            </p:extLst>
          </p:nvPr>
        </p:nvGraphicFramePr>
        <p:xfrm>
          <a:off x="116464" y="5157193"/>
          <a:ext cx="5850649" cy="1321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028367" y="116632"/>
            <a:ext cx="6447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Развитие кадрового потенциала</a:t>
            </a:r>
          </a:p>
        </p:txBody>
      </p:sp>
      <p:sp>
        <p:nvSpPr>
          <p:cNvPr id="2" name="Стрелка вверх 1"/>
          <p:cNvSpPr/>
          <p:nvPr/>
        </p:nvSpPr>
        <p:spPr>
          <a:xfrm>
            <a:off x="1388604" y="3645025"/>
            <a:ext cx="288032" cy="42282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>
            <a:off x="3236810" y="3654250"/>
            <a:ext cx="288032" cy="42282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4977003" y="3645025"/>
            <a:ext cx="288032" cy="42282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2480" y="6525344"/>
            <a:ext cx="51485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latin typeface="+mn-lt"/>
              </a:rPr>
              <a:t>*(при приеме на работу устанавливается </a:t>
            </a:r>
            <a:r>
              <a:rPr lang="ru-RU" sz="1100" i="1" dirty="0" smtClean="0">
                <a:latin typeface="+mn-lt"/>
              </a:rPr>
              <a:t>всему ППС</a:t>
            </a:r>
            <a:r>
              <a:rPr lang="ru-RU" sz="1100" i="1" dirty="0">
                <a:latin typeface="+mn-lt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5121" y="1268761"/>
            <a:ext cx="3860879" cy="5493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Ученая степень (доктора наук – 2</a:t>
            </a:r>
            <a:r>
              <a:rPr lang="en-US" sz="1300" dirty="0" smtClean="0">
                <a:latin typeface="+mn-lt"/>
              </a:rPr>
              <a:t> </a:t>
            </a:r>
            <a:r>
              <a:rPr lang="ru-RU" sz="1300" dirty="0" smtClean="0">
                <a:latin typeface="+mn-lt"/>
              </a:rPr>
              <a:t>МРЗП, </a:t>
            </a:r>
            <a:endParaRPr lang="en-US" sz="1300" dirty="0" smtClean="0">
              <a:latin typeface="+mn-lt"/>
            </a:endParaRPr>
          </a:p>
          <a:p>
            <a:pPr lvl="0"/>
            <a:r>
              <a:rPr lang="ru-RU" sz="1300" dirty="0" smtClean="0">
                <a:latin typeface="+mn-lt"/>
              </a:rPr>
              <a:t>кандидата наук – 1</a:t>
            </a:r>
            <a:r>
              <a:rPr lang="en-US" sz="1300" dirty="0" smtClean="0">
                <a:latin typeface="+mn-lt"/>
              </a:rPr>
              <a:t> </a:t>
            </a:r>
            <a:r>
              <a:rPr lang="ru-RU" sz="1300" dirty="0" smtClean="0">
                <a:latin typeface="+mn-lt"/>
              </a:rPr>
              <a:t>МРЗП,</a:t>
            </a:r>
            <a:r>
              <a:rPr lang="en-US" sz="1300" dirty="0" smtClean="0">
                <a:latin typeface="+mn-lt"/>
              </a:rPr>
              <a:t>  </a:t>
            </a:r>
            <a:r>
              <a:rPr lang="ru-RU" sz="1300" dirty="0" smtClean="0">
                <a:latin typeface="+mn-lt"/>
              </a:rPr>
              <a:t>доктора философии (</a:t>
            </a:r>
            <a:r>
              <a:rPr lang="ru-RU" sz="1300" dirty="0" err="1" smtClean="0">
                <a:latin typeface="+mn-lt"/>
              </a:rPr>
              <a:t>PhD</a:t>
            </a:r>
            <a:r>
              <a:rPr lang="ru-RU" sz="1300" dirty="0" smtClean="0">
                <a:latin typeface="+mn-lt"/>
              </a:rPr>
              <a:t>) и доктора по профилю – 1</a:t>
            </a:r>
            <a:r>
              <a:rPr lang="en-US" sz="1300" dirty="0" smtClean="0">
                <a:latin typeface="+mn-lt"/>
              </a:rPr>
              <a:t> </a:t>
            </a:r>
            <a:r>
              <a:rPr lang="ru-RU" sz="1300" dirty="0" smtClean="0">
                <a:latin typeface="+mn-lt"/>
              </a:rPr>
              <a:t>МРЗП) 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Педагогические категории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Знание английского языка (при наличии сертификата 10% от БДО)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Дифференцированная оплата труда в соответствии с индикаторами по науке (выплачено 11 191 200 </a:t>
            </a:r>
            <a:r>
              <a:rPr lang="ru-RU" sz="1300" dirty="0" err="1" smtClean="0">
                <a:latin typeface="+mn-lt"/>
              </a:rPr>
              <a:t>тг</a:t>
            </a:r>
            <a:r>
              <a:rPr lang="ru-RU" sz="1300" dirty="0" smtClean="0">
                <a:latin typeface="+mn-lt"/>
              </a:rPr>
              <a:t>.)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300" dirty="0">
                <a:latin typeface="+mn-lt"/>
              </a:rPr>
              <a:t>В</a:t>
            </a:r>
            <a:r>
              <a:rPr lang="ru-RU" sz="1300" dirty="0" smtClean="0">
                <a:latin typeface="+mn-lt"/>
              </a:rPr>
              <a:t>ыполнение лечебно-диагностической и консультативной работы: доцентам и ассистентам клинических кафедр в размере 50% от ДО врача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300" dirty="0">
                <a:latin typeface="+mn-lt"/>
              </a:rPr>
              <a:t>В</a:t>
            </a:r>
            <a:r>
              <a:rPr lang="ru-RU" sz="1300" dirty="0" smtClean="0">
                <a:latin typeface="+mn-lt"/>
              </a:rPr>
              <a:t>ыполнение лечебно-диагностической работы в клиниках, являющихся клиническими базами, как консультантам не более 30 ч/м с оплатой 3% от ДО за час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Психоэмоциональные и физические нагрузки доплата в размере от 80 до 150% от БДО по представлению отдела клинической работы и трудоустройства выпускников и главных врачей (Медицинского центра и стоматологической клиники КГМУ)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+mn-lt"/>
              </a:rPr>
              <a:t>Работа с вредными (особо вредными) и опасными (особо опасными) условиями труда доплата в размере 20-220 % от БДО</a:t>
            </a:r>
          </a:p>
        </p:txBody>
      </p:sp>
      <p:sp>
        <p:nvSpPr>
          <p:cNvPr id="25" name="Скругленный прямоугольник 22"/>
          <p:cNvSpPr/>
          <p:nvPr/>
        </p:nvSpPr>
        <p:spPr>
          <a:xfrm>
            <a:off x="6045121" y="855884"/>
            <a:ext cx="3822425" cy="340869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Виды надбавок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2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Развитие кадрового потенциала</a:t>
              </a:r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5" name="Полилиния 17"/>
          <p:cNvSpPr/>
          <p:nvPr/>
        </p:nvSpPr>
        <p:spPr>
          <a:xfrm>
            <a:off x="179512" y="1124744"/>
            <a:ext cx="2891097" cy="1080120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kern="0" dirty="0" smtClean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</a:rPr>
              <a:t>Кадровая политика КГМУ</a:t>
            </a:r>
            <a:endParaRPr lang="ru-RU" sz="16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олилиния 19"/>
          <p:cNvSpPr/>
          <p:nvPr/>
        </p:nvSpPr>
        <p:spPr>
          <a:xfrm>
            <a:off x="196203" y="4677844"/>
            <a:ext cx="2762081" cy="83938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Индикаторы по клинической деятельности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Полилиния 21"/>
          <p:cNvSpPr/>
          <p:nvPr/>
        </p:nvSpPr>
        <p:spPr>
          <a:xfrm>
            <a:off x="6696340" y="2452350"/>
            <a:ext cx="2754818" cy="1048658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повышение 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квалификации </a:t>
            </a:r>
            <a:r>
              <a:rPr lang="ru-RU" sz="1600" b="1" kern="0" dirty="0">
                <a:solidFill>
                  <a:prstClr val="white"/>
                </a:solidFill>
                <a:latin typeface="Calibri"/>
                <a:cs typeface="+mn-cs"/>
              </a:rPr>
              <a:t>ППС</a:t>
            </a:r>
            <a:r>
              <a:rPr lang="ru-RU" sz="1600" b="1" kern="0">
                <a:solidFill>
                  <a:prstClr val="white"/>
                </a:solidFill>
                <a:latin typeface="Calibri"/>
                <a:cs typeface="+mn-cs"/>
              </a:rPr>
              <a:t>, 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ТОП – </a:t>
            </a:r>
            <a:r>
              <a:rPr lang="ru-RU" sz="1600" b="1" kern="0">
                <a:solidFill>
                  <a:prstClr val="white"/>
                </a:solidFill>
                <a:latin typeface="Calibri"/>
                <a:cs typeface="+mn-cs"/>
              </a:rPr>
              <a:t>менеджеров </a:t>
            </a:r>
            <a:r>
              <a: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менеджеров среднего звена</a:t>
            </a:r>
          </a:p>
        </p:txBody>
      </p:sp>
      <p:sp>
        <p:nvSpPr>
          <p:cNvPr id="28" name="Полилиния 20"/>
          <p:cNvSpPr/>
          <p:nvPr/>
        </p:nvSpPr>
        <p:spPr>
          <a:xfrm>
            <a:off x="6694821" y="1130888"/>
            <a:ext cx="2756337" cy="107397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3-х уровневая образовательная программа развития педагогической компетентности</a:t>
            </a:r>
          </a:p>
        </p:txBody>
      </p:sp>
      <p:sp>
        <p:nvSpPr>
          <p:cNvPr id="29" name="Полилиния 17"/>
          <p:cNvSpPr/>
          <p:nvPr/>
        </p:nvSpPr>
        <p:spPr>
          <a:xfrm>
            <a:off x="3430056" y="1143876"/>
            <a:ext cx="2891096" cy="1064455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подготовки кадрового резерва</a:t>
            </a:r>
          </a:p>
        </p:txBody>
      </p:sp>
      <p:sp>
        <p:nvSpPr>
          <p:cNvPr id="30" name="Полилиния 18"/>
          <p:cNvSpPr/>
          <p:nvPr/>
        </p:nvSpPr>
        <p:spPr>
          <a:xfrm>
            <a:off x="179512" y="2455560"/>
            <a:ext cx="2891096" cy="1045447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подготовки руководящих кадров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332478" y="5769260"/>
            <a:ext cx="2756337" cy="832631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Индикаторы по международной деятельности</a:t>
            </a:r>
          </a:p>
        </p:txBody>
      </p:sp>
      <p:sp>
        <p:nvSpPr>
          <p:cNvPr id="33" name="Полилиния 18"/>
          <p:cNvSpPr/>
          <p:nvPr/>
        </p:nvSpPr>
        <p:spPr>
          <a:xfrm>
            <a:off x="3430056" y="2452350"/>
            <a:ext cx="2891096" cy="1048657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подготовки 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PBL</a:t>
            </a: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тьюторов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олилиния 19"/>
          <p:cNvSpPr/>
          <p:nvPr/>
        </p:nvSpPr>
        <p:spPr>
          <a:xfrm>
            <a:off x="1755056" y="5769260"/>
            <a:ext cx="2906097" cy="832631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Индикаторы по образовательной деятельности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5" name="Полилиния 19"/>
          <p:cNvSpPr/>
          <p:nvPr/>
        </p:nvSpPr>
        <p:spPr>
          <a:xfrm>
            <a:off x="6694820" y="4684599"/>
            <a:ext cx="2756337" cy="832631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Индикаторы по научной деятельности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89604" y="41397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Дифференцированная оплата труда</a:t>
            </a:r>
          </a:p>
        </p:txBody>
      </p:sp>
    </p:spTree>
    <p:extLst>
      <p:ext uri="{BB962C8B-B14F-4D97-AF65-F5344CB8AC3E}">
        <p14:creationId xmlns:p14="http://schemas.microsoft.com/office/powerpoint/2010/main" val="22427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6" name="Полилиния 19"/>
          <p:cNvSpPr/>
          <p:nvPr/>
        </p:nvSpPr>
        <p:spPr>
          <a:xfrm>
            <a:off x="670995" y="1870471"/>
            <a:ext cx="2762081" cy="712258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Индикаторы деятельности кафедр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822649" y="2564904"/>
            <a:ext cx="2913" cy="13503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920142" y="2582729"/>
            <a:ext cx="866230" cy="4724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044962" y="2591048"/>
            <a:ext cx="875180" cy="4641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441845" y="117738"/>
            <a:ext cx="5022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Рейтинговая оценка деятельности ППС кафедр</a:t>
            </a:r>
            <a:endParaRPr lang="ru-RU" b="1" kern="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1" name="Полилиния 19"/>
          <p:cNvSpPr/>
          <p:nvPr/>
        </p:nvSpPr>
        <p:spPr>
          <a:xfrm>
            <a:off x="6478982" y="1861537"/>
            <a:ext cx="2762081" cy="712258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054075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Индикаторы деятельности ППС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2" name="Полилиния 19"/>
          <p:cNvSpPr/>
          <p:nvPr/>
        </p:nvSpPr>
        <p:spPr>
          <a:xfrm>
            <a:off x="86081" y="3045080"/>
            <a:ext cx="1732461" cy="1176007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Лучшая теоретическая кафедра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3" name="Полилиния 19"/>
          <p:cNvSpPr/>
          <p:nvPr/>
        </p:nvSpPr>
        <p:spPr>
          <a:xfrm>
            <a:off x="1920142" y="3041944"/>
            <a:ext cx="1732461" cy="1179144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Лучшая клиническая кафедра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4" name="Полилиния 19"/>
          <p:cNvSpPr/>
          <p:nvPr/>
        </p:nvSpPr>
        <p:spPr>
          <a:xfrm>
            <a:off x="5879843" y="2891089"/>
            <a:ext cx="1580084" cy="949899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Лучший преподаватель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5" name="Полилиния 19"/>
          <p:cNvSpPr/>
          <p:nvPr/>
        </p:nvSpPr>
        <p:spPr>
          <a:xfrm>
            <a:off x="8256846" y="2889405"/>
            <a:ext cx="1592698" cy="930782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Лучший ассистент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6" name="Полилиния 19"/>
          <p:cNvSpPr/>
          <p:nvPr/>
        </p:nvSpPr>
        <p:spPr>
          <a:xfrm>
            <a:off x="6960702" y="3981973"/>
            <a:ext cx="1804469" cy="887187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Лучший заведующий кафедрой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7843535" y="2591048"/>
            <a:ext cx="1203834" cy="3009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651353" y="2588080"/>
            <a:ext cx="1192182" cy="3013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Картинки по запросу рейтинг пп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рейтинг пп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артинки по запросу рейтинг ппс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артинки по запросу рейтинг пп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40" y="4293096"/>
            <a:ext cx="2529994" cy="25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олилиния 19"/>
          <p:cNvSpPr/>
          <p:nvPr/>
        </p:nvSpPr>
        <p:spPr>
          <a:xfrm>
            <a:off x="916283" y="5061304"/>
            <a:ext cx="1732461" cy="1176007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Конкурс «Лучший по профессии – выпускник КГМУ»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Полилиния 19"/>
          <p:cNvSpPr/>
          <p:nvPr/>
        </p:nvSpPr>
        <p:spPr>
          <a:xfrm>
            <a:off x="7032710" y="5301208"/>
            <a:ext cx="1732461" cy="1179144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rgbClr val="396497"/>
          </a:solidFill>
          <a:ln>
            <a:solidFill>
              <a:srgbClr val="6AA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alibri"/>
                <a:cs typeface="+mn-cs"/>
              </a:rPr>
              <a:t>Конкурс «Лучший интерн КГМУ»</a:t>
            </a:r>
            <a:endParaRPr lang="ru-RU" sz="16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2"/>
          <p:cNvSpPr txBox="1"/>
          <p:nvPr/>
        </p:nvSpPr>
        <p:spPr>
          <a:xfrm>
            <a:off x="2214829" y="4554"/>
            <a:ext cx="6033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Совершенство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в образовании </a:t>
            </a: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студенческой жизни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-2135" y="-790"/>
            <a:ext cx="9906001" cy="838884"/>
            <a:chOff x="-1" y="7830"/>
            <a:chExt cx="9906001" cy="83888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6" name="Рисунок 4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9300" y="6356355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24</a:t>
            </a:fld>
            <a:endParaRPr lang="en-GB">
              <a:latin typeface="+mn-lt"/>
            </a:endParaRPr>
          </a:p>
        </p:txBody>
      </p:sp>
      <p:grpSp>
        <p:nvGrpSpPr>
          <p:cNvPr id="24" name="Группа 1"/>
          <p:cNvGrpSpPr/>
          <p:nvPr/>
        </p:nvGrpSpPr>
        <p:grpSpPr>
          <a:xfrm>
            <a:off x="5238084" y="1747469"/>
            <a:ext cx="4318107" cy="1033461"/>
            <a:chOff x="0" y="108"/>
            <a:chExt cx="4320479" cy="1033461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5" name="Скругленный прямоугольник 2"/>
            <p:cNvSpPr/>
            <p:nvPr/>
          </p:nvSpPr>
          <p:spPr>
            <a:xfrm>
              <a:off x="0" y="108"/>
              <a:ext cx="4320479" cy="1033461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 txBox="1"/>
            <p:nvPr/>
          </p:nvSpPr>
          <p:spPr>
            <a:xfrm>
              <a:off x="45678" y="50556"/>
              <a:ext cx="4219582" cy="93256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400" b="1" dirty="0">
                  <a:solidFill>
                    <a:schemeClr val="tx1"/>
                  </a:solidFill>
                </a:rPr>
                <a:t>Д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етям сотрудников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при стаже работ сотрудников свыше 3-х лет предоставлена скидка на оплату обучения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20%</a:t>
              </a:r>
              <a:endParaRPr lang="ru-RU" sz="14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Группа 8"/>
          <p:cNvGrpSpPr/>
          <p:nvPr/>
        </p:nvGrpSpPr>
        <p:grpSpPr>
          <a:xfrm>
            <a:off x="349477" y="1700808"/>
            <a:ext cx="4344988" cy="1152129"/>
            <a:chOff x="0" y="3204936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1" name="Скругленный прямоугольник 9"/>
            <p:cNvSpPr/>
            <p:nvPr/>
          </p:nvSpPr>
          <p:spPr>
            <a:xfrm>
              <a:off x="0" y="3204936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10"/>
            <p:cNvSpPr txBox="1"/>
            <p:nvPr/>
          </p:nvSpPr>
          <p:spPr>
            <a:xfrm>
              <a:off x="45692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</a:rPr>
                <a:t>Преподавателям </a:t>
              </a:r>
              <a:r>
                <a:rPr lang="ru-RU" sz="1400" b="1" dirty="0">
                  <a:solidFill>
                    <a:schemeClr val="tx1"/>
                  </a:solidFill>
                </a:rPr>
                <a:t>(сотрудникам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) </a:t>
              </a:r>
              <a:r>
                <a:rPr lang="ru-RU" sz="1400" dirty="0" smtClean="0">
                  <a:solidFill>
                    <a:schemeClr val="tx1"/>
                  </a:solidFill>
                </a:rPr>
                <a:t>– </a:t>
              </a:r>
              <a:r>
                <a:rPr lang="ru-RU" sz="1400" dirty="0">
                  <a:solidFill>
                    <a:schemeClr val="tx1"/>
                  </a:solidFill>
                </a:rPr>
                <a:t>при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прохождении переподготовки </a:t>
              </a:r>
              <a:r>
                <a:rPr lang="ru-RU" sz="1400" dirty="0">
                  <a:solidFill>
                    <a:schemeClr val="tx1"/>
                  </a:solidFill>
                </a:rPr>
                <a:t>кадров и повышения квалификации в </a:t>
              </a:r>
              <a:r>
                <a:rPr lang="ru-RU" sz="1400" dirty="0" smtClean="0">
                  <a:solidFill>
                    <a:schemeClr val="tx1"/>
                  </a:solidFill>
                </a:rPr>
                <a:t>вузе по профилю преподаваемых </a:t>
              </a:r>
              <a:r>
                <a:rPr lang="ru-RU" sz="1400" dirty="0">
                  <a:solidFill>
                    <a:schemeClr val="tx1"/>
                  </a:solidFill>
                </a:rPr>
                <a:t>дисциплин - скидка в </a:t>
              </a:r>
              <a:r>
                <a:rPr lang="ru-RU" sz="1400" dirty="0" smtClean="0">
                  <a:solidFill>
                    <a:schemeClr val="tx1"/>
                  </a:solidFill>
                </a:rPr>
                <a:t>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30%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85864" y="110042"/>
            <a:ext cx="338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+mn-lt"/>
              </a:rPr>
              <a:t>Социальный пакет сотрудников</a:t>
            </a:r>
          </a:p>
        </p:txBody>
      </p:sp>
      <p:grpSp>
        <p:nvGrpSpPr>
          <p:cNvPr id="37" name="Группа 62"/>
          <p:cNvGrpSpPr/>
          <p:nvPr/>
        </p:nvGrpSpPr>
        <p:grpSpPr>
          <a:xfrm>
            <a:off x="295978" y="3501008"/>
            <a:ext cx="4404522" cy="992346"/>
            <a:chOff x="0" y="3204935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8" name="Скругленный прямоугольник 66"/>
            <p:cNvSpPr/>
            <p:nvPr/>
          </p:nvSpPr>
          <p:spPr>
            <a:xfrm>
              <a:off x="0" y="3204935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10"/>
            <p:cNvSpPr txBox="1"/>
            <p:nvPr/>
          </p:nvSpPr>
          <p:spPr>
            <a:xfrm>
              <a:off x="45692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</a:rPr>
                <a:t>Сотрудникам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предусмотрена скидка в размере </a:t>
              </a:r>
              <a:r>
                <a:rPr lang="ru-RU" b="1" dirty="0">
                  <a:solidFill>
                    <a:schemeClr val="tx1"/>
                  </a:solidFill>
                </a:rPr>
                <a:t>2</a:t>
              </a:r>
              <a:r>
                <a:rPr lang="ru-RU" b="1" dirty="0" smtClean="0">
                  <a:solidFill>
                    <a:schemeClr val="tx1"/>
                  </a:solidFill>
                </a:rPr>
                <a:t>0%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при посещении Медицинского центра, </a:t>
              </a:r>
              <a:r>
                <a:rPr lang="ru-RU" b="1" dirty="0">
                  <a:solidFill>
                    <a:schemeClr val="tx1"/>
                  </a:solidFill>
                </a:rPr>
                <a:t>10</a:t>
              </a:r>
              <a:r>
                <a:rPr lang="ru-RU" b="1" dirty="0" smtClean="0">
                  <a:solidFill>
                    <a:schemeClr val="tx1"/>
                  </a:solidFill>
                </a:rPr>
                <a:t>%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при посещении Научно-исследовательского центра и стоматологической клиники КГМУ</a:t>
              </a:r>
              <a:endParaRPr lang="ru-RU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288532" y="3501008"/>
            <a:ext cx="4344988" cy="936104"/>
            <a:chOff x="0" y="3204936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0" y="3204936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10"/>
            <p:cNvSpPr txBox="1"/>
            <p:nvPr/>
          </p:nvSpPr>
          <p:spPr>
            <a:xfrm>
              <a:off x="45692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tx1"/>
                  </a:solidFill>
                </a:rPr>
                <a:t>С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отрудникам </a:t>
              </a:r>
              <a:r>
                <a:rPr lang="ru-RU" sz="1400" dirty="0" smtClean="0">
                  <a:solidFill>
                    <a:schemeClr val="tx1"/>
                  </a:solidFill>
                </a:rPr>
                <a:t>оплата за обучение в профильной магистратуре скидка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30%</a:t>
              </a:r>
              <a:endParaRPr lang="ru-RU" sz="1400" b="1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Центр 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трансферта инновационных технологий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4589" y="827420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ker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Структура ЦТИТ 2017</a:t>
            </a:r>
            <a:endParaRPr lang="ru-RU" b="1" kern="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3" name="Группа 1"/>
          <p:cNvGrpSpPr/>
          <p:nvPr/>
        </p:nvGrpSpPr>
        <p:grpSpPr>
          <a:xfrm>
            <a:off x="1595501" y="1360960"/>
            <a:ext cx="7363069" cy="1183922"/>
            <a:chOff x="0" y="2310489"/>
            <a:chExt cx="5205545" cy="1951794"/>
          </a:xfrm>
        </p:grpSpPr>
        <p:grpSp>
          <p:nvGrpSpPr>
            <p:cNvPr id="14" name="Группа 5"/>
            <p:cNvGrpSpPr/>
            <p:nvPr/>
          </p:nvGrpSpPr>
          <p:grpSpPr>
            <a:xfrm>
              <a:off x="0" y="3115734"/>
              <a:ext cx="5205545" cy="1146549"/>
              <a:chOff x="0" y="0"/>
              <a:chExt cx="5205545" cy="1146549"/>
            </a:xfrm>
          </p:grpSpPr>
          <p:sp>
            <p:nvSpPr>
              <p:cNvPr id="23" name="Блок-схема: процесс 8"/>
              <p:cNvSpPr/>
              <p:nvPr/>
            </p:nvSpPr>
            <p:spPr>
              <a:xfrm>
                <a:off x="0" y="395111"/>
                <a:ext cx="1647731" cy="751438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Заместитель</a:t>
                </a:r>
                <a:r>
                  <a:rPr lang="ru-RU" sz="16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директора ЦТИТ  </a:t>
                </a:r>
                <a:endParaRPr lang="ru-RU" sz="16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Блок-схема: процесс 9"/>
              <p:cNvSpPr/>
              <p:nvPr/>
            </p:nvSpPr>
            <p:spPr>
              <a:xfrm>
                <a:off x="3600741" y="382201"/>
                <a:ext cx="1604804" cy="760095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dirty="0" smtClean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Преподаватели – 5 ед.</a:t>
                </a:r>
                <a:endParaRPr lang="ru-RU" sz="16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Блок-схема: процесс 33"/>
              <p:cNvSpPr/>
              <p:nvPr/>
            </p:nvSpPr>
            <p:spPr>
              <a:xfrm>
                <a:off x="1890746" y="405037"/>
                <a:ext cx="1546864" cy="732791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dirty="0" smtClean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Специалист – 2 ед. </a:t>
                </a:r>
                <a:endParaRPr lang="ru-RU" sz="14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Прямая со стрелкой 34"/>
              <p:cNvCxnSpPr/>
              <p:nvPr/>
            </p:nvCxnSpPr>
            <p:spPr>
              <a:xfrm flipH="1">
                <a:off x="1275645" y="45155"/>
                <a:ext cx="569595" cy="325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Прямая со стрелкой 35"/>
              <p:cNvCxnSpPr/>
              <p:nvPr/>
            </p:nvCxnSpPr>
            <p:spPr>
              <a:xfrm>
                <a:off x="3815645" y="22577"/>
                <a:ext cx="471170" cy="325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Прямая со стрелкой 36"/>
              <p:cNvCxnSpPr/>
              <p:nvPr/>
            </p:nvCxnSpPr>
            <p:spPr>
              <a:xfrm>
                <a:off x="2664178" y="0"/>
                <a:ext cx="0" cy="3708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" name="Блок-схема: процесс 7"/>
            <p:cNvSpPr/>
            <p:nvPr/>
          </p:nvSpPr>
          <p:spPr>
            <a:xfrm>
              <a:off x="1275703" y="2310489"/>
              <a:ext cx="2688879" cy="814812"/>
            </a:xfrm>
            <a:prstGeom prst="flowChartProcess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9705" algn="ctr">
                <a:spcAft>
                  <a:spcPts val="0"/>
                </a:spcAft>
              </a:pPr>
              <a:r>
                <a:rPr lang="ru-RU" sz="16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Директор ЦТИТ  </a:t>
              </a:r>
            </a:p>
          </p:txBody>
        </p:sp>
      </p:grpSp>
      <p:sp>
        <p:nvSpPr>
          <p:cNvPr id="29" name="Скругленный прямоугольник 28"/>
          <p:cNvSpPr/>
          <p:nvPr/>
        </p:nvSpPr>
        <p:spPr>
          <a:xfrm>
            <a:off x="2222699" y="3284984"/>
            <a:ext cx="5898653" cy="765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Программа 005 «</a:t>
            </a:r>
            <a:r>
              <a:rPr lang="ru-RU" sz="1400" b="1" dirty="0"/>
              <a:t>Повышение квалификации и переподготовка кадров государственных организаций здравоохранения в отечественных организациях образования и науки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20552" y="4444647"/>
            <a:ext cx="3960440" cy="1409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«Обучение кадров по вопросам развития медицинской этики и коммуникативных навыков медицинских работников» в объеме </a:t>
            </a:r>
            <a:r>
              <a:rPr lang="ru-RU" sz="1400"/>
              <a:t>54 </a:t>
            </a:r>
            <a:r>
              <a:rPr lang="ru-RU" sz="1400" smtClean="0"/>
              <a:t>часов:  </a:t>
            </a: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Развитие коммуникативных навыков, обучающихся на клинических дисциплинах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72026" y="4444647"/>
            <a:ext cx="3727789" cy="137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Обучение ППС медицинских ВУЗов: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Обучение ППС 4-х вузов (в объеме 216 часов)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Обучение ППС клинических кафедр ВУЗов (в объеме </a:t>
            </a:r>
            <a:r>
              <a:rPr lang="ru-RU" sz="1400"/>
              <a:t>54 </a:t>
            </a:r>
            <a:r>
              <a:rPr lang="ru-RU" sz="1400" smtClean="0"/>
              <a:t>часов) </a:t>
            </a:r>
            <a:endParaRPr lang="ru-RU" sz="1400" dirty="0"/>
          </a:p>
        </p:txBody>
      </p:sp>
      <p:cxnSp>
        <p:nvCxnSpPr>
          <p:cNvPr id="32" name="Прямая со стрелкой 31"/>
          <p:cNvCxnSpPr>
            <a:stCxn id="29" idx="2"/>
            <a:endCxn id="31" idx="0"/>
          </p:cNvCxnSpPr>
          <p:nvPr/>
        </p:nvCxnSpPr>
        <p:spPr>
          <a:xfrm>
            <a:off x="5172026" y="4050800"/>
            <a:ext cx="1863895" cy="3938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9" idx="2"/>
            <a:endCxn id="30" idx="0"/>
          </p:cNvCxnSpPr>
          <p:nvPr/>
        </p:nvCxnSpPr>
        <p:spPr>
          <a:xfrm flipH="1">
            <a:off x="2900772" y="4050800"/>
            <a:ext cx="2271254" cy="3938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46"/>
          <p:cNvSpPr/>
          <p:nvPr/>
        </p:nvSpPr>
        <p:spPr>
          <a:xfrm>
            <a:off x="2402719" y="6133805"/>
            <a:ext cx="5538613" cy="56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Всего обучено за 2017 г. -  </a:t>
            </a:r>
            <a:r>
              <a:rPr lang="ru-RU" sz="2400" b="1" dirty="0" smtClean="0"/>
              <a:t>443</a:t>
            </a:r>
            <a:r>
              <a:rPr lang="ru-RU" sz="2000" dirty="0" smtClean="0"/>
              <a:t> чел.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262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ОБРАЗОВАТЕЛЬНАЯ ДЕЯТЕЛЬНОСТЬ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1266" name="Picture 2" descr="Картинки по запросу образов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3790044"/>
            <a:ext cx="3506236" cy="30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4851" y="-99392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СН 2. Совершенство в образовании </a:t>
            </a:r>
          </a:p>
          <a:p>
            <a:pPr lvl="0" algn="ctr"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студенческой жизни</a:t>
            </a:r>
          </a:p>
        </p:txBody>
      </p:sp>
      <p:sp>
        <p:nvSpPr>
          <p:cNvPr id="90" name="Скругленный прямоугольник 89"/>
          <p:cNvSpPr/>
          <p:nvPr/>
        </p:nvSpPr>
        <p:spPr bwMode="gray">
          <a:xfrm>
            <a:off x="632520" y="1380761"/>
            <a:ext cx="3599267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Общая медицина</a:t>
            </a:r>
          </a:p>
        </p:txBody>
      </p:sp>
      <p:sp>
        <p:nvSpPr>
          <p:cNvPr id="91" name="Скругленный прямоугольник 90"/>
          <p:cNvSpPr/>
          <p:nvPr/>
        </p:nvSpPr>
        <p:spPr bwMode="gray">
          <a:xfrm>
            <a:off x="632520" y="1866507"/>
            <a:ext cx="3599263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Стоматология</a:t>
            </a:r>
          </a:p>
        </p:txBody>
      </p:sp>
      <p:sp>
        <p:nvSpPr>
          <p:cNvPr id="92" name="Скругленный прямоугольник 91"/>
          <p:cNvSpPr/>
          <p:nvPr/>
        </p:nvSpPr>
        <p:spPr bwMode="gray">
          <a:xfrm>
            <a:off x="632520" y="2379725"/>
            <a:ext cx="3610303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Общественное </a:t>
            </a:r>
            <a:endParaRPr lang="ru-RU" sz="1400" b="1" kern="0" dirty="0" smtClean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здравоохранение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gray">
          <a:xfrm>
            <a:off x="632520" y="2924944"/>
            <a:ext cx="3607154" cy="516001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Медико-профилактическое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дело</a:t>
            </a:r>
          </a:p>
        </p:txBody>
      </p:sp>
      <p:sp>
        <p:nvSpPr>
          <p:cNvPr id="94" name="Скругленный прямоугольник 93"/>
          <p:cNvSpPr/>
          <p:nvPr/>
        </p:nvSpPr>
        <p:spPr bwMode="gray">
          <a:xfrm>
            <a:off x="632520" y="4055389"/>
            <a:ext cx="3599263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Фармация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 bwMode="gray">
          <a:xfrm>
            <a:off x="632520" y="3561069"/>
            <a:ext cx="3607154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Сестринское дело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gray">
          <a:xfrm>
            <a:off x="643866" y="5635931"/>
            <a:ext cx="3576570" cy="297767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Резидентура  - 30 программ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 bwMode="gray">
          <a:xfrm>
            <a:off x="632520" y="4625352"/>
            <a:ext cx="3580457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Технология фармацевтического производства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Образовательные программы </a:t>
              </a:r>
              <a:endParaRPr lang="ru-RU" b="1" dirty="0"/>
            </a:p>
          </p:txBody>
        </p:sp>
        <p:pic>
          <p:nvPicPr>
            <p:cNvPr id="75" name="Рисунок 74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38" name="Скругленный прямоугольник 220"/>
          <p:cNvSpPr/>
          <p:nvPr/>
        </p:nvSpPr>
        <p:spPr bwMode="gray">
          <a:xfrm>
            <a:off x="7625776" y="871982"/>
            <a:ext cx="949015" cy="383202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210349"/>
                </a:solidFill>
                <a:latin typeface="+mn-lt"/>
                <a:cs typeface="+mn-cs"/>
              </a:rPr>
              <a:t>PhD</a:t>
            </a:r>
            <a:endParaRPr lang="ru-RU" sz="1600" b="1" kern="0" dirty="0" smtClean="0">
              <a:solidFill>
                <a:srgbClr val="210349"/>
              </a:solidFill>
              <a:latin typeface="+mn-lt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625776" y="4024903"/>
            <a:ext cx="822480" cy="470169"/>
            <a:chOff x="8385381" y="4543022"/>
            <a:chExt cx="822480" cy="470169"/>
          </a:xfrm>
          <a:solidFill>
            <a:srgbClr val="E8F4F8"/>
          </a:solidFill>
        </p:grpSpPr>
        <p:sp>
          <p:nvSpPr>
            <p:cNvPr id="147" name="Скругленный прямоугольник 146"/>
            <p:cNvSpPr/>
            <p:nvPr/>
          </p:nvSpPr>
          <p:spPr bwMode="gray">
            <a:xfrm>
              <a:off x="8385381" y="4573614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1E001E"/>
                </a:solidFill>
                <a:latin typeface="+mn-lt"/>
                <a:cs typeface="+mn-cs"/>
              </a:endParaRPr>
            </a:p>
          </p:txBody>
        </p:sp>
        <p:pic>
          <p:nvPicPr>
            <p:cNvPr id="148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249" y="4543022"/>
              <a:ext cx="630980" cy="470169"/>
            </a:xfrm>
            <a:prstGeom prst="rect">
              <a:avLst/>
            </a:prstGeom>
            <a:grpFill/>
            <a:extLst/>
          </p:spPr>
        </p:pic>
      </p:grpSp>
      <p:grpSp>
        <p:nvGrpSpPr>
          <p:cNvPr id="167" name="Группа 166"/>
          <p:cNvGrpSpPr/>
          <p:nvPr/>
        </p:nvGrpSpPr>
        <p:grpSpPr>
          <a:xfrm>
            <a:off x="7634280" y="1356526"/>
            <a:ext cx="984433" cy="497459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68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69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0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3" name="Группа 182"/>
          <p:cNvGrpSpPr/>
          <p:nvPr/>
        </p:nvGrpSpPr>
        <p:grpSpPr>
          <a:xfrm>
            <a:off x="7634280" y="2370563"/>
            <a:ext cx="984433" cy="482373"/>
            <a:chOff x="6747200" y="1645155"/>
            <a:chExt cx="984433" cy="4823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4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85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86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07" name="Группа 206"/>
          <p:cNvGrpSpPr/>
          <p:nvPr/>
        </p:nvGrpSpPr>
        <p:grpSpPr>
          <a:xfrm>
            <a:off x="7634279" y="4624300"/>
            <a:ext cx="822480" cy="470169"/>
            <a:chOff x="8385381" y="4543022"/>
            <a:chExt cx="822480" cy="470169"/>
          </a:xfrm>
          <a:solidFill>
            <a:srgbClr val="E8F4F8"/>
          </a:solidFill>
        </p:grpSpPr>
        <p:sp>
          <p:nvSpPr>
            <p:cNvPr id="208" name="Скругленный прямоугольник 207"/>
            <p:cNvSpPr/>
            <p:nvPr/>
          </p:nvSpPr>
          <p:spPr bwMode="gray">
            <a:xfrm>
              <a:off x="8385381" y="4573614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1E001E"/>
                </a:solidFill>
                <a:latin typeface="+mn-lt"/>
                <a:cs typeface="+mn-cs"/>
              </a:endParaRPr>
            </a:p>
          </p:txBody>
        </p:sp>
        <p:pic>
          <p:nvPicPr>
            <p:cNvPr id="209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249" y="4543022"/>
              <a:ext cx="630980" cy="470169"/>
            </a:xfrm>
            <a:prstGeom prst="rect">
              <a:avLst/>
            </a:prstGeom>
            <a:grpFill/>
            <a:extLst/>
          </p:spPr>
        </p:pic>
      </p:grpSp>
      <p:sp>
        <p:nvSpPr>
          <p:cNvPr id="98" name="Скругленный прямоугольник 97"/>
          <p:cNvSpPr/>
          <p:nvPr/>
        </p:nvSpPr>
        <p:spPr bwMode="gray">
          <a:xfrm>
            <a:off x="4520952" y="867367"/>
            <a:ext cx="949015" cy="387817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210349"/>
                </a:solidFill>
                <a:latin typeface="+mn-lt"/>
                <a:cs typeface="+mn-cs"/>
              </a:rPr>
              <a:t>BD</a:t>
            </a:r>
            <a:endParaRPr lang="ru-RU" sz="1600" b="1" kern="0" dirty="0" smtClean="0">
              <a:solidFill>
                <a:srgbClr val="210349"/>
              </a:solidFill>
              <a:latin typeface="+mn-lt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35762" y="1413982"/>
            <a:ext cx="1014538" cy="427800"/>
            <a:chOff x="4967808" y="1657362"/>
            <a:chExt cx="1014538" cy="470169"/>
          </a:xfrm>
          <a:solidFill>
            <a:srgbClr val="E8F4F8"/>
          </a:solidFill>
        </p:grpSpPr>
        <p:sp>
          <p:nvSpPr>
            <p:cNvPr id="100" name="Скругленный прямоугольник 2"/>
            <p:cNvSpPr/>
            <p:nvPr/>
          </p:nvSpPr>
          <p:spPr bwMode="gray">
            <a:xfrm>
              <a:off x="4967808" y="1672662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003399"/>
                </a:solidFill>
                <a:latin typeface="+mn-lt"/>
                <a:cs typeface="+mn-cs"/>
              </a:endParaRPr>
            </a:p>
          </p:txBody>
        </p:sp>
        <p:pic>
          <p:nvPicPr>
            <p:cNvPr id="102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951" y="1657362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17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873" y="1674038"/>
              <a:ext cx="459473" cy="424129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1" name="Группа 170"/>
          <p:cNvGrpSpPr/>
          <p:nvPr/>
        </p:nvGrpSpPr>
        <p:grpSpPr>
          <a:xfrm>
            <a:off x="4544633" y="1878081"/>
            <a:ext cx="984433" cy="470795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72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73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5" name="Группа 174"/>
          <p:cNvGrpSpPr/>
          <p:nvPr/>
        </p:nvGrpSpPr>
        <p:grpSpPr>
          <a:xfrm>
            <a:off x="4532797" y="2374599"/>
            <a:ext cx="984433" cy="487482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76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77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8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91" name="Группа 190"/>
          <p:cNvGrpSpPr/>
          <p:nvPr/>
        </p:nvGrpSpPr>
        <p:grpSpPr>
          <a:xfrm>
            <a:off x="4539305" y="3487429"/>
            <a:ext cx="984433" cy="484005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92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93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9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99" name="Группа 198"/>
          <p:cNvGrpSpPr/>
          <p:nvPr/>
        </p:nvGrpSpPr>
        <p:grpSpPr>
          <a:xfrm>
            <a:off x="4520954" y="4051721"/>
            <a:ext cx="984433" cy="452915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200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01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02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0" name="Группа 209"/>
          <p:cNvGrpSpPr/>
          <p:nvPr/>
        </p:nvGrpSpPr>
        <p:grpSpPr>
          <a:xfrm>
            <a:off x="4529099" y="5085184"/>
            <a:ext cx="984433" cy="475816"/>
            <a:chOff x="6747200" y="1645155"/>
            <a:chExt cx="984433" cy="4823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1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12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13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4" name="Группа 213"/>
          <p:cNvGrpSpPr/>
          <p:nvPr/>
        </p:nvGrpSpPr>
        <p:grpSpPr>
          <a:xfrm>
            <a:off x="4547750" y="4581110"/>
            <a:ext cx="984433" cy="442739"/>
            <a:chOff x="6747200" y="1645155"/>
            <a:chExt cx="984433" cy="4823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5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16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17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sp>
        <p:nvSpPr>
          <p:cNvPr id="122" name="Скругленный прямоугольник 94"/>
          <p:cNvSpPr/>
          <p:nvPr/>
        </p:nvSpPr>
        <p:spPr bwMode="gray">
          <a:xfrm>
            <a:off x="6165200" y="845450"/>
            <a:ext cx="949015" cy="403791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210349"/>
                </a:solidFill>
                <a:latin typeface="+mn-lt"/>
                <a:cs typeface="+mn-cs"/>
              </a:rPr>
              <a:t>MD</a:t>
            </a:r>
            <a:endParaRPr lang="ru-RU" sz="1600" b="1" kern="0" dirty="0" smtClean="0">
              <a:solidFill>
                <a:srgbClr val="210349"/>
              </a:solidFill>
              <a:latin typeface="+mn-lt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94879" y="1356527"/>
            <a:ext cx="984433" cy="488297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23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24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4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0" name="Группа 9"/>
          <p:cNvGrpSpPr/>
          <p:nvPr/>
        </p:nvGrpSpPr>
        <p:grpSpPr>
          <a:xfrm>
            <a:off x="6191418" y="4509128"/>
            <a:ext cx="959440" cy="498366"/>
            <a:chOff x="6755677" y="4587231"/>
            <a:chExt cx="959440" cy="5555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2" name="Скругленный прямоугольник 198"/>
            <p:cNvSpPr/>
            <p:nvPr/>
          </p:nvSpPr>
          <p:spPr bwMode="gray">
            <a:xfrm>
              <a:off x="6755677" y="4703255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34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4587231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63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697" y="4646457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9" name="Группа 178"/>
          <p:cNvGrpSpPr/>
          <p:nvPr/>
        </p:nvGrpSpPr>
        <p:grpSpPr>
          <a:xfrm>
            <a:off x="6165200" y="2321803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80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81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82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7" name="Группа 186"/>
          <p:cNvGrpSpPr/>
          <p:nvPr/>
        </p:nvGrpSpPr>
        <p:grpSpPr>
          <a:xfrm>
            <a:off x="6191418" y="2845339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88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89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90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95" name="Группа 194"/>
          <p:cNvGrpSpPr/>
          <p:nvPr/>
        </p:nvGrpSpPr>
        <p:grpSpPr>
          <a:xfrm>
            <a:off x="6200815" y="3409456"/>
            <a:ext cx="984433" cy="482373"/>
            <a:chOff x="6747200" y="1645155"/>
            <a:chExt cx="984433" cy="4823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6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197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98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03" name="Группа 202"/>
          <p:cNvGrpSpPr/>
          <p:nvPr/>
        </p:nvGrpSpPr>
        <p:grpSpPr>
          <a:xfrm>
            <a:off x="6191418" y="3956304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204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05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06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8" name="Группа 217"/>
          <p:cNvGrpSpPr/>
          <p:nvPr/>
        </p:nvGrpSpPr>
        <p:grpSpPr>
          <a:xfrm>
            <a:off x="6200815" y="5120335"/>
            <a:ext cx="984433" cy="482373"/>
            <a:chOff x="6747200" y="1645155"/>
            <a:chExt cx="984433" cy="4823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9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20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21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sp>
        <p:nvSpPr>
          <p:cNvPr id="222" name="Скругленный прямоугольник 221"/>
          <p:cNvSpPr/>
          <p:nvPr/>
        </p:nvSpPr>
        <p:spPr bwMode="gray">
          <a:xfrm>
            <a:off x="632520" y="5149477"/>
            <a:ext cx="3576570" cy="383516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Биология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3" name="Скругленный прямоугольник 222"/>
          <p:cNvSpPr/>
          <p:nvPr/>
        </p:nvSpPr>
        <p:spPr bwMode="gray">
          <a:xfrm>
            <a:off x="643866" y="6045238"/>
            <a:ext cx="3576570" cy="309715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Дополнительное образование - 245 циклов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8" name="Скругленный прямоугольник 220"/>
          <p:cNvSpPr/>
          <p:nvPr/>
        </p:nvSpPr>
        <p:spPr bwMode="gray">
          <a:xfrm>
            <a:off x="8840617" y="877573"/>
            <a:ext cx="949015" cy="383202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210349"/>
                </a:solidFill>
                <a:latin typeface="+mn-lt"/>
                <a:cs typeface="+mn-cs"/>
              </a:rPr>
              <a:t>Residency</a:t>
            </a:r>
            <a:endParaRPr lang="ru-RU" sz="1600" b="1" kern="0" dirty="0" smtClean="0">
              <a:solidFill>
                <a:srgbClr val="210349"/>
              </a:solidFill>
              <a:latin typeface="+mn-lt"/>
              <a:cs typeface="+mn-cs"/>
            </a:endParaRPr>
          </a:p>
        </p:txBody>
      </p:sp>
      <p:grpSp>
        <p:nvGrpSpPr>
          <p:cNvPr id="240" name="Группа 239"/>
          <p:cNvGrpSpPr/>
          <p:nvPr/>
        </p:nvGrpSpPr>
        <p:grpSpPr>
          <a:xfrm>
            <a:off x="8929262" y="5500260"/>
            <a:ext cx="984433" cy="429492"/>
            <a:chOff x="6747200" y="1582689"/>
            <a:chExt cx="984433" cy="539877"/>
          </a:xfrm>
        </p:grpSpPr>
        <p:sp>
          <p:nvSpPr>
            <p:cNvPr id="241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210349"/>
                  </a:solidFill>
                  <a:latin typeface="+mn-lt"/>
                  <a:cs typeface="+mn-cs"/>
                </a:rPr>
                <a:t>18</a:t>
              </a:r>
              <a:endParaRPr lang="ru-RU" sz="1600" b="1" kern="0" dirty="0" smtClean="0">
                <a:solidFill>
                  <a:srgbClr val="210349"/>
                </a:solidFill>
                <a:latin typeface="+mn-lt"/>
                <a:cs typeface="+mn-cs"/>
              </a:endParaRPr>
            </a:p>
          </p:txBody>
        </p:sp>
        <p:pic>
          <p:nvPicPr>
            <p:cNvPr id="242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163" y="1582689"/>
              <a:ext cx="342899" cy="531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675395" y="6393345"/>
            <a:ext cx="9157084" cy="420031"/>
            <a:chOff x="675395" y="6393345"/>
            <a:chExt cx="9157084" cy="420031"/>
          </a:xfrm>
        </p:grpSpPr>
        <p:sp>
          <p:nvSpPr>
            <p:cNvPr id="225" name="Скругленный прямоугольник 224"/>
            <p:cNvSpPr/>
            <p:nvPr/>
          </p:nvSpPr>
          <p:spPr bwMode="gray">
            <a:xfrm>
              <a:off x="675395" y="6419268"/>
              <a:ext cx="3576570" cy="386087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Доля аккредитованных программ в вузе</a:t>
              </a:r>
            </a:p>
          </p:txBody>
        </p:sp>
        <p:sp>
          <p:nvSpPr>
            <p:cNvPr id="12" name="Овал 11"/>
            <p:cNvSpPr/>
            <p:nvPr/>
          </p:nvSpPr>
          <p:spPr bwMode="gray">
            <a:xfrm>
              <a:off x="4674113" y="6393345"/>
              <a:ext cx="768409" cy="41201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rtlCol="0" anchor="ctr"/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+mn-lt"/>
                </a:rPr>
                <a:t>100%</a:t>
              </a:r>
              <a:endParaRPr lang="ru-RU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6" name="Овал 225"/>
            <p:cNvSpPr/>
            <p:nvPr/>
          </p:nvSpPr>
          <p:spPr bwMode="gray">
            <a:xfrm>
              <a:off x="6226209" y="6401366"/>
              <a:ext cx="768409" cy="41201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rtlCol="0" anchor="ctr"/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+mn-lt"/>
                </a:rPr>
                <a:t>100%</a:t>
              </a:r>
              <a:endParaRPr lang="ru-RU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7" name="Овал 226"/>
            <p:cNvSpPr/>
            <p:nvPr/>
          </p:nvSpPr>
          <p:spPr bwMode="gray">
            <a:xfrm>
              <a:off x="7698000" y="6401366"/>
              <a:ext cx="768409" cy="41201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rtlCol="0" anchor="ctr"/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+mn-lt"/>
                </a:rPr>
                <a:t>5</a:t>
              </a:r>
              <a:r>
                <a:rPr lang="ru-RU" dirty="0" smtClean="0">
                  <a:solidFill>
                    <a:schemeClr val="bg1"/>
                  </a:solidFill>
                  <a:latin typeface="+mn-lt"/>
                </a:rPr>
                <a:t>0%</a:t>
              </a:r>
              <a:endParaRPr lang="ru-RU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3" name="Овал 232"/>
            <p:cNvSpPr/>
            <p:nvPr/>
          </p:nvSpPr>
          <p:spPr bwMode="gray">
            <a:xfrm>
              <a:off x="9064070" y="6401366"/>
              <a:ext cx="768409" cy="41201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6</a:t>
              </a:r>
              <a:r>
                <a:rPr lang="ru-RU" dirty="0" smtClean="0">
                  <a:solidFill>
                    <a:schemeClr val="bg1"/>
                  </a:solidFill>
                  <a:latin typeface="+mn-lt"/>
                </a:rPr>
                <a:t>0%</a:t>
              </a:r>
              <a:endParaRPr lang="ru-RU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244" name="Picture 2" descr="Картинки по запросу аккредитованны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90" y="6209327"/>
            <a:ext cx="710985" cy="6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4854" y="-99392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СН 2. Совершенство в образовании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студенческой жизни</a:t>
            </a:r>
          </a:p>
        </p:txBody>
      </p:sp>
      <p:sp>
        <p:nvSpPr>
          <p:cNvPr id="92" name="Скругленный прямоугольник 91"/>
          <p:cNvSpPr/>
          <p:nvPr/>
        </p:nvSpPr>
        <p:spPr bwMode="gray">
          <a:xfrm>
            <a:off x="604362" y="1320472"/>
            <a:ext cx="3610303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Общественное </a:t>
            </a:r>
          </a:p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95" name="Скругленный прямоугольник 94"/>
          <p:cNvSpPr/>
          <p:nvPr/>
        </p:nvSpPr>
        <p:spPr bwMode="gray">
          <a:xfrm>
            <a:off x="607510" y="1921335"/>
            <a:ext cx="3607154" cy="443995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Сестринское дело</a:t>
            </a:r>
          </a:p>
        </p:txBody>
      </p:sp>
      <p:sp>
        <p:nvSpPr>
          <p:cNvPr id="97" name="Скругленный прямоугольник 96"/>
          <p:cNvSpPr/>
          <p:nvPr/>
        </p:nvSpPr>
        <p:spPr bwMode="gray">
          <a:xfrm>
            <a:off x="641648" y="2572761"/>
            <a:ext cx="3580457" cy="489901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Технология фармацевтического </a:t>
            </a:r>
            <a:endParaRPr lang="ru-RU" sz="1400" b="1" kern="0" dirty="0" smtClean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производства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prstClr val="white"/>
                  </a:solidFill>
                </a:rPr>
                <a:t>Образовательные </a:t>
              </a:r>
              <a:r>
                <a:rPr lang="ru-RU" b="1" dirty="0" smtClean="0">
                  <a:solidFill>
                    <a:prstClr val="white"/>
                  </a:solidFill>
                </a:rPr>
                <a:t>программы аккредитованные в 2017г. 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  <p:pic>
          <p:nvPicPr>
            <p:cNvPr id="75" name="Рисунок 74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38" name="Скругленный прямоугольник 220"/>
          <p:cNvSpPr/>
          <p:nvPr/>
        </p:nvSpPr>
        <p:spPr bwMode="gray">
          <a:xfrm>
            <a:off x="7625776" y="871982"/>
            <a:ext cx="949015" cy="383202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210349"/>
                </a:solidFill>
                <a:latin typeface="+mn-lt"/>
                <a:cs typeface="Arial" charset="0"/>
              </a:rPr>
              <a:t>PhD</a:t>
            </a:r>
            <a:endParaRPr lang="ru-RU" sz="1600" b="1" kern="0" dirty="0">
              <a:solidFill>
                <a:srgbClr val="210349"/>
              </a:solidFill>
              <a:latin typeface="+mn-lt"/>
              <a:cs typeface="Arial" charset="0"/>
            </a:endParaRPr>
          </a:p>
        </p:txBody>
      </p:sp>
      <p:grpSp>
        <p:nvGrpSpPr>
          <p:cNvPr id="167" name="Группа 166"/>
          <p:cNvGrpSpPr/>
          <p:nvPr/>
        </p:nvGrpSpPr>
        <p:grpSpPr>
          <a:xfrm>
            <a:off x="7634282" y="1356530"/>
            <a:ext cx="984433" cy="497459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68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69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0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sp>
        <p:nvSpPr>
          <p:cNvPr id="98" name="Скругленный прямоугольник 97"/>
          <p:cNvSpPr/>
          <p:nvPr/>
        </p:nvSpPr>
        <p:spPr bwMode="gray">
          <a:xfrm>
            <a:off x="4520954" y="867370"/>
            <a:ext cx="949015" cy="387817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210349"/>
                </a:solidFill>
                <a:latin typeface="+mn-lt"/>
                <a:cs typeface="Arial" charset="0"/>
              </a:rPr>
              <a:t>BD</a:t>
            </a:r>
            <a:endParaRPr lang="ru-RU" sz="1600" b="1" kern="0" dirty="0">
              <a:solidFill>
                <a:srgbClr val="210349"/>
              </a:solidFill>
              <a:latin typeface="+mn-lt"/>
              <a:cs typeface="Arial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63339" y="5211631"/>
            <a:ext cx="1014538" cy="427800"/>
            <a:chOff x="4967808" y="1657362"/>
            <a:chExt cx="1014538" cy="470169"/>
          </a:xfrm>
          <a:solidFill>
            <a:srgbClr val="E8F4F8"/>
          </a:solidFill>
        </p:grpSpPr>
        <p:sp>
          <p:nvSpPr>
            <p:cNvPr id="100" name="Скругленный прямоугольник 2"/>
            <p:cNvSpPr/>
            <p:nvPr/>
          </p:nvSpPr>
          <p:spPr bwMode="gray">
            <a:xfrm>
              <a:off x="4967808" y="1672662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00339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02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951" y="1657362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17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873" y="1674038"/>
              <a:ext cx="459473" cy="424129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1" name="Группа 170"/>
          <p:cNvGrpSpPr/>
          <p:nvPr/>
        </p:nvGrpSpPr>
        <p:grpSpPr>
          <a:xfrm>
            <a:off x="8863339" y="3897612"/>
            <a:ext cx="984433" cy="470795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72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73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5" name="Группа 174"/>
          <p:cNvGrpSpPr/>
          <p:nvPr/>
        </p:nvGrpSpPr>
        <p:grpSpPr>
          <a:xfrm>
            <a:off x="4572277" y="2570691"/>
            <a:ext cx="984433" cy="487482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76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77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78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91" name="Группа 190"/>
          <p:cNvGrpSpPr/>
          <p:nvPr/>
        </p:nvGrpSpPr>
        <p:grpSpPr>
          <a:xfrm>
            <a:off x="4546773" y="3299283"/>
            <a:ext cx="984433" cy="484005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92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93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9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sp>
        <p:nvSpPr>
          <p:cNvPr id="122" name="Скругленный прямоугольник 94"/>
          <p:cNvSpPr/>
          <p:nvPr/>
        </p:nvSpPr>
        <p:spPr bwMode="gray">
          <a:xfrm>
            <a:off x="6165200" y="845450"/>
            <a:ext cx="949015" cy="403791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210349"/>
                </a:solidFill>
                <a:latin typeface="+mn-lt"/>
                <a:cs typeface="Arial" charset="0"/>
              </a:rPr>
              <a:t>MD</a:t>
            </a:r>
            <a:endParaRPr lang="ru-RU" sz="1600" b="1" kern="0" dirty="0">
              <a:solidFill>
                <a:srgbClr val="210349"/>
              </a:solidFill>
              <a:latin typeface="+mn-lt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863339" y="4575174"/>
            <a:ext cx="984433" cy="488297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23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24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44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79" name="Группа 178"/>
          <p:cNvGrpSpPr/>
          <p:nvPr/>
        </p:nvGrpSpPr>
        <p:grpSpPr>
          <a:xfrm>
            <a:off x="6191419" y="1839102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80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81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82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7" name="Группа 186"/>
          <p:cNvGrpSpPr/>
          <p:nvPr/>
        </p:nvGrpSpPr>
        <p:grpSpPr>
          <a:xfrm>
            <a:off x="6191419" y="2617393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188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89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90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grpSp>
        <p:nvGrpSpPr>
          <p:cNvPr id="203" name="Группа 202"/>
          <p:cNvGrpSpPr/>
          <p:nvPr/>
        </p:nvGrpSpPr>
        <p:grpSpPr>
          <a:xfrm>
            <a:off x="6191419" y="3355133"/>
            <a:ext cx="984433" cy="482373"/>
            <a:chOff x="6747200" y="1645155"/>
            <a:chExt cx="984433" cy="482373"/>
          </a:xfrm>
          <a:solidFill>
            <a:srgbClr val="E8F4F8"/>
          </a:solidFill>
        </p:grpSpPr>
        <p:sp>
          <p:nvSpPr>
            <p:cNvPr id="204" name="Скругленный прямоугольник 189"/>
            <p:cNvSpPr/>
            <p:nvPr/>
          </p:nvSpPr>
          <p:spPr bwMode="gray">
            <a:xfrm>
              <a:off x="6747200" y="1683004"/>
              <a:ext cx="822479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21034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205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209" y="1657359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206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213" y="1645155"/>
              <a:ext cx="465420" cy="429618"/>
            </a:xfrm>
            <a:prstGeom prst="rect">
              <a:avLst/>
            </a:prstGeom>
            <a:grpFill/>
            <a:extLst/>
          </p:spPr>
        </p:pic>
      </p:grpSp>
      <p:sp>
        <p:nvSpPr>
          <p:cNvPr id="222" name="Скругленный прямоугольник 221"/>
          <p:cNvSpPr/>
          <p:nvPr/>
        </p:nvSpPr>
        <p:spPr bwMode="gray">
          <a:xfrm>
            <a:off x="614510" y="3299282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Биология</a:t>
            </a:r>
          </a:p>
        </p:txBody>
      </p:sp>
      <p:sp>
        <p:nvSpPr>
          <p:cNvPr id="228" name="Скругленный прямоугольник 220"/>
          <p:cNvSpPr/>
          <p:nvPr/>
        </p:nvSpPr>
        <p:spPr bwMode="gray">
          <a:xfrm>
            <a:off x="8840619" y="877573"/>
            <a:ext cx="949015" cy="383202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210349"/>
                </a:solidFill>
                <a:latin typeface="+mn-lt"/>
                <a:cs typeface="Arial" charset="0"/>
              </a:rPr>
              <a:t>Residency</a:t>
            </a:r>
            <a:endParaRPr lang="ru-RU" sz="1600" b="1" kern="0" dirty="0">
              <a:solidFill>
                <a:srgbClr val="210349"/>
              </a:solidFill>
              <a:latin typeface="+mn-lt"/>
              <a:cs typeface="Arial" charset="0"/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 bwMode="gray">
          <a:xfrm>
            <a:off x="604362" y="3997837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Кардиология</a:t>
            </a: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, в том числе </a:t>
            </a: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детская 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 bwMode="gray">
          <a:xfrm>
            <a:off x="614510" y="4670073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Гематология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 bwMode="gray">
          <a:xfrm>
            <a:off x="614509" y="5225553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Эндокринология</a:t>
            </a: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, в том числе детская</a:t>
            </a:r>
          </a:p>
        </p:txBody>
      </p:sp>
      <p:sp>
        <p:nvSpPr>
          <p:cNvPr id="106" name="Скругленный прямоугольник 105"/>
          <p:cNvSpPr/>
          <p:nvPr/>
        </p:nvSpPr>
        <p:spPr bwMode="gray">
          <a:xfrm>
            <a:off x="606455" y="5786311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Психиатрия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 bwMode="gray">
          <a:xfrm>
            <a:off x="593234" y="6353367"/>
            <a:ext cx="3576570" cy="463573"/>
          </a:xfrm>
          <a:prstGeom prst="roundRect">
            <a:avLst/>
          </a:prstGeom>
          <a:solidFill>
            <a:srgbClr val="E8F4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Урология и андрология, </a:t>
            </a:r>
            <a:endParaRPr lang="ru-RU" sz="1400" b="1" kern="0" dirty="0" smtClean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400" b="1" kern="0" dirty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том числе </a:t>
            </a:r>
            <a:r>
              <a:rPr lang="ru-RU" sz="1400" b="1" kern="0" dirty="0" smtClean="0">
                <a:solidFill>
                  <a:srgbClr val="210349"/>
                </a:solidFill>
                <a:latin typeface="+mn-lt"/>
                <a:cs typeface="Times New Roman" panose="02020603050405020304" pitchFamily="18" charset="0"/>
              </a:rPr>
              <a:t>детская</a:t>
            </a:r>
            <a:endParaRPr lang="ru-RU" sz="1400" b="1" kern="0" dirty="0">
              <a:solidFill>
                <a:srgbClr val="210349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8863339" y="5754434"/>
            <a:ext cx="1014538" cy="427800"/>
            <a:chOff x="4967808" y="1657362"/>
            <a:chExt cx="1014538" cy="470169"/>
          </a:xfrm>
          <a:solidFill>
            <a:srgbClr val="E8F4F8"/>
          </a:solidFill>
        </p:grpSpPr>
        <p:sp>
          <p:nvSpPr>
            <p:cNvPr id="109" name="Скругленный прямоугольник 2"/>
            <p:cNvSpPr/>
            <p:nvPr/>
          </p:nvSpPr>
          <p:spPr bwMode="gray">
            <a:xfrm>
              <a:off x="4967808" y="1672662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00339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10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951" y="1657362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11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873" y="1674038"/>
              <a:ext cx="459473" cy="424129"/>
            </a:xfrm>
            <a:prstGeom prst="rect">
              <a:avLst/>
            </a:prstGeom>
            <a:grpFill/>
            <a:extLst/>
          </p:spPr>
        </p:pic>
      </p:grpSp>
      <p:grpSp>
        <p:nvGrpSpPr>
          <p:cNvPr id="112" name="Группа 111"/>
          <p:cNvGrpSpPr/>
          <p:nvPr/>
        </p:nvGrpSpPr>
        <p:grpSpPr>
          <a:xfrm>
            <a:off x="8842788" y="6353366"/>
            <a:ext cx="1014538" cy="427800"/>
            <a:chOff x="4967808" y="1657362"/>
            <a:chExt cx="1014538" cy="470169"/>
          </a:xfrm>
          <a:solidFill>
            <a:srgbClr val="E8F4F8"/>
          </a:solidFill>
        </p:grpSpPr>
        <p:sp>
          <p:nvSpPr>
            <p:cNvPr id="113" name="Скругленный прямоугольник 2"/>
            <p:cNvSpPr/>
            <p:nvPr/>
          </p:nvSpPr>
          <p:spPr bwMode="gray">
            <a:xfrm>
              <a:off x="4967808" y="1672662"/>
              <a:ext cx="822480" cy="4395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003399"/>
                </a:solidFill>
                <a:latin typeface="+mn-lt"/>
                <a:cs typeface="Arial" charset="0"/>
              </a:endParaRPr>
            </a:p>
          </p:txBody>
        </p:sp>
        <p:pic>
          <p:nvPicPr>
            <p:cNvPr id="114" name="Picture 2" descr="C:\Users\dubentsova\Desktop\galochka-r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951" y="1657362"/>
              <a:ext cx="630980" cy="470169"/>
            </a:xfrm>
            <a:prstGeom prst="rect">
              <a:avLst/>
            </a:prstGeom>
            <a:grpFill/>
            <a:extLst/>
          </p:spPr>
        </p:pic>
        <p:pic>
          <p:nvPicPr>
            <p:cNvPr id="115" name="Picture 2" descr="Картинки по запросу аккредитованный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873" y="1674038"/>
              <a:ext cx="459473" cy="424129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30807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4852" y="-99392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СН 2. Совершенство в образовании </a:t>
            </a:r>
          </a:p>
          <a:p>
            <a:pPr lvl="0" algn="ctr">
              <a:defRPr/>
            </a:pP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студенческой жизни</a:t>
            </a:r>
          </a:p>
        </p:txBody>
      </p:sp>
      <p:grpSp>
        <p:nvGrpSpPr>
          <p:cNvPr id="72" name="Группа 1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73" name="Прямоугольник 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Прямоугольник 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Образовательные программы</a:t>
              </a:r>
              <a:endParaRPr lang="ru-RU" b="1" dirty="0"/>
            </a:p>
          </p:txBody>
        </p:sp>
        <p:pic>
          <p:nvPicPr>
            <p:cNvPr id="75" name="Рисунок 5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4" name="Скругленный прямоугольник 103"/>
          <p:cNvSpPr/>
          <p:nvPr/>
        </p:nvSpPr>
        <p:spPr bwMode="gray">
          <a:xfrm>
            <a:off x="607509" y="1430117"/>
            <a:ext cx="1826145" cy="275941"/>
          </a:xfrm>
          <a:prstGeom prst="roundRect">
            <a:avLst/>
          </a:prstGeom>
          <a:solidFill>
            <a:srgbClr val="4F81BD">
              <a:lumMod val="7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Бакалавриат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-87560" y="1840756"/>
            <a:ext cx="3145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alibri"/>
                <a:cs typeface="Arial"/>
              </a:rPr>
              <a:t>Специальность  «Биология»</a:t>
            </a:r>
          </a:p>
          <a:p>
            <a:pPr algn="ctr"/>
            <a:r>
              <a:rPr lang="ru-RU" sz="1600" b="1" dirty="0">
                <a:latin typeface="Calibri"/>
                <a:cs typeface="Arial"/>
              </a:rPr>
              <a:t>Партнер – </a:t>
            </a:r>
            <a:r>
              <a:rPr lang="ru-RU" sz="1600" b="1" dirty="0" err="1">
                <a:latin typeface="Calibri"/>
                <a:cs typeface="Arial"/>
              </a:rPr>
              <a:t>Жезказганский</a:t>
            </a:r>
            <a:r>
              <a:rPr lang="ru-RU" sz="1600" b="1" dirty="0">
                <a:latin typeface="Calibri"/>
                <a:cs typeface="Arial"/>
              </a:rPr>
              <a:t> университет им. О.А. </a:t>
            </a:r>
            <a:r>
              <a:rPr lang="ru-RU" sz="1600" b="1" dirty="0" err="1">
                <a:latin typeface="Calibri"/>
                <a:cs typeface="Arial"/>
              </a:rPr>
              <a:t>Байконурова</a:t>
            </a:r>
            <a:endParaRPr lang="ru-RU" sz="1600" b="1" dirty="0">
              <a:latin typeface="Calibri"/>
              <a:cs typeface="Arial"/>
            </a:endParaRPr>
          </a:p>
        </p:txBody>
      </p:sp>
      <p:sp>
        <p:nvSpPr>
          <p:cNvPr id="108" name="Скругленный прямоугольник 16"/>
          <p:cNvSpPr/>
          <p:nvPr/>
        </p:nvSpPr>
        <p:spPr bwMode="gray">
          <a:xfrm>
            <a:off x="7229734" y="1411465"/>
            <a:ext cx="1826145" cy="288032"/>
          </a:xfrm>
          <a:prstGeom prst="roundRect">
            <a:avLst/>
          </a:prstGeom>
          <a:solidFill>
            <a:srgbClr val="4F81BD">
              <a:lumMod val="7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Докторантура</a:t>
            </a:r>
          </a:p>
        </p:txBody>
      </p:sp>
      <p:sp>
        <p:nvSpPr>
          <p:cNvPr id="109" name="Прямоугольник 17"/>
          <p:cNvSpPr/>
          <p:nvPr/>
        </p:nvSpPr>
        <p:spPr>
          <a:xfrm>
            <a:off x="6323182" y="1840756"/>
            <a:ext cx="359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В </a:t>
            </a:r>
            <a:r>
              <a:rPr lang="ru-RU" sz="1600" b="1" dirty="0">
                <a:latin typeface="+mn-lt"/>
              </a:rPr>
              <a:t>области гигиены окружающей среды и гигиены труда (в рамках проекта </a:t>
            </a:r>
            <a:r>
              <a:rPr lang="ru-RU" sz="1600" b="1" dirty="0" err="1">
                <a:latin typeface="+mn-lt"/>
              </a:rPr>
              <a:t>Темпус</a:t>
            </a:r>
            <a:r>
              <a:rPr lang="ru-RU" sz="1600" b="1" dirty="0">
                <a:latin typeface="+mn-lt"/>
              </a:rPr>
              <a:t>)</a:t>
            </a:r>
          </a:p>
          <a:p>
            <a:pPr algn="ctr"/>
            <a:r>
              <a:rPr lang="ru-RU" sz="1600" b="1" dirty="0">
                <a:latin typeface="Calibri"/>
              </a:rPr>
              <a:t>Партнер – Университет Милана, Италия</a:t>
            </a:r>
          </a:p>
          <a:p>
            <a:pPr algn="ctr"/>
            <a:r>
              <a:rPr lang="ru-RU" sz="1600" b="1" dirty="0">
                <a:latin typeface="+mn-lt"/>
              </a:rPr>
              <a:t>-</a:t>
            </a:r>
            <a:r>
              <a:rPr lang="en-US" sz="1600" b="1" dirty="0">
                <a:latin typeface="+mn-lt"/>
              </a:rPr>
              <a:t>Split</a:t>
            </a:r>
            <a:r>
              <a:rPr lang="ru-RU" sz="1600" b="1" dirty="0">
                <a:latin typeface="+mn-lt"/>
              </a:rPr>
              <a:t>- </a:t>
            </a:r>
            <a:r>
              <a:rPr lang="en-US" sz="1600" b="1" dirty="0">
                <a:latin typeface="+mn-lt"/>
              </a:rPr>
              <a:t>PhD</a:t>
            </a:r>
            <a:r>
              <a:rPr lang="ru-RU" sz="1600" b="1" dirty="0">
                <a:latin typeface="+mn-lt"/>
              </a:rPr>
              <a:t> по направлениям подготовки: биомедицина, биология, окружающая среда и здоровье  </a:t>
            </a:r>
          </a:p>
          <a:p>
            <a:pPr algn="ctr"/>
            <a:r>
              <a:rPr lang="ru-RU" sz="1600" b="1" dirty="0">
                <a:latin typeface="Calibri"/>
              </a:rPr>
              <a:t>Партнер – Университет </a:t>
            </a:r>
            <a:r>
              <a:rPr lang="ru-RU" sz="1600" b="1" dirty="0" err="1">
                <a:latin typeface="Calibri"/>
              </a:rPr>
              <a:t>Лунд</a:t>
            </a:r>
            <a:r>
              <a:rPr lang="ru-RU" sz="1600" b="1" dirty="0">
                <a:latin typeface="Calibri"/>
              </a:rPr>
              <a:t>, Швеция</a:t>
            </a:r>
          </a:p>
        </p:txBody>
      </p:sp>
      <p:pic>
        <p:nvPicPr>
          <p:cNvPr id="9" name="Picture 4" descr="Картинки по запросу University of Mi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7" y="4148207"/>
            <a:ext cx="836141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lund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5" y="4028594"/>
            <a:ext cx="849526" cy="10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Скругленный прямоугольник 28"/>
          <p:cNvSpPr/>
          <p:nvPr/>
        </p:nvSpPr>
        <p:spPr bwMode="gray">
          <a:xfrm>
            <a:off x="3704862" y="1411465"/>
            <a:ext cx="1825253" cy="288032"/>
          </a:xfrm>
          <a:prstGeom prst="roundRect">
            <a:avLst>
              <a:gd name="adj" fmla="val 50000"/>
            </a:avLst>
          </a:prstGeom>
          <a:solidFill>
            <a:srgbClr val="4F81BD">
              <a:lumMod val="7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Магистратура</a:t>
            </a:r>
          </a:p>
        </p:txBody>
      </p:sp>
      <p:sp>
        <p:nvSpPr>
          <p:cNvPr id="107" name="Прямоугольник 29"/>
          <p:cNvSpPr/>
          <p:nvPr/>
        </p:nvSpPr>
        <p:spPr>
          <a:xfrm>
            <a:off x="2690749" y="1840756"/>
            <a:ext cx="3632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Специальность </a:t>
            </a:r>
            <a:r>
              <a:rPr lang="ru-RU" sz="1600" b="1" dirty="0">
                <a:latin typeface="+mn-lt"/>
              </a:rPr>
              <a:t>«Общественное здравоохранение»</a:t>
            </a:r>
          </a:p>
          <a:p>
            <a:pPr algn="ctr"/>
            <a:r>
              <a:rPr lang="ru-RU" sz="1600" b="1" dirty="0">
                <a:latin typeface="Calibri"/>
              </a:rPr>
              <a:t>Партнер – Высшая школа менеджмента Барселоны, Испания </a:t>
            </a:r>
          </a:p>
          <a:p>
            <a:pPr algn="ctr"/>
            <a:r>
              <a:rPr lang="ru-RU" sz="1600" b="1" dirty="0" smtClean="0">
                <a:latin typeface="+mn-lt"/>
              </a:rPr>
              <a:t>-Специальность «Общественное </a:t>
            </a:r>
            <a:r>
              <a:rPr lang="ru-RU" sz="1600" b="1" dirty="0">
                <a:latin typeface="+mn-lt"/>
              </a:rPr>
              <a:t>здравоохранение»</a:t>
            </a:r>
          </a:p>
          <a:p>
            <a:pPr algn="ctr"/>
            <a:r>
              <a:rPr lang="ru-RU" sz="1600" b="1" dirty="0">
                <a:latin typeface="Calibri"/>
              </a:rPr>
              <a:t>Партнер – Карагандинский экономический университет </a:t>
            </a:r>
            <a:r>
              <a:rPr lang="ru-RU" sz="1600" b="1" dirty="0" err="1">
                <a:latin typeface="Calibri"/>
              </a:rPr>
              <a:t>Казпотребсоюза</a:t>
            </a:r>
            <a:endParaRPr lang="ru-RU" sz="1600" b="1" dirty="0">
              <a:latin typeface="Calibri"/>
            </a:endParaRPr>
          </a:p>
        </p:txBody>
      </p:sp>
      <p:pic>
        <p:nvPicPr>
          <p:cNvPr id="11" name="Picture 8" descr="Картинки по запросу graduate school of management in barcelo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94" y="4127545"/>
            <a:ext cx="1451803" cy="7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Картинки по запросу Карагандинский экономический университет Казпотребсоюз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85" y="4092663"/>
            <a:ext cx="826858" cy="8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unassipova\Desktop\Безымянный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76" y="4130013"/>
            <a:ext cx="884824" cy="7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84648" y="6054387"/>
            <a:ext cx="6080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Участие в Евразийском проекте по внедрению предпринимательского образования в вузах РК (</a:t>
            </a:r>
            <a:r>
              <a:rPr lang="en-US" sz="1600" b="1" dirty="0">
                <a:latin typeface="+mn-lt"/>
              </a:rPr>
              <a:t>ERG).</a:t>
            </a:r>
            <a:r>
              <a:rPr lang="ru-RU" sz="1600" b="1" dirty="0">
                <a:latin typeface="+mn-lt"/>
              </a:rPr>
              <a:t> </a:t>
            </a:r>
          </a:p>
          <a:p>
            <a:pPr algn="ctr"/>
            <a:r>
              <a:rPr lang="ru-RU" sz="1600" b="1" dirty="0">
                <a:latin typeface="+mn-lt"/>
              </a:rPr>
              <a:t>Обучено</a:t>
            </a:r>
            <a:r>
              <a:rPr lang="en-US" sz="1600" b="1" dirty="0">
                <a:latin typeface="+mn-lt"/>
              </a:rPr>
              <a:t> </a:t>
            </a:r>
            <a:r>
              <a:rPr lang="ru-RU" sz="1600" b="1" dirty="0">
                <a:latin typeface="+mn-lt"/>
              </a:rPr>
              <a:t>3</a:t>
            </a:r>
            <a:r>
              <a:rPr lang="ru-RU" sz="1600" b="1" dirty="0" smtClean="0">
                <a:latin typeface="+mn-lt"/>
              </a:rPr>
              <a:t>8 </a:t>
            </a:r>
            <a:r>
              <a:rPr lang="ru-RU" sz="1600" b="1" dirty="0">
                <a:latin typeface="+mn-lt"/>
              </a:rPr>
              <a:t>студентов и 30 преподавателей вуза</a:t>
            </a:r>
          </a:p>
        </p:txBody>
      </p:sp>
      <p:sp>
        <p:nvSpPr>
          <p:cNvPr id="24" name="Скругленный прямоугольник 28"/>
          <p:cNvSpPr/>
          <p:nvPr/>
        </p:nvSpPr>
        <p:spPr bwMode="gray">
          <a:xfrm>
            <a:off x="3661560" y="5757861"/>
            <a:ext cx="1825253" cy="288032"/>
          </a:xfrm>
          <a:prstGeom prst="roundRect">
            <a:avLst/>
          </a:prstGeom>
          <a:solidFill>
            <a:srgbClr val="4F81BD">
              <a:lumMod val="7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ERG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3021" y="930206"/>
            <a:ext cx="503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Batang" pitchFamily="18" charset="-127"/>
                <a:cs typeface="Calibri" pitchFamily="34" charset="0"/>
              </a:rPr>
              <a:t>СОВМЕСТНЫЕ ОБРАЗОВАТЕЛЬНЫЕ ПРОГРАММЫ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Batang" pitchFamily="18" charset="-127"/>
              <a:cs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67212" y="5219908"/>
            <a:ext cx="430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Batang" pitchFamily="18" charset="-127"/>
                <a:cs typeface="Calibri" pitchFamily="34" charset="0"/>
              </a:rPr>
              <a:t>ПРЕДПРИНИМАТЕЛЬСКОЕ ОБРАЗОВАНИЕ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Batang" pitchFamily="18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Структура управления КГМУ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205079" y="1644694"/>
            <a:ext cx="0" cy="1969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205079" y="2055027"/>
            <a:ext cx="0" cy="55359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6898" y="1769088"/>
            <a:ext cx="2160415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>
                <a:solidFill>
                  <a:srgbClr val="002060"/>
                </a:solidFill>
                <a:cs typeface="Arial" pitchFamily="34" charset="0"/>
              </a:rPr>
              <a:t>Помощник ректора по </a:t>
            </a: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режиму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412991" y="1810385"/>
            <a:ext cx="1629918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РЕКТОР</a:t>
            </a:r>
            <a:endParaRPr lang="ru-RU" sz="1200" dirty="0">
              <a:solidFill>
                <a:srgbClr val="00206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6042014" y="1888927"/>
            <a:ext cx="923981" cy="5006"/>
          </a:xfrm>
          <a:prstGeom prst="line">
            <a:avLst/>
          </a:prstGeom>
          <a:ln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6939632" y="1224191"/>
            <a:ext cx="2170745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Секретарь  </a:t>
            </a:r>
            <a:r>
              <a:rPr lang="ru-RU" sz="800" dirty="0">
                <a:solidFill>
                  <a:srgbClr val="002060"/>
                </a:solidFill>
              </a:rPr>
              <a:t>н</a:t>
            </a:r>
            <a:r>
              <a:rPr lang="ru-RU" sz="800" dirty="0" smtClean="0">
                <a:solidFill>
                  <a:srgbClr val="002060"/>
                </a:solidFill>
              </a:rPr>
              <a:t>аблюдательного совета </a:t>
            </a:r>
            <a:endParaRPr lang="ru-RU" sz="800" dirty="0">
              <a:solidFill>
                <a:srgbClr val="00206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773710" y="1615510"/>
            <a:ext cx="149056" cy="0"/>
          </a:xfrm>
          <a:prstGeom prst="line">
            <a:avLst/>
          </a:prstGeom>
          <a:ln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6783493" y="1615510"/>
            <a:ext cx="9402" cy="546834"/>
          </a:xfrm>
          <a:prstGeom prst="line">
            <a:avLst/>
          </a:prstGeom>
          <a:ln w="9525"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792894" y="2162342"/>
            <a:ext cx="147644" cy="2"/>
          </a:xfrm>
          <a:prstGeom prst="line">
            <a:avLst/>
          </a:prstGeom>
          <a:ln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933096" y="1494964"/>
            <a:ext cx="2160415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Служба по связям с общественностью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755056" y="1368464"/>
            <a:ext cx="1692760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Служба внутреннего аудита</a:t>
            </a:r>
            <a:endParaRPr lang="ru-RU" sz="800" dirty="0">
              <a:solidFill>
                <a:srgbClr val="002060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159419" y="1419053"/>
            <a:ext cx="773677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318142" y="1224192"/>
            <a:ext cx="1823041" cy="415046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rgbClr val="002060"/>
                </a:solidFill>
              </a:rPr>
              <a:t>НАБЛЮДАТЕЛЬНЫЙ  СОВЕТ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441455" y="1466977"/>
            <a:ext cx="876687" cy="862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1543631" y="1655066"/>
            <a:ext cx="1823041" cy="216294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Ученый совет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581839" y="1972552"/>
            <a:ext cx="1823040" cy="330856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Управляющий совет (ректорат)</a:t>
            </a:r>
            <a:endParaRPr lang="ru-RU" sz="800" dirty="0">
              <a:solidFill>
                <a:srgbClr val="00206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355712" y="1785376"/>
            <a:ext cx="1036285" cy="374016"/>
            <a:chOff x="2866649" y="1916832"/>
            <a:chExt cx="1036285" cy="374016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3182293" y="2106919"/>
              <a:ext cx="720641" cy="293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866649" y="1916832"/>
              <a:ext cx="315644" cy="0"/>
            </a:xfrm>
            <a:prstGeom prst="line">
              <a:avLst/>
            </a:prstGeom>
            <a:ln>
              <a:solidFill>
                <a:srgbClr val="2916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3182292" y="1916832"/>
              <a:ext cx="0" cy="374016"/>
            </a:xfrm>
            <a:prstGeom prst="line">
              <a:avLst/>
            </a:prstGeom>
            <a:ln w="9525">
              <a:solidFill>
                <a:srgbClr val="2916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922695" y="2290848"/>
              <a:ext cx="259598" cy="0"/>
            </a:xfrm>
            <a:prstGeom prst="line">
              <a:avLst/>
            </a:prstGeom>
            <a:ln>
              <a:solidFill>
                <a:srgbClr val="29166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68576" y="2685256"/>
            <a:ext cx="1515759" cy="3231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Проректор по учебно-методической работе</a:t>
            </a:r>
            <a:endParaRPr lang="ru-RU" sz="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2629350" y="4759955"/>
            <a:ext cx="1731106" cy="2077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latin typeface="+mn-lt"/>
              </a:rPr>
              <a:t>Отдел научного редактирования </a:t>
            </a:r>
            <a:endParaRPr lang="ru-RU" sz="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2636095" y="4475567"/>
            <a:ext cx="1734566" cy="2077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</a:rPr>
              <a:t>Научно–исследовательский центр </a:t>
            </a: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2643076" y="4061683"/>
            <a:ext cx="1716824" cy="3231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</a:rPr>
              <a:t>Отдел менеджмента научной деятельности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2928" y="4081746"/>
            <a:ext cx="1571882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Центр практических  навыков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2928" y="3575811"/>
            <a:ext cx="1578836" cy="3231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Департамент </a:t>
            </a:r>
          </a:p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академической работы 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2942694" y="2519432"/>
            <a:ext cx="15660" cy="2938"/>
          </a:xfrm>
          <a:prstGeom prst="line">
            <a:avLst/>
          </a:prstGeom>
          <a:ln w="9525"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>
            <a:off x="4728998" y="4097566"/>
            <a:ext cx="1741760" cy="1210180"/>
            <a:chOff x="4582700" y="3127036"/>
            <a:chExt cx="1946114" cy="915243"/>
          </a:xfrm>
        </p:grpSpPr>
        <p:sp>
          <p:nvSpPr>
            <p:cNvPr id="42" name="TextBox 41"/>
            <p:cNvSpPr txBox="1"/>
            <p:nvPr/>
          </p:nvSpPr>
          <p:spPr>
            <a:xfrm>
              <a:off x="4582700" y="3127036"/>
              <a:ext cx="1936183" cy="32316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 smtClean="0">
                  <a:solidFill>
                    <a:srgbClr val="002060"/>
                  </a:solidFill>
                </a:rPr>
                <a:t>Отдел клинической работы и трудоустройства выпускников</a:t>
              </a:r>
              <a:endParaRPr lang="ru-RU" sz="8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7910" y="3552150"/>
              <a:ext cx="1930904" cy="2077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rgbClr val="002060"/>
                  </a:solidFill>
                </a:rPr>
                <a:t>Медицинский </a:t>
              </a:r>
              <a:r>
                <a:rPr lang="ru-RU" sz="800" dirty="0" smtClean="0">
                  <a:solidFill>
                    <a:srgbClr val="002060"/>
                  </a:solidFill>
                </a:rPr>
                <a:t>центр</a:t>
              </a:r>
              <a:endParaRPr lang="ru-RU" sz="800" dirty="0">
                <a:solidFill>
                  <a:srgbClr val="00206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87642" y="3834530"/>
              <a:ext cx="1930904" cy="2077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 smtClean="0">
                  <a:solidFill>
                    <a:srgbClr val="002060"/>
                  </a:solidFill>
                </a:rPr>
                <a:t>Стоматологическая клиника</a:t>
              </a:r>
              <a:endParaRPr lang="ru-RU" sz="800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45" name="Прямая соединительная линия 44"/>
          <p:cNvCxnSpPr/>
          <p:nvPr/>
        </p:nvCxnSpPr>
        <p:spPr>
          <a:xfrm flipV="1">
            <a:off x="1244639" y="2608621"/>
            <a:ext cx="6405801" cy="4627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68511" y="2685256"/>
            <a:ext cx="1707477" cy="4385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Проректор по стратегическому развитию, науке и международному сотрудничеству</a:t>
            </a:r>
            <a:endParaRPr lang="ru-RU" sz="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0086" y="2685254"/>
            <a:ext cx="1713292" cy="4385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Проректор по клинической работе и непрерывному профессиональному развитию</a:t>
            </a:r>
            <a:endParaRPr lang="ru-RU" sz="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98674" y="2685256"/>
            <a:ext cx="1769150" cy="3231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Проректор по организационно-экономической работе</a:t>
            </a:r>
            <a:endParaRPr lang="ru-RU" sz="800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1234915" y="2618498"/>
            <a:ext cx="0" cy="7663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663343" y="3512477"/>
            <a:ext cx="1694191" cy="4385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ru-RU" sz="800" dirty="0">
                <a:solidFill>
                  <a:srgbClr val="002060"/>
                </a:solidFill>
              </a:rPr>
              <a:t>Департамент стратегического развития и международного </a:t>
            </a:r>
            <a:r>
              <a:rPr lang="ru-RU" sz="800" dirty="0" smtClean="0">
                <a:solidFill>
                  <a:srgbClr val="002060"/>
                </a:solidFill>
              </a:rPr>
              <a:t>сотрудничества</a:t>
            </a:r>
            <a:endParaRPr lang="ru-RU" sz="800" dirty="0">
              <a:solidFill>
                <a:srgbClr val="002060"/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4361104" y="3333328"/>
            <a:ext cx="132441" cy="1876451"/>
            <a:chOff x="4128165" y="2771053"/>
            <a:chExt cx="255459" cy="1876451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4128165" y="2771053"/>
              <a:ext cx="255459" cy="1876451"/>
              <a:chOff x="1895917" y="2702312"/>
              <a:chExt cx="255459" cy="1876451"/>
            </a:xfrm>
          </p:grpSpPr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1923897" y="3134360"/>
                <a:ext cx="194531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1896824" y="3566408"/>
                <a:ext cx="197017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1926383" y="4274946"/>
                <a:ext cx="194531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895917" y="4577987"/>
                <a:ext cx="255459" cy="776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1907704" y="2702312"/>
                <a:ext cx="197018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Прямая соединительная линия 52"/>
            <p:cNvCxnSpPr/>
            <p:nvPr/>
          </p:nvCxnSpPr>
          <p:spPr>
            <a:xfrm>
              <a:off x="4178066" y="4027055"/>
              <a:ext cx="19453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Прямая соединительная линия 58"/>
          <p:cNvCxnSpPr/>
          <p:nvPr/>
        </p:nvCxnSpPr>
        <p:spPr>
          <a:xfrm flipV="1">
            <a:off x="6479600" y="2880376"/>
            <a:ext cx="99992" cy="326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184335" y="4640827"/>
            <a:ext cx="18975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883097" y="3621359"/>
            <a:ext cx="1794141" cy="33949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Департамент управления человеческими ресурсами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81001" y="3204966"/>
            <a:ext cx="1773445" cy="3231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Департамент экономики и финансов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67624" y="4053408"/>
            <a:ext cx="1812340" cy="3240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ru-RU" sz="800" dirty="0">
                <a:solidFill>
                  <a:srgbClr val="002060"/>
                </a:solidFill>
              </a:rPr>
              <a:t>Департамент </a:t>
            </a:r>
            <a:r>
              <a:rPr lang="ru-RU" sz="800" dirty="0" smtClean="0">
                <a:solidFill>
                  <a:srgbClr val="002060"/>
                </a:solidFill>
              </a:rPr>
              <a:t>эксплуатационной работы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68016" y="4456857"/>
            <a:ext cx="1811129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Отдел государственных закупок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67624" y="5142515"/>
            <a:ext cx="1812340" cy="2113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Типография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67624" y="4845497"/>
            <a:ext cx="1811591" cy="208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Юридический отдел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67624" y="5458235"/>
            <a:ext cx="1800200" cy="2154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Отдел управления документацией </a:t>
            </a:r>
            <a:endParaRPr lang="ru-RU" sz="800" dirty="0">
              <a:solidFill>
                <a:srgbClr val="002060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2217407" y="3333327"/>
            <a:ext cx="146679" cy="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364666" y="5615776"/>
            <a:ext cx="122739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400615" y="2904546"/>
            <a:ext cx="97703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559123" y="2880375"/>
            <a:ext cx="9434" cy="268025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433577" y="2901280"/>
            <a:ext cx="32817" cy="32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363617" y="2846839"/>
            <a:ext cx="0" cy="269783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4487828" y="2901280"/>
            <a:ext cx="5718" cy="27190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34" idx="3"/>
          </p:cNvCxnSpPr>
          <p:nvPr/>
        </p:nvCxnSpPr>
        <p:spPr>
          <a:xfrm>
            <a:off x="2184335" y="2846839"/>
            <a:ext cx="179404" cy="248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6479600" y="4803686"/>
            <a:ext cx="889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475014" y="5574410"/>
            <a:ext cx="889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6469497" y="4323628"/>
            <a:ext cx="99992" cy="5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99005" y="6048727"/>
            <a:ext cx="8139278" cy="17888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Группа 79"/>
          <p:cNvGrpSpPr/>
          <p:nvPr/>
        </p:nvGrpSpPr>
        <p:grpSpPr>
          <a:xfrm>
            <a:off x="812591" y="6048727"/>
            <a:ext cx="8263765" cy="720317"/>
            <a:chOff x="-2323613" y="5967179"/>
            <a:chExt cx="8263765" cy="720317"/>
          </a:xfrm>
        </p:grpSpPr>
        <p:cxnSp>
          <p:nvCxnSpPr>
            <p:cNvPr id="81" name="Прямая соединительная линия 80"/>
            <p:cNvCxnSpPr/>
            <p:nvPr/>
          </p:nvCxnSpPr>
          <p:spPr>
            <a:xfrm>
              <a:off x="-2323613" y="5967179"/>
              <a:ext cx="16288" cy="630346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5940152" y="5967996"/>
              <a:ext cx="0" cy="71950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-2307325" y="6615488"/>
              <a:ext cx="8209404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Овал 83"/>
          <p:cNvSpPr/>
          <p:nvPr/>
        </p:nvSpPr>
        <p:spPr>
          <a:xfrm>
            <a:off x="2637466" y="5408882"/>
            <a:ext cx="1711153" cy="422918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Комитет по контролю клинических испытаний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668576" y="3186540"/>
            <a:ext cx="1556098" cy="282059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Академический совет 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2662214" y="3192298"/>
            <a:ext cx="1695200" cy="282059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Научно-экспертный совет 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4794678" y="3630002"/>
            <a:ext cx="1631611" cy="372953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Совет работодателей 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4810859" y="3207463"/>
            <a:ext cx="1631611" cy="372953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Клинический совет </a:t>
            </a:r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2619152" y="5059022"/>
            <a:ext cx="1745681" cy="268722"/>
          </a:xfrm>
          <a:prstGeom prst="ellipse">
            <a:avLst/>
          </a:prstGeom>
          <a:noFill/>
          <a:ln>
            <a:solidFill>
              <a:srgbClr val="261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rgbClr val="002060"/>
                </a:solidFill>
              </a:rPr>
              <a:t>Комитет по биоэтике</a:t>
            </a:r>
            <a:endParaRPr lang="ru-RU" sz="800" dirty="0">
              <a:solidFill>
                <a:srgbClr val="002060"/>
              </a:solidFill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3078026" y="6120735"/>
            <a:ext cx="3711229" cy="496018"/>
            <a:chOff x="296527" y="5949043"/>
            <a:chExt cx="3711229" cy="496018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296527" y="6237312"/>
              <a:ext cx="3711229" cy="207749"/>
              <a:chOff x="296527" y="5733256"/>
              <a:chExt cx="3711229" cy="207749"/>
            </a:xfrm>
          </p:grpSpPr>
          <p:sp>
            <p:nvSpPr>
              <p:cNvPr id="94" name="TextBox 10"/>
              <p:cNvSpPr txBox="1">
                <a:spLocks noChangeArrowheads="1"/>
              </p:cNvSpPr>
              <p:nvPr/>
            </p:nvSpPr>
            <p:spPr bwMode="auto">
              <a:xfrm>
                <a:off x="296527" y="5733256"/>
                <a:ext cx="1702011" cy="20774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kk-KZ" sz="800" dirty="0" smtClean="0">
                    <a:solidFill>
                      <a:srgbClr val="002060"/>
                    </a:solidFill>
                  </a:rPr>
                  <a:t>Факультеты</a:t>
                </a:r>
                <a:endParaRPr lang="ru-RU" sz="800" dirty="0" smtClean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5" name="TextBox 10"/>
              <p:cNvSpPr txBox="1">
                <a:spLocks noChangeArrowheads="1"/>
              </p:cNvSpPr>
              <p:nvPr/>
            </p:nvSpPr>
            <p:spPr bwMode="auto">
              <a:xfrm>
                <a:off x="2312638" y="5733256"/>
                <a:ext cx="1695118" cy="20774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kk-KZ" sz="800" dirty="0" smtClean="0">
                    <a:solidFill>
                      <a:srgbClr val="002060"/>
                    </a:solidFill>
                  </a:rPr>
                  <a:t>Кафедры</a:t>
                </a:r>
                <a:endParaRPr lang="ru-RU" sz="800" dirty="0" smtClean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96" name="Прямая соединительная линия 95"/>
              <p:cNvCxnSpPr>
                <a:stCxn id="94" idx="3"/>
                <a:endCxn id="95" idx="1"/>
              </p:cNvCxnSpPr>
              <p:nvPr/>
            </p:nvCxnSpPr>
            <p:spPr>
              <a:xfrm>
                <a:off x="1998538" y="5837131"/>
                <a:ext cx="3141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Овал 91"/>
            <p:cNvSpPr/>
            <p:nvPr/>
          </p:nvSpPr>
          <p:spPr>
            <a:xfrm>
              <a:off x="1002338" y="5949043"/>
              <a:ext cx="1823041" cy="216261"/>
            </a:xfrm>
            <a:prstGeom prst="ellipse">
              <a:avLst/>
            </a:prstGeom>
            <a:noFill/>
            <a:ln>
              <a:solidFill>
                <a:srgbClr val="261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rgbClr val="002060"/>
                  </a:solidFill>
                </a:rPr>
                <a:t>Советы факультетов</a:t>
              </a:r>
              <a:endParaRPr lang="ru-RU" sz="800" dirty="0">
                <a:solidFill>
                  <a:srgbClr val="002060"/>
                </a:solidFill>
              </a:endParaRPr>
            </a:p>
          </p:txBody>
        </p:sp>
        <p:cxnSp>
          <p:nvCxnSpPr>
            <p:cNvPr id="93" name="Прямая соединительная линия 92"/>
            <p:cNvCxnSpPr>
              <a:endCxn id="94" idx="0"/>
            </p:cNvCxnSpPr>
            <p:nvPr/>
          </p:nvCxnSpPr>
          <p:spPr>
            <a:xfrm flipH="1">
              <a:off x="1147533" y="6156737"/>
              <a:ext cx="320244" cy="80575"/>
            </a:xfrm>
            <a:prstGeom prst="line">
              <a:avLst/>
            </a:prstGeom>
            <a:ln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Прямая соединительная линия 96"/>
          <p:cNvCxnSpPr/>
          <p:nvPr/>
        </p:nvCxnSpPr>
        <p:spPr>
          <a:xfrm>
            <a:off x="3469620" y="2613248"/>
            <a:ext cx="0" cy="7663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5643488" y="2602074"/>
            <a:ext cx="0" cy="879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7659712" y="2608621"/>
            <a:ext cx="0" cy="7663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39" idx="3"/>
          </p:cNvCxnSpPr>
          <p:nvPr/>
        </p:nvCxnSpPr>
        <p:spPr>
          <a:xfrm>
            <a:off x="2191764" y="3737394"/>
            <a:ext cx="173452" cy="617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02928" y="4485456"/>
            <a:ext cx="1571882" cy="3231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002060"/>
                </a:solidFill>
              </a:rPr>
              <a:t>Центр трансферта инновационных технологий</a:t>
            </a: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6438358" y="3393939"/>
            <a:ext cx="12076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424929" y="3816479"/>
            <a:ext cx="13419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940538" y="2313807"/>
            <a:ext cx="2156775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 smtClean="0">
                <a:solidFill>
                  <a:srgbClr val="002060"/>
                </a:solidFill>
                <a:cs typeface="Arial" pitchFamily="34" charset="0"/>
              </a:rPr>
              <a:t>Советник</a:t>
            </a:r>
            <a:endParaRPr lang="ru-RU" sz="800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V="1">
            <a:off x="8667824" y="2880375"/>
            <a:ext cx="123593" cy="163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8677985" y="4536924"/>
            <a:ext cx="11558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8692507" y="4943033"/>
            <a:ext cx="124695" cy="241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V="1">
            <a:off x="8683876" y="4214364"/>
            <a:ext cx="109992" cy="61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8674434" y="3357535"/>
            <a:ext cx="128868" cy="10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V="1">
            <a:off x="8678622" y="3763858"/>
            <a:ext cx="115158" cy="15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810818" y="2871233"/>
            <a:ext cx="12769" cy="265259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8688756" y="5233384"/>
            <a:ext cx="1321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8668300" y="5532967"/>
            <a:ext cx="14251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0"/>
          <p:cNvSpPr txBox="1">
            <a:spLocks noChangeArrowheads="1"/>
          </p:cNvSpPr>
          <p:nvPr/>
        </p:nvSpPr>
        <p:spPr bwMode="auto">
          <a:xfrm>
            <a:off x="4733420" y="5490996"/>
            <a:ext cx="1741593" cy="2077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kk-KZ" sz="800" dirty="0" smtClean="0">
                <a:solidFill>
                  <a:srgbClr val="002060"/>
                </a:solidFill>
                <a:latin typeface="+mn-lt"/>
              </a:rPr>
              <a:t>Музей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12928" y="5046681"/>
            <a:ext cx="1561407" cy="2205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Библиотека</a:t>
            </a:r>
            <a:endParaRPr lang="ru-RU" sz="800" dirty="0">
              <a:solidFill>
                <a:srgbClr val="002060"/>
              </a:solidFill>
            </a:endParaRPr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>
            <a:off x="2174335" y="4175046"/>
            <a:ext cx="18975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6936898" y="2048458"/>
            <a:ext cx="2156612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800" dirty="0">
                <a:solidFill>
                  <a:srgbClr val="002060"/>
                </a:solidFill>
              </a:rPr>
              <a:t>Штаб  ГО  и </a:t>
            </a:r>
            <a:r>
              <a:rPr lang="ru-RU" sz="800" dirty="0" smtClean="0">
                <a:solidFill>
                  <a:srgbClr val="002060"/>
                </a:solidFill>
              </a:rPr>
              <a:t>ЧС</a:t>
            </a:r>
            <a:endParaRPr lang="ru-RU" sz="8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18" name="Прямая соединительная линия 117"/>
          <p:cNvCxnSpPr>
            <a:stCxn id="16" idx="2"/>
            <a:endCxn id="104" idx="1"/>
          </p:cNvCxnSpPr>
          <p:nvPr/>
        </p:nvCxnSpPr>
        <p:spPr>
          <a:xfrm>
            <a:off x="5227950" y="2087384"/>
            <a:ext cx="1712588" cy="330298"/>
          </a:xfrm>
          <a:prstGeom prst="line">
            <a:avLst/>
          </a:prstGeom>
          <a:ln>
            <a:solidFill>
              <a:srgbClr val="2916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2187104" y="5184631"/>
            <a:ext cx="18975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6474883" y="5163726"/>
            <a:ext cx="889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12928" y="5419951"/>
            <a:ext cx="1571407" cy="2077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smtClean="0">
                <a:solidFill>
                  <a:srgbClr val="002060"/>
                </a:solidFill>
              </a:rPr>
              <a:t>Отдел по работе с молодежью </a:t>
            </a:r>
            <a:endParaRPr lang="ru-RU" sz="800" dirty="0">
              <a:solidFill>
                <a:srgbClr val="002060"/>
              </a:solidFill>
            </a:endParaRPr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2187104" y="5544671"/>
            <a:ext cx="18975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2"/>
          <p:cNvSpPr txBox="1"/>
          <p:nvPr/>
        </p:nvSpPr>
        <p:spPr>
          <a:xfrm>
            <a:off x="2214827" y="4554"/>
            <a:ext cx="6033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Совершенство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в образовании </a:t>
            </a: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студенческой жизни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3223" y="1758708"/>
            <a:ext cx="140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Бакалавриат, </a:t>
            </a:r>
          </a:p>
          <a:p>
            <a:r>
              <a:rPr lang="ru-RU" sz="1600" b="1" dirty="0" err="1" smtClean="0">
                <a:solidFill>
                  <a:srgbClr val="1E001E"/>
                </a:solidFill>
                <a:latin typeface="+mn-lt"/>
              </a:rPr>
              <a:t>специалитет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997" y="2402044"/>
            <a:ext cx="1418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E001E"/>
                </a:solidFill>
                <a:latin typeface="+mn-lt"/>
              </a:rPr>
              <a:t>Магистратура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223" y="2964716"/>
            <a:ext cx="1435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E001E"/>
                </a:solidFill>
                <a:latin typeface="+mn-lt"/>
              </a:rPr>
              <a:t>Докторантура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1497" y="3490193"/>
            <a:ext cx="131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E001E"/>
                </a:solidFill>
                <a:latin typeface="+mn-lt"/>
              </a:rPr>
              <a:t>Резидентура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3720" y="1808258"/>
            <a:ext cx="97228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7 </a:t>
            </a:r>
            <a:r>
              <a:rPr lang="ru-RU" sz="2400" b="1" dirty="0" smtClean="0">
                <a:solidFill>
                  <a:schemeClr val="bg1"/>
                </a:solidFill>
              </a:rPr>
              <a:t>433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3720" y="2354701"/>
            <a:ext cx="992822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83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3182" y="2888374"/>
            <a:ext cx="992822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3182" y="3464438"/>
            <a:ext cx="992822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bg1"/>
                </a:solidFill>
              </a:rPr>
              <a:t>353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C:\Users\Munassipova\Desktop\37444_488192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42"/>
          <a:stretch/>
        </p:blipFill>
        <p:spPr bwMode="auto">
          <a:xfrm>
            <a:off x="75835" y="1830470"/>
            <a:ext cx="828000" cy="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Munassipova\Desktop\37444_488192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42"/>
          <a:stretch/>
        </p:blipFill>
        <p:spPr bwMode="auto">
          <a:xfrm>
            <a:off x="75835" y="2301267"/>
            <a:ext cx="828000" cy="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Munassipova\Desktop\37444_488192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42"/>
          <a:stretch/>
        </p:blipFill>
        <p:spPr bwMode="auto">
          <a:xfrm>
            <a:off x="75835" y="2877331"/>
            <a:ext cx="828000" cy="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unassipova\Desktop\37444_488192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42"/>
          <a:stretch/>
        </p:blipFill>
        <p:spPr bwMode="auto">
          <a:xfrm>
            <a:off x="56456" y="3453395"/>
            <a:ext cx="828000" cy="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94620" y="1213782"/>
            <a:ext cx="171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Средние медработники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23721" y="1274581"/>
            <a:ext cx="972283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156</a:t>
            </a:r>
          </a:p>
        </p:txBody>
      </p:sp>
      <p:pic>
        <p:nvPicPr>
          <p:cNvPr id="42" name="Picture 2" descr="C:\Users\Munassipova\Desktop\37444_488192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42"/>
          <a:stretch/>
        </p:blipFill>
        <p:spPr bwMode="auto">
          <a:xfrm>
            <a:off x="75835" y="1264727"/>
            <a:ext cx="828000" cy="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Контингент обучающихся</a:t>
              </a:r>
              <a:endParaRPr lang="ru-RU" b="1" dirty="0"/>
            </a:p>
          </p:txBody>
        </p:sp>
        <p:pic>
          <p:nvPicPr>
            <p:cNvPr id="46" name="Рисунок 45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48" name="TextBox 47"/>
          <p:cNvSpPr txBox="1"/>
          <p:nvPr/>
        </p:nvSpPr>
        <p:spPr>
          <a:xfrm>
            <a:off x="3421405" y="4130957"/>
            <a:ext cx="3331795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273 </a:t>
            </a:r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иностранных студентов</a:t>
            </a:r>
          </a:p>
        </p:txBody>
      </p:sp>
      <p:grpSp>
        <p:nvGrpSpPr>
          <p:cNvPr id="51" name="Группа 2"/>
          <p:cNvGrpSpPr/>
          <p:nvPr/>
        </p:nvGrpSpPr>
        <p:grpSpPr>
          <a:xfrm>
            <a:off x="128464" y="4588100"/>
            <a:ext cx="1907411" cy="467252"/>
            <a:chOff x="1012478" y="4197425"/>
            <a:chExt cx="1907411" cy="467252"/>
          </a:xfrm>
        </p:grpSpPr>
        <p:sp>
          <p:nvSpPr>
            <p:cNvPr id="88" name="Скругленный прямоугольник 87"/>
            <p:cNvSpPr/>
            <p:nvPr/>
          </p:nvSpPr>
          <p:spPr bwMode="gray">
            <a:xfrm>
              <a:off x="1054649" y="4262466"/>
              <a:ext cx="1865240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Азербайджан</a:t>
              </a:r>
            </a:p>
          </p:txBody>
        </p:sp>
        <p:pic>
          <p:nvPicPr>
            <p:cNvPr id="89" name="Picture 2" descr="Картинки по запросу азербайджан флаг круглый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478" y="4197425"/>
              <a:ext cx="467252" cy="46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16"/>
          <p:cNvGrpSpPr/>
          <p:nvPr/>
        </p:nvGrpSpPr>
        <p:grpSpPr>
          <a:xfrm>
            <a:off x="200448" y="5161201"/>
            <a:ext cx="1900427" cy="458674"/>
            <a:chOff x="200472" y="4770526"/>
            <a:chExt cx="1900427" cy="458674"/>
          </a:xfrm>
        </p:grpSpPr>
        <p:sp>
          <p:nvSpPr>
            <p:cNvPr id="86" name="Скругленный прямоугольник 85"/>
            <p:cNvSpPr/>
            <p:nvPr/>
          </p:nvSpPr>
          <p:spPr bwMode="gray">
            <a:xfrm>
              <a:off x="200472" y="4821030"/>
              <a:ext cx="1865240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Таджикистан</a:t>
              </a:r>
            </a:p>
          </p:txBody>
        </p:sp>
        <p:pic>
          <p:nvPicPr>
            <p:cNvPr id="87" name="Picture 4" descr="Картинки по запросу таджикистан флаг круглый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2225" y="4770526"/>
              <a:ext cx="458674" cy="45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Группа 3"/>
          <p:cNvGrpSpPr/>
          <p:nvPr/>
        </p:nvGrpSpPr>
        <p:grpSpPr>
          <a:xfrm>
            <a:off x="171989" y="5713369"/>
            <a:ext cx="1915762" cy="482570"/>
            <a:chOff x="200472" y="5250686"/>
            <a:chExt cx="1915762" cy="482570"/>
          </a:xfrm>
        </p:grpSpPr>
        <p:sp>
          <p:nvSpPr>
            <p:cNvPr id="84" name="Скругленный прямоугольник 83"/>
            <p:cNvSpPr/>
            <p:nvPr/>
          </p:nvSpPr>
          <p:spPr bwMode="gray">
            <a:xfrm>
              <a:off x="250994" y="5311946"/>
              <a:ext cx="1865240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Туркменистан</a:t>
              </a:r>
            </a:p>
          </p:txBody>
        </p:sp>
        <p:pic>
          <p:nvPicPr>
            <p:cNvPr id="85" name="Picture 6" descr="Картинки по запросу туркменистан флаг круглый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2" y="5250686"/>
              <a:ext cx="482570" cy="482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Группа 4"/>
          <p:cNvGrpSpPr/>
          <p:nvPr/>
        </p:nvGrpSpPr>
        <p:grpSpPr>
          <a:xfrm>
            <a:off x="200449" y="6320068"/>
            <a:ext cx="1904351" cy="493308"/>
            <a:chOff x="1054649" y="5436085"/>
            <a:chExt cx="1904350" cy="493308"/>
          </a:xfrm>
        </p:grpSpPr>
        <p:sp>
          <p:nvSpPr>
            <p:cNvPr id="82" name="Скругленный прямоугольник 81"/>
            <p:cNvSpPr/>
            <p:nvPr/>
          </p:nvSpPr>
          <p:spPr bwMode="gray">
            <a:xfrm>
              <a:off x="1054649" y="5527980"/>
              <a:ext cx="1865240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Китай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83" name="Picture 8" descr="Картинки по запросу китай флаг круглый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691" y="5436085"/>
              <a:ext cx="493308" cy="493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19"/>
          <p:cNvGrpSpPr/>
          <p:nvPr/>
        </p:nvGrpSpPr>
        <p:grpSpPr>
          <a:xfrm>
            <a:off x="3764694" y="4655552"/>
            <a:ext cx="1794867" cy="452080"/>
            <a:chOff x="3368824" y="4250124"/>
            <a:chExt cx="1794867" cy="452080"/>
          </a:xfrm>
        </p:grpSpPr>
        <p:sp>
          <p:nvSpPr>
            <p:cNvPr id="80" name="Скругленный прямоугольник 5"/>
            <p:cNvSpPr/>
            <p:nvPr/>
          </p:nvSpPr>
          <p:spPr bwMode="gray">
            <a:xfrm>
              <a:off x="3443053" y="4293096"/>
              <a:ext cx="1720638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Грузия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81" name="Picture 10" descr="Картинки по запросу грузия флаг круглый 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8824" y="4250124"/>
              <a:ext cx="469218" cy="45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Группа 12"/>
          <p:cNvGrpSpPr/>
          <p:nvPr/>
        </p:nvGrpSpPr>
        <p:grpSpPr>
          <a:xfrm>
            <a:off x="3842722" y="5177054"/>
            <a:ext cx="1761669" cy="468644"/>
            <a:chOff x="4117415" y="4634047"/>
            <a:chExt cx="1761669" cy="468644"/>
          </a:xfrm>
        </p:grpSpPr>
        <p:sp>
          <p:nvSpPr>
            <p:cNvPr id="78" name="Скругленный прямоугольник 28"/>
            <p:cNvSpPr/>
            <p:nvPr/>
          </p:nvSpPr>
          <p:spPr bwMode="gray">
            <a:xfrm>
              <a:off x="4117415" y="4725144"/>
              <a:ext cx="1736205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Монголия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79" name="Picture 2" descr="Картинки по запросу монголия флаг круглый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304" y="4634047"/>
              <a:ext cx="485780" cy="46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17"/>
          <p:cNvGrpSpPr/>
          <p:nvPr/>
        </p:nvGrpSpPr>
        <p:grpSpPr>
          <a:xfrm>
            <a:off x="3786244" y="5767690"/>
            <a:ext cx="1805198" cy="476214"/>
            <a:chOff x="3366506" y="5372032"/>
            <a:chExt cx="1805199" cy="476214"/>
          </a:xfrm>
        </p:grpSpPr>
        <p:sp>
          <p:nvSpPr>
            <p:cNvPr id="76" name="Скругленный прямоугольник 5"/>
            <p:cNvSpPr/>
            <p:nvPr/>
          </p:nvSpPr>
          <p:spPr bwMode="gray">
            <a:xfrm>
              <a:off x="3451067" y="5423738"/>
              <a:ext cx="1720638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Россия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77" name="Picture 4" descr="Картинки по запросу россия флаг круглый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824" y="5373216"/>
              <a:ext cx="479540" cy="47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4" descr="Картинки по запросу россия флаг круглый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506" y="5372032"/>
              <a:ext cx="479540" cy="47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18"/>
          <p:cNvGrpSpPr/>
          <p:nvPr/>
        </p:nvGrpSpPr>
        <p:grpSpPr>
          <a:xfrm>
            <a:off x="3860572" y="6310458"/>
            <a:ext cx="1768573" cy="502918"/>
            <a:chOff x="3451067" y="5904240"/>
            <a:chExt cx="1768573" cy="502918"/>
          </a:xfrm>
        </p:grpSpPr>
        <p:sp>
          <p:nvSpPr>
            <p:cNvPr id="74" name="Скругленный прямоугольник 60"/>
            <p:cNvSpPr/>
            <p:nvPr/>
          </p:nvSpPr>
          <p:spPr bwMode="gray">
            <a:xfrm>
              <a:off x="3451067" y="6000940"/>
              <a:ext cx="1725971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Узбекистан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6" descr="Картинки по запросу узбекистан флаг круглый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722" y="5904240"/>
              <a:ext cx="502918" cy="50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Группа 20"/>
          <p:cNvGrpSpPr/>
          <p:nvPr/>
        </p:nvGrpSpPr>
        <p:grpSpPr>
          <a:xfrm>
            <a:off x="7381566" y="4636165"/>
            <a:ext cx="1800200" cy="418068"/>
            <a:chOff x="6393160" y="4293096"/>
            <a:chExt cx="1800199" cy="418068"/>
          </a:xfrm>
        </p:grpSpPr>
        <p:sp>
          <p:nvSpPr>
            <p:cNvPr id="72" name="Скругленный прямоугольник 71"/>
            <p:cNvSpPr/>
            <p:nvPr/>
          </p:nvSpPr>
          <p:spPr bwMode="gray">
            <a:xfrm>
              <a:off x="6432338" y="4335029"/>
              <a:ext cx="1761021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Израиль</a:t>
              </a:r>
            </a:p>
          </p:txBody>
        </p:sp>
        <p:pic>
          <p:nvPicPr>
            <p:cNvPr id="73" name="Picture 8" descr="Картинки по запросу израиль флаг круглый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93160" y="4293096"/>
              <a:ext cx="418068" cy="41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21"/>
          <p:cNvGrpSpPr/>
          <p:nvPr/>
        </p:nvGrpSpPr>
        <p:grpSpPr>
          <a:xfrm>
            <a:off x="7446583" y="5154201"/>
            <a:ext cx="1812607" cy="418068"/>
            <a:chOff x="6445771" y="4778289"/>
            <a:chExt cx="1812607" cy="418068"/>
          </a:xfrm>
        </p:grpSpPr>
        <p:sp>
          <p:nvSpPr>
            <p:cNvPr id="70" name="Скругленный прямоугольник 69"/>
            <p:cNvSpPr/>
            <p:nvPr/>
          </p:nvSpPr>
          <p:spPr bwMode="gray">
            <a:xfrm>
              <a:off x="6445771" y="4840818"/>
              <a:ext cx="1761021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Пакистан</a:t>
              </a:r>
            </a:p>
          </p:txBody>
        </p:sp>
        <p:pic>
          <p:nvPicPr>
            <p:cNvPr id="71" name="Picture 10" descr="Картинки по запросу пакистан флаг круглый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310" y="4778289"/>
              <a:ext cx="418068" cy="41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Группа 23"/>
          <p:cNvGrpSpPr/>
          <p:nvPr/>
        </p:nvGrpSpPr>
        <p:grpSpPr>
          <a:xfrm>
            <a:off x="7480270" y="6353935"/>
            <a:ext cx="1793210" cy="418068"/>
            <a:chOff x="6465168" y="5866850"/>
            <a:chExt cx="1793210" cy="418068"/>
          </a:xfrm>
        </p:grpSpPr>
        <p:sp>
          <p:nvSpPr>
            <p:cNvPr id="66" name="Скругленный прямоугольник 65"/>
            <p:cNvSpPr/>
            <p:nvPr/>
          </p:nvSpPr>
          <p:spPr bwMode="gray">
            <a:xfrm>
              <a:off x="6465168" y="5924878"/>
              <a:ext cx="1761021" cy="30951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Times New Roman" panose="02020603050405020304" pitchFamily="18" charset="0"/>
                </a:rPr>
                <a:t>Индия</a:t>
              </a:r>
            </a:p>
          </p:txBody>
        </p:sp>
        <p:pic>
          <p:nvPicPr>
            <p:cNvPr id="67" name="Picture 14" descr="Картинки по запросу индия флаг круглый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310" y="5866850"/>
              <a:ext cx="418068" cy="41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Скругленный прямоугольник 27"/>
          <p:cNvSpPr/>
          <p:nvPr/>
        </p:nvSpPr>
        <p:spPr bwMode="gray">
          <a:xfrm>
            <a:off x="7474808" y="5863283"/>
            <a:ext cx="1761022" cy="309518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Украина</a:t>
            </a:r>
          </a:p>
        </p:txBody>
      </p:sp>
      <p:pic>
        <p:nvPicPr>
          <p:cNvPr id="65" name="Picture 16" descr="Картинки по запросу украина флаг круглый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19" y="5774629"/>
            <a:ext cx="426944" cy="4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4928398" y="1265023"/>
            <a:ext cx="432044" cy="2529415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6975930" y="1037654"/>
            <a:ext cx="2741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1E001E"/>
                </a:solidFill>
                <a:latin typeface="+mn-lt"/>
              </a:rPr>
              <a:t>Языки обучения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3" name="Овал 92"/>
          <p:cNvSpPr/>
          <p:nvPr/>
        </p:nvSpPr>
        <p:spPr bwMode="gray">
          <a:xfrm>
            <a:off x="6877876" y="1772816"/>
            <a:ext cx="598138" cy="3841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3200" b="1" dirty="0" smtClean="0">
                <a:solidFill>
                  <a:srgbClr val="1E001E"/>
                </a:solidFill>
                <a:latin typeface="+mn-lt"/>
              </a:rPr>
              <a:t>44</a:t>
            </a:r>
            <a:r>
              <a:rPr lang="ru-RU" sz="2400" b="1" dirty="0" smtClean="0">
                <a:solidFill>
                  <a:srgbClr val="1E001E"/>
                </a:solidFill>
                <a:latin typeface="+mn-lt"/>
              </a:rPr>
              <a:t>%</a:t>
            </a:r>
            <a:endParaRPr lang="ru-RU" sz="32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4" name="Овал 93"/>
          <p:cNvSpPr/>
          <p:nvPr/>
        </p:nvSpPr>
        <p:spPr bwMode="gray">
          <a:xfrm>
            <a:off x="7877635" y="1772816"/>
            <a:ext cx="597122" cy="3746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3200" b="1" dirty="0" smtClean="0">
                <a:solidFill>
                  <a:srgbClr val="1E001E"/>
                </a:solidFill>
                <a:latin typeface="+mn-lt"/>
              </a:rPr>
              <a:t>40</a:t>
            </a:r>
            <a:r>
              <a:rPr lang="ru-RU" sz="2400" b="1" dirty="0" smtClean="0">
                <a:solidFill>
                  <a:srgbClr val="1E001E"/>
                </a:solidFill>
                <a:latin typeface="+mn-lt"/>
              </a:rPr>
              <a:t>%</a:t>
            </a:r>
            <a:endParaRPr lang="ru-RU" sz="24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5" name="Овал 94"/>
          <p:cNvSpPr/>
          <p:nvPr/>
        </p:nvSpPr>
        <p:spPr bwMode="gray">
          <a:xfrm>
            <a:off x="8936697" y="1772816"/>
            <a:ext cx="597122" cy="3746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3200" b="1" dirty="0" smtClean="0">
                <a:solidFill>
                  <a:srgbClr val="1E001E"/>
                </a:solidFill>
                <a:latin typeface="+mn-lt"/>
              </a:rPr>
              <a:t>16</a:t>
            </a:r>
            <a:r>
              <a:rPr lang="ru-RU" sz="2400" b="1" dirty="0" smtClean="0">
                <a:solidFill>
                  <a:srgbClr val="1E001E"/>
                </a:solidFill>
                <a:latin typeface="+mn-lt"/>
              </a:rPr>
              <a:t>%</a:t>
            </a:r>
            <a:endParaRPr lang="ru-RU" sz="24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6581491" y="2247029"/>
            <a:ext cx="1078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казахский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8637481" y="2246450"/>
            <a:ext cx="1212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английский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7762738" y="2246450"/>
            <a:ext cx="890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русский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76936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30</a:t>
            </a:fld>
            <a:endParaRPr lang="en-GB">
              <a:latin typeface="+mn-lt"/>
            </a:endParaRPr>
          </a:p>
        </p:txBody>
      </p:sp>
      <p:sp>
        <p:nvSpPr>
          <p:cNvPr id="7" name="Прямоугольник 100"/>
          <p:cNvSpPr/>
          <p:nvPr/>
        </p:nvSpPr>
        <p:spPr>
          <a:xfrm>
            <a:off x="5559561" y="1614351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грант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8" name="Овал 99"/>
          <p:cNvSpPr/>
          <p:nvPr/>
        </p:nvSpPr>
        <p:spPr bwMode="gray">
          <a:xfrm>
            <a:off x="5478374" y="2382246"/>
            <a:ext cx="910275" cy="464660"/>
          </a:xfrm>
          <a:prstGeom prst="ellipse">
            <a:avLst/>
          </a:prstGeom>
          <a:solidFill>
            <a:srgbClr val="1B2E4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+mn-lt"/>
              </a:rPr>
              <a:t>2 472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Прямоугольник 100"/>
          <p:cNvSpPr/>
          <p:nvPr/>
        </p:nvSpPr>
        <p:spPr>
          <a:xfrm>
            <a:off x="5582912" y="2846906"/>
            <a:ext cx="642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1E001E"/>
                </a:solidFill>
                <a:latin typeface="+mn-lt"/>
              </a:rPr>
              <a:t>х/д</a:t>
            </a:r>
            <a:endParaRPr lang="ru-RU" sz="1600" b="1" dirty="0">
              <a:solidFill>
                <a:srgbClr val="1E001E"/>
              </a:solidFill>
              <a:latin typeface="+mn-lt"/>
            </a:endParaRPr>
          </a:p>
        </p:txBody>
      </p:sp>
      <p:sp>
        <p:nvSpPr>
          <p:cNvPr id="18" name="Овал 99"/>
          <p:cNvSpPr/>
          <p:nvPr/>
        </p:nvSpPr>
        <p:spPr bwMode="gray">
          <a:xfrm>
            <a:off x="5475955" y="1172408"/>
            <a:ext cx="881651" cy="500648"/>
          </a:xfrm>
          <a:prstGeom prst="ellipse">
            <a:avLst/>
          </a:prstGeom>
          <a:solidFill>
            <a:srgbClr val="1B2E4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5 607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48615" y="1815211"/>
            <a:ext cx="97228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7 </a:t>
            </a:r>
            <a:r>
              <a:rPr lang="en-US" sz="2400" b="1" dirty="0" smtClean="0">
                <a:solidFill>
                  <a:schemeClr val="bg1"/>
                </a:solidFill>
              </a:rPr>
              <a:t>559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36480" y="2368771"/>
            <a:ext cx="99282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28077" y="2895327"/>
            <a:ext cx="99282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47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28077" y="3471391"/>
            <a:ext cx="99282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319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6785" y="898300"/>
            <a:ext cx="1406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2016-</a:t>
            </a:r>
            <a:r>
              <a:rPr lang="en-US" sz="1600" b="1" dirty="0">
                <a:latin typeface="+mn-lt"/>
              </a:rPr>
              <a:t>2017</a:t>
            </a:r>
            <a:r>
              <a:rPr lang="ru-RU" sz="1600" b="1" dirty="0" err="1">
                <a:latin typeface="+mn-lt"/>
              </a:rPr>
              <a:t>уч.г</a:t>
            </a:r>
            <a:endParaRPr lang="ru-RU" sz="1400" b="1" dirty="0">
              <a:latin typeface="+mn-lt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837798" y="901896"/>
            <a:ext cx="1406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2015-</a:t>
            </a:r>
            <a:r>
              <a:rPr lang="en-US" sz="1600" b="1" dirty="0">
                <a:latin typeface="+mn-lt"/>
              </a:rPr>
              <a:t>201</a:t>
            </a:r>
            <a:r>
              <a:rPr lang="ru-RU" sz="1600" b="1" dirty="0">
                <a:latin typeface="+mn-lt"/>
              </a:rPr>
              <a:t>6уч.г</a:t>
            </a:r>
            <a:endParaRPr lang="ru-RU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2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49128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91" name="Прямоугольник 90"/>
          <p:cNvSpPr/>
          <p:nvPr/>
        </p:nvSpPr>
        <p:spPr>
          <a:xfrm>
            <a:off x="1754658" y="76444"/>
            <a:ext cx="6396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Контингент обучающихся по регионам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27353207"/>
              </p:ext>
            </p:extLst>
          </p:nvPr>
        </p:nvGraphicFramePr>
        <p:xfrm>
          <a:off x="560512" y="980728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8544" y="6237312"/>
            <a:ext cx="7113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n-lt"/>
              </a:rPr>
              <a:t>78 </a:t>
            </a:r>
            <a:r>
              <a:rPr lang="ru-RU" sz="1600" dirty="0">
                <a:latin typeface="+mn-lt"/>
              </a:rPr>
              <a:t>обучающихся Карагандинской области обучаются за счет </a:t>
            </a:r>
            <a:r>
              <a:rPr lang="ru-RU" sz="1600" dirty="0" smtClean="0">
                <a:latin typeface="+mn-lt"/>
              </a:rPr>
              <a:t>местного </a:t>
            </a:r>
            <a:r>
              <a:rPr lang="ru-RU" sz="1600" dirty="0">
                <a:latin typeface="+mn-lt"/>
              </a:rPr>
              <a:t>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8692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91" name="Прямоугольник 90"/>
          <p:cNvSpPr/>
          <p:nvPr/>
        </p:nvSpPr>
        <p:spPr>
          <a:xfrm>
            <a:off x="1168846" y="110041"/>
            <a:ext cx="8248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Контингент обучающихся по направлению </a:t>
            </a:r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подготовки интернатуры</a:t>
            </a:r>
            <a:endParaRPr 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6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444235"/>
              </p:ext>
            </p:extLst>
          </p:nvPr>
        </p:nvGraphicFramePr>
        <p:xfrm>
          <a:off x="1213948" y="1628800"/>
          <a:ext cx="7272808" cy="331236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986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72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17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Акушерство и гинекология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Внутренние болезни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Общая врачебная практика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586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Педиатрия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Хирургия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Стоматология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3195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effectLst/>
                        </a:rPr>
                        <a:t>Всего </a:t>
                      </a:r>
                      <a:r>
                        <a:rPr lang="ru-RU" sz="1800" b="1" u="none" strike="noStrike" dirty="0">
                          <a:effectLst/>
                        </a:rPr>
                        <a:t>по </a:t>
                      </a:r>
                      <a:r>
                        <a:rPr lang="ru-RU" sz="1800" b="1" u="none" strike="noStrike" dirty="0" smtClean="0">
                          <a:effectLst/>
                        </a:rPr>
                        <a:t>интернатуре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1590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6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91" name="Прямоугольник 90"/>
          <p:cNvSpPr/>
          <p:nvPr/>
        </p:nvSpPr>
        <p:spPr>
          <a:xfrm>
            <a:off x="1501568" y="126503"/>
            <a:ext cx="7915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Контингент обучающихся по направлению </a:t>
            </a:r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подготовки резидентуры</a:t>
            </a:r>
            <a:endParaRPr 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419373"/>
              </p:ext>
            </p:extLst>
          </p:nvPr>
        </p:nvGraphicFramePr>
        <p:xfrm>
          <a:off x="1712640" y="856959"/>
          <a:ext cx="7128792" cy="5927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486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38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Акушерство и гинекология,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Анестезиология и реаниматология, в том числе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Аллергология и иммунология, в том числе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Гастроэнтерология,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Гематология,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Детская хирургия»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Инфекционные болезни,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детские»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Кардиология,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Клиническая фармакология»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Лучевая диагностика»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Лучевая терапия»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Медицинская </a:t>
                      </a:r>
                      <a:r>
                        <a:rPr lang="ru-RU" sz="1200" u="none" strike="noStrike" dirty="0" err="1">
                          <a:effectLst/>
                        </a:rPr>
                        <a:t>реабилитология</a:t>
                      </a:r>
                      <a:r>
                        <a:rPr lang="ru-RU" sz="1200" u="none" strike="noStrike" dirty="0">
                          <a:effectLst/>
                        </a:rPr>
                        <a:t>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Неонатология»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Нейрохирургия,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Невропатология,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Нефрология,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Онкология»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Офтальмология,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Оториноларингология,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Психиатрия»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Педиатрия»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Пульмонология,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Травматология и ортопедия,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Урология и андрология,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Эндокринология,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2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«</a:t>
                      </a:r>
                      <a:r>
                        <a:rPr lang="ru-RU" sz="1200" u="none" strike="noStrike" dirty="0">
                          <a:effectLst/>
                        </a:rPr>
                        <a:t>Челюстно-лицевая хирургия,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 детская»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38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</a:rPr>
                        <a:t>Всего по резидентуре: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353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0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5999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1352600" y="-202084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Выездная резидентура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708920"/>
            <a:ext cx="9144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/>
        </p:nvSpPr>
        <p:spPr bwMode="auto">
          <a:xfrm>
            <a:off x="1758950" y="-8732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2000672" y="1264445"/>
            <a:ext cx="6408737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cs typeface="Times New Roman" panose="02020603050405020304" pitchFamily="18" charset="0"/>
              </a:rPr>
              <a:t>В</a:t>
            </a:r>
            <a:r>
              <a:rPr lang="ru-RU" dirty="0" smtClean="0">
                <a:cs typeface="Times New Roman" panose="02020603050405020304" pitchFamily="18" charset="0"/>
              </a:rPr>
              <a:t>ыездная резидентура</a:t>
            </a:r>
            <a:r>
              <a:rPr lang="ru-RU" dirty="0">
                <a:cs typeface="Times New Roman" panose="02020603050405020304" pitchFamily="18" charset="0"/>
              </a:rPr>
              <a:t> –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24 </a:t>
            </a:r>
            <a:r>
              <a:rPr lang="ru-RU" dirty="0" smtClean="0">
                <a:cs typeface="Times New Roman" panose="02020603050405020304" pitchFamily="18" charset="0"/>
              </a:rPr>
              <a:t>чел.;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cs typeface="Times New Roman" panose="02020603050405020304" pitchFamily="18" charset="0"/>
              </a:rPr>
              <a:t>Центральные районные больницы – 3 чел.;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cs typeface="Times New Roman" panose="02020603050405020304" pitchFamily="18" charset="0"/>
              </a:rPr>
              <a:t>Городские больницы – 11 чел.;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cs typeface="Times New Roman" panose="02020603050405020304" pitchFamily="18" charset="0"/>
              </a:rPr>
              <a:t>Областные центры  – 10 чел</a:t>
            </a:r>
            <a:r>
              <a:rPr lang="ru-RU" dirty="0" smtClean="0"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162551" y="5641431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/>
              <a:t>2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4083050" y="3914231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 dirty="0"/>
              <a:t>8</a:t>
            </a: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3938589" y="4993731"/>
            <a:ext cx="287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/>
              <a:t>3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5918201" y="4574631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/>
              <a:t>7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4808539" y="3409406"/>
            <a:ext cx="287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/>
              <a:t>3</a:t>
            </a:r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5667375" y="3914231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146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0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124744" y="2272738"/>
            <a:ext cx="1872208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latin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82552" y="-27384"/>
            <a:ext cx="125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IT-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кампус</a:t>
            </a:r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00" y="-3128"/>
            <a:ext cx="9923556" cy="856872"/>
            <a:chOff x="0" y="-10158"/>
            <a:chExt cx="9923556" cy="85687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7557" y="-10158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b="1" dirty="0" smtClean="0"/>
                <a:t>Профессиональная практика </a:t>
              </a:r>
              <a:endParaRPr lang="kk-KZ" b="1" dirty="0"/>
            </a:p>
          </p:txBody>
        </p:sp>
        <p:pic>
          <p:nvPicPr>
            <p:cNvPr id="30" name="Рисунок 29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31" name="Рисунок 9" descr="Рисунок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26041" r="18335" b="23958"/>
          <a:stretch>
            <a:fillRect/>
          </a:stretch>
        </p:blipFill>
        <p:spPr bwMode="auto">
          <a:xfrm>
            <a:off x="4302986" y="3000375"/>
            <a:ext cx="48228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54912"/>
              </p:ext>
            </p:extLst>
          </p:nvPr>
        </p:nvGraphicFramePr>
        <p:xfrm>
          <a:off x="5133975" y="3527425"/>
          <a:ext cx="3848100" cy="288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Прямоугольник 3"/>
          <p:cNvSpPr>
            <a:spLocks noChangeArrowheads="1"/>
          </p:cNvSpPr>
          <p:nvPr/>
        </p:nvSpPr>
        <p:spPr bwMode="auto">
          <a:xfrm>
            <a:off x="5219700" y="3860800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66"/>
                </a:solidFill>
                <a:latin typeface="+mn-lt"/>
                <a:cs typeface="Times New Roman" pitchFamily="18" charset="0"/>
              </a:rPr>
              <a:t>Динамика заключения договоров</a:t>
            </a:r>
          </a:p>
        </p:txBody>
      </p:sp>
      <p:grpSp>
        <p:nvGrpSpPr>
          <p:cNvPr id="38" name="Группа 6"/>
          <p:cNvGrpSpPr>
            <a:grpSpLocks/>
          </p:cNvGrpSpPr>
          <p:nvPr/>
        </p:nvGrpSpPr>
        <p:grpSpPr bwMode="auto">
          <a:xfrm>
            <a:off x="92075" y="1412777"/>
            <a:ext cx="8872538" cy="2232124"/>
            <a:chOff x="92768" y="1268544"/>
            <a:chExt cx="8871720" cy="2232464"/>
          </a:xfrm>
        </p:grpSpPr>
        <p:grpSp>
          <p:nvGrpSpPr>
            <p:cNvPr id="39" name="Группа 5"/>
            <p:cNvGrpSpPr>
              <a:grpSpLocks/>
            </p:cNvGrpSpPr>
            <p:nvPr/>
          </p:nvGrpSpPr>
          <p:grpSpPr bwMode="auto">
            <a:xfrm>
              <a:off x="92768" y="1268544"/>
              <a:ext cx="8871720" cy="2232464"/>
              <a:chOff x="92768" y="1196536"/>
              <a:chExt cx="8871720" cy="2232464"/>
            </a:xfrm>
          </p:grpSpPr>
          <p:grpSp>
            <p:nvGrpSpPr>
              <p:cNvPr id="47" name="Группа 4"/>
              <p:cNvGrpSpPr>
                <a:grpSpLocks/>
              </p:cNvGrpSpPr>
              <p:nvPr/>
            </p:nvGrpSpPr>
            <p:grpSpPr bwMode="auto">
              <a:xfrm>
                <a:off x="1028872" y="1196536"/>
                <a:ext cx="7935616" cy="2232464"/>
                <a:chOff x="494036" y="1025347"/>
                <a:chExt cx="7935616" cy="2455711"/>
              </a:xfrm>
            </p:grpSpPr>
            <p:sp>
              <p:nvSpPr>
                <p:cNvPr id="61" name="平行四边形 27"/>
                <p:cNvSpPr/>
                <p:nvPr/>
              </p:nvSpPr>
              <p:spPr>
                <a:xfrm>
                  <a:off x="494036" y="1025347"/>
                  <a:ext cx="950840" cy="500066"/>
                </a:xfrm>
                <a:prstGeom prst="parallelogram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2" name="平行四边形 28"/>
                <p:cNvSpPr/>
                <p:nvPr/>
              </p:nvSpPr>
              <p:spPr>
                <a:xfrm>
                  <a:off x="1500166" y="1052166"/>
                  <a:ext cx="6929486" cy="500066"/>
                </a:xfrm>
                <a:prstGeom prst="parallelogram">
                  <a:avLst/>
                </a:prstGeom>
                <a:solidFill>
                  <a:srgbClr val="ABAAC6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3" name="平行四边形 29"/>
                <p:cNvSpPr/>
                <p:nvPr/>
              </p:nvSpPr>
              <p:spPr>
                <a:xfrm>
                  <a:off x="494036" y="1695108"/>
                  <a:ext cx="950840" cy="500066"/>
                </a:xfrm>
                <a:prstGeom prst="parallelogram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4" name="平行四边形 30"/>
                <p:cNvSpPr/>
                <p:nvPr/>
              </p:nvSpPr>
              <p:spPr>
                <a:xfrm>
                  <a:off x="1500166" y="1695108"/>
                  <a:ext cx="6929486" cy="500066"/>
                </a:xfrm>
                <a:prstGeom prst="parallelogram">
                  <a:avLst/>
                </a:prstGeom>
                <a:solidFill>
                  <a:srgbClr val="ABAAC6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5" name="平行四边形 31"/>
                <p:cNvSpPr/>
                <p:nvPr/>
              </p:nvSpPr>
              <p:spPr>
                <a:xfrm>
                  <a:off x="494036" y="2338050"/>
                  <a:ext cx="950840" cy="500066"/>
                </a:xfrm>
                <a:prstGeom prst="parallelogram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6" name="平行四边形 32"/>
                <p:cNvSpPr/>
                <p:nvPr/>
              </p:nvSpPr>
              <p:spPr>
                <a:xfrm>
                  <a:off x="1500166" y="2338050"/>
                  <a:ext cx="6929486" cy="500066"/>
                </a:xfrm>
                <a:prstGeom prst="parallelogram">
                  <a:avLst/>
                </a:prstGeom>
                <a:solidFill>
                  <a:srgbClr val="ABAAC6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7" name="平行四边形 33"/>
                <p:cNvSpPr/>
                <p:nvPr/>
              </p:nvSpPr>
              <p:spPr>
                <a:xfrm>
                  <a:off x="494036" y="2980992"/>
                  <a:ext cx="950840" cy="500066"/>
                </a:xfrm>
                <a:prstGeom prst="parallelogram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8" name="平行四边形 34"/>
                <p:cNvSpPr/>
                <p:nvPr/>
              </p:nvSpPr>
              <p:spPr>
                <a:xfrm>
                  <a:off x="1500166" y="2980992"/>
                  <a:ext cx="6929486" cy="500066"/>
                </a:xfrm>
                <a:prstGeom prst="parallelogram">
                  <a:avLst/>
                </a:prstGeom>
                <a:solidFill>
                  <a:srgbClr val="ABAAC6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69" name="Rectangle 17"/>
                <p:cNvSpPr>
                  <a:spLocks noChangeArrowheads="1"/>
                </p:cNvSpPr>
                <p:nvPr/>
              </p:nvSpPr>
              <p:spPr bwMode="gray">
                <a:xfrm>
                  <a:off x="1643042" y="1049907"/>
                  <a:ext cx="6338915" cy="372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Char char="•"/>
                  </a:pPr>
                  <a:r>
                    <a:rPr lang="en-US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kk-KZ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Количество студентов</a:t>
                  </a:r>
                  <a:r>
                    <a:rPr lang="ru-RU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,</a:t>
                  </a:r>
                  <a:r>
                    <a:rPr lang="kk-KZ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 прошедших профессиональную практику</a:t>
                  </a:r>
                  <a:endParaRPr lang="en-US" altLang="zh-CN" sz="1600" b="1" dirty="0">
                    <a:solidFill>
                      <a:srgbClr val="000066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  <p:sp>
              <p:nvSpPr>
                <p:cNvPr id="70" name="Rectangle 17"/>
                <p:cNvSpPr>
                  <a:spLocks noChangeArrowheads="1"/>
                </p:cNvSpPr>
                <p:nvPr/>
              </p:nvSpPr>
              <p:spPr bwMode="gray">
                <a:xfrm>
                  <a:off x="1643042" y="1692849"/>
                  <a:ext cx="4483087" cy="372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Char char="•"/>
                  </a:pPr>
                  <a:r>
                    <a:rPr lang="en-US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kk-KZ" altLang="zh-CN" sz="16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Количество студентов на выездной практике</a:t>
                  </a:r>
                  <a:endParaRPr lang="en-US" altLang="zh-CN" sz="1600" b="1" dirty="0">
                    <a:solidFill>
                      <a:srgbClr val="000066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  <p:sp>
              <p:nvSpPr>
                <p:cNvPr id="71" name="Rectangle 17"/>
                <p:cNvSpPr>
                  <a:spLocks noChangeArrowheads="1"/>
                </p:cNvSpPr>
                <p:nvPr/>
              </p:nvSpPr>
              <p:spPr bwMode="gray">
                <a:xfrm>
                  <a:off x="1643042" y="2335791"/>
                  <a:ext cx="5490670" cy="372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Char char="•"/>
                  </a:pPr>
                  <a:r>
                    <a:rPr lang="en-US" altLang="zh-CN" sz="1600" b="1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kk-KZ" altLang="zh-CN" sz="1600" b="1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Количество договоров на профессиональную практику </a:t>
                  </a:r>
                  <a:endParaRPr lang="en-US" altLang="zh-CN" sz="1600" b="1">
                    <a:solidFill>
                      <a:srgbClr val="000066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  <p:sp>
              <p:nvSpPr>
                <p:cNvPr id="72" name="Rectangle 17"/>
                <p:cNvSpPr>
                  <a:spLocks noChangeArrowheads="1"/>
                </p:cNvSpPr>
                <p:nvPr/>
              </p:nvSpPr>
              <p:spPr bwMode="gray">
                <a:xfrm>
                  <a:off x="1547664" y="2978733"/>
                  <a:ext cx="5649047" cy="372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Char char="•"/>
                  </a:pPr>
                  <a:r>
                    <a:rPr lang="en-US" altLang="zh-CN" sz="1600" b="1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kk-KZ" altLang="zh-CN" sz="1600" b="1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rPr>
                    <a:t>Средний балл прохождения профессиональной практики</a:t>
                  </a:r>
                  <a:endParaRPr lang="en-US" altLang="zh-CN" sz="1600" b="1">
                    <a:solidFill>
                      <a:srgbClr val="000066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  <p:grpSp>
              <p:nvGrpSpPr>
                <p:cNvPr id="73" name="组合 44"/>
                <p:cNvGrpSpPr>
                  <a:grpSpLocks/>
                </p:cNvGrpSpPr>
                <p:nvPr/>
              </p:nvGrpSpPr>
              <p:grpSpPr bwMode="auto">
                <a:xfrm>
                  <a:off x="551960" y="1054759"/>
                  <a:ext cx="719025" cy="2347151"/>
                  <a:chOff x="941070" y="1574205"/>
                  <a:chExt cx="719025" cy="2347151"/>
                </a:xfrm>
              </p:grpSpPr>
              <p:sp>
                <p:nvSpPr>
                  <p:cNvPr id="74" name="Rectangle 17"/>
                  <p:cNvSpPr>
                    <a:spLocks noChangeArrowheads="1"/>
                  </p:cNvSpPr>
                  <p:nvPr/>
                </p:nvSpPr>
                <p:spPr bwMode="gray">
                  <a:xfrm>
                    <a:off x="956121" y="1574205"/>
                    <a:ext cx="703974" cy="406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1800" b="1" dirty="0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6</a:t>
                    </a:r>
                    <a:r>
                      <a:rPr lang="ru-RU" altLang="zh-CN" sz="1800" b="1" dirty="0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ru-RU" altLang="zh-CN" sz="1800" b="1" dirty="0" smtClean="0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718</a:t>
                    </a:r>
                    <a:endParaRPr lang="en-US" altLang="zh-CN" sz="18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Rectangle 17"/>
                  <p:cNvSpPr>
                    <a:spLocks noChangeArrowheads="1"/>
                  </p:cNvSpPr>
                  <p:nvPr/>
                </p:nvSpPr>
                <p:spPr bwMode="gray">
                  <a:xfrm>
                    <a:off x="941070" y="2229147"/>
                    <a:ext cx="703974" cy="406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ru-RU" altLang="zh-CN" sz="1800" b="1" dirty="0" smtClean="0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5 210</a:t>
                    </a:r>
                    <a:endParaRPr lang="en-US" altLang="zh-CN" sz="18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6" name="Rectangle 17"/>
                  <p:cNvSpPr>
                    <a:spLocks noChangeArrowheads="1"/>
                  </p:cNvSpPr>
                  <p:nvPr/>
                </p:nvSpPr>
                <p:spPr bwMode="gray">
                  <a:xfrm>
                    <a:off x="1073311" y="2881325"/>
                    <a:ext cx="530867" cy="406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ru-RU" altLang="zh-CN" sz="1800" b="1" dirty="0" smtClean="0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492</a:t>
                    </a:r>
                    <a:endParaRPr lang="en-US" altLang="zh-CN" sz="1800" b="1" dirty="0">
                      <a:solidFill>
                        <a:srgbClr val="000066"/>
                      </a:solidFill>
                      <a:latin typeface="+mn-lt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7" name="Rectangle 17"/>
                  <p:cNvSpPr>
                    <a:spLocks noChangeArrowheads="1"/>
                  </p:cNvSpPr>
                  <p:nvPr/>
                </p:nvSpPr>
                <p:spPr bwMode="gray">
                  <a:xfrm>
                    <a:off x="1091320" y="3515029"/>
                    <a:ext cx="477972" cy="406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1800" b="1">
                        <a:solidFill>
                          <a:srgbClr val="000066"/>
                        </a:solidFill>
                        <a:latin typeface="+mn-lt"/>
                        <a:cs typeface="Times New Roman" pitchFamily="18" charset="0"/>
                      </a:rPr>
                      <a:t>3,5</a:t>
                    </a:r>
                  </a:p>
                </p:txBody>
              </p:sp>
            </p:grpSp>
          </p:grpSp>
          <p:sp>
            <p:nvSpPr>
              <p:cNvPr id="48" name="平行四边形 27"/>
              <p:cNvSpPr/>
              <p:nvPr/>
            </p:nvSpPr>
            <p:spPr>
              <a:xfrm>
                <a:off x="92768" y="1220917"/>
                <a:ext cx="950840" cy="454605"/>
              </a:xfrm>
              <a:prstGeom prst="parallelogram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50" name="平行四边形 29"/>
              <p:cNvSpPr/>
              <p:nvPr/>
            </p:nvSpPr>
            <p:spPr>
              <a:xfrm>
                <a:off x="92768" y="1805409"/>
                <a:ext cx="950840" cy="454605"/>
              </a:xfrm>
              <a:prstGeom prst="parallelogram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51" name="平行四边形 31"/>
              <p:cNvSpPr/>
              <p:nvPr/>
            </p:nvSpPr>
            <p:spPr>
              <a:xfrm>
                <a:off x="92768" y="2389902"/>
                <a:ext cx="950840" cy="454605"/>
              </a:xfrm>
              <a:prstGeom prst="parallelogram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53" name="平行四边形 33"/>
              <p:cNvSpPr/>
              <p:nvPr/>
            </p:nvSpPr>
            <p:spPr>
              <a:xfrm>
                <a:off x="92768" y="2974395"/>
                <a:ext cx="950840" cy="454605"/>
              </a:xfrm>
              <a:prstGeom prst="parallelogram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43" name="Rectangle 17"/>
            <p:cNvSpPr>
              <a:spLocks noChangeArrowheads="1"/>
            </p:cNvSpPr>
            <p:nvPr/>
          </p:nvSpPr>
          <p:spPr bwMode="gray">
            <a:xfrm>
              <a:off x="223641" y="1331269"/>
              <a:ext cx="705577" cy="36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zh-CN" sz="1800" b="1" dirty="0" smtClean="0">
                  <a:solidFill>
                    <a:srgbClr val="000066"/>
                  </a:solidFill>
                  <a:latin typeface="+mn-lt"/>
                  <a:cs typeface="Times New Roman" pitchFamily="18" charset="0"/>
                </a:rPr>
                <a:t>6 311</a:t>
              </a:r>
              <a:endParaRPr lang="en-US" altLang="zh-CN" sz="1800" b="1" dirty="0">
                <a:solidFill>
                  <a:srgbClr val="000066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gray">
            <a:xfrm>
              <a:off x="209390" y="1890684"/>
              <a:ext cx="703974" cy="36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zh-CN" sz="1800" b="1" dirty="0">
                  <a:solidFill>
                    <a:srgbClr val="000066"/>
                  </a:solidFill>
                  <a:latin typeface="+mn-lt"/>
                  <a:cs typeface="Times New Roman" pitchFamily="18" charset="0"/>
                </a:rPr>
                <a:t>4 240</a:t>
              </a:r>
              <a:endParaRPr lang="en-US" altLang="zh-CN" sz="1800" b="1" dirty="0">
                <a:solidFill>
                  <a:srgbClr val="000066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gray">
            <a:xfrm>
              <a:off x="273156" y="2492866"/>
              <a:ext cx="530867" cy="36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zh-CN" sz="1800" b="1" dirty="0" smtClean="0">
                  <a:solidFill>
                    <a:srgbClr val="000066"/>
                  </a:solidFill>
                  <a:latin typeface="+mn-lt"/>
                  <a:cs typeface="Times New Roman" pitchFamily="18" charset="0"/>
                </a:rPr>
                <a:t>476</a:t>
              </a:r>
              <a:endParaRPr lang="en-US" altLang="zh-CN" sz="1800" b="1" dirty="0">
                <a:solidFill>
                  <a:srgbClr val="000066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46" name="Rectangle 17"/>
            <p:cNvSpPr>
              <a:spLocks noChangeArrowheads="1"/>
            </p:cNvSpPr>
            <p:nvPr/>
          </p:nvSpPr>
          <p:spPr bwMode="gray">
            <a:xfrm>
              <a:off x="270775" y="3069018"/>
              <a:ext cx="477972" cy="36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zh-CN" sz="1800" b="1" dirty="0">
                  <a:solidFill>
                    <a:srgbClr val="000066"/>
                  </a:solidFill>
                  <a:latin typeface="+mn-lt"/>
                  <a:cs typeface="Times New Roman" pitchFamily="18" charset="0"/>
                </a:rPr>
                <a:t>3,4</a:t>
              </a:r>
              <a:endParaRPr lang="en-US" altLang="zh-CN" sz="1800" b="1" dirty="0">
                <a:solidFill>
                  <a:srgbClr val="000066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78" name="Rectangle 17"/>
          <p:cNvSpPr>
            <a:spLocks noChangeArrowheads="1"/>
          </p:cNvSpPr>
          <p:nvPr/>
        </p:nvSpPr>
        <p:spPr bwMode="gray">
          <a:xfrm>
            <a:off x="320535" y="10429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1800" b="1" dirty="0" smtClean="0">
                <a:solidFill>
                  <a:srgbClr val="000066"/>
                </a:solidFill>
                <a:latin typeface="+mn-lt"/>
                <a:cs typeface="Times New Roman" pitchFamily="18" charset="0"/>
              </a:rPr>
              <a:t>2016</a:t>
            </a:r>
            <a:endParaRPr lang="en-US" altLang="zh-CN" sz="1800" b="1" dirty="0">
              <a:solidFill>
                <a:srgbClr val="000066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gray">
          <a:xfrm>
            <a:off x="1236522" y="10429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zh-CN" sz="1800" b="1" dirty="0" smtClean="0">
                <a:solidFill>
                  <a:srgbClr val="000066"/>
                </a:solidFill>
                <a:latin typeface="+mn-lt"/>
                <a:cs typeface="Times New Roman" pitchFamily="18" charset="0"/>
              </a:rPr>
              <a:t>2017</a:t>
            </a:r>
            <a:endParaRPr lang="en-US" altLang="zh-CN" sz="1800" b="1" dirty="0">
              <a:solidFill>
                <a:srgbClr val="000066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80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22066"/>
              </p:ext>
            </p:extLst>
          </p:nvPr>
        </p:nvGraphicFramePr>
        <p:xfrm>
          <a:off x="-34925" y="3852863"/>
          <a:ext cx="4957763" cy="302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1" name="Прямоугольник 49"/>
          <p:cNvSpPr>
            <a:spLocks noChangeArrowheads="1"/>
          </p:cNvSpPr>
          <p:nvPr/>
        </p:nvSpPr>
        <p:spPr bwMode="auto">
          <a:xfrm>
            <a:off x="549275" y="3913188"/>
            <a:ext cx="3517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66"/>
                </a:solidFill>
                <a:latin typeface="+mn-lt"/>
                <a:cs typeface="Times New Roman" pitchFamily="18" charset="0"/>
              </a:rPr>
              <a:t>Распределение по регионам</a:t>
            </a:r>
            <a:endParaRPr lang="ru-RU" altLang="ru-RU" sz="1400" b="1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319176" y="5993323"/>
            <a:ext cx="185211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13 </a:t>
            </a:r>
            <a:r>
              <a:rPr lang="ru-RU" sz="1400" b="1" dirty="0">
                <a:solidFill>
                  <a:srgbClr val="000066"/>
                </a:solidFill>
                <a:cs typeface="Times New Roman" panose="02020603050405020304" pitchFamily="18" charset="0"/>
              </a:rPr>
              <a:t>стран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25 </a:t>
            </a:r>
            <a:r>
              <a:rPr lang="ru-RU" sz="1400" b="1" dirty="0">
                <a:solidFill>
                  <a:srgbClr val="000066"/>
                </a:solidFill>
                <a:cs typeface="Times New Roman" panose="02020603050405020304" pitchFamily="18" charset="0"/>
              </a:rPr>
              <a:t>университетов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83" name="Oval 8"/>
          <p:cNvSpPr>
            <a:spLocks noChangeArrowheads="1"/>
          </p:cNvSpPr>
          <p:nvPr/>
        </p:nvSpPr>
        <p:spPr bwMode="gray">
          <a:xfrm rot="20056323">
            <a:off x="7723188" y="6364288"/>
            <a:ext cx="1066800" cy="304800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84A5C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k-KZ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84" name="Сурет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774629"/>
            <a:ext cx="882183" cy="869857"/>
          </a:xfrm>
          <a:prstGeom prst="ellipse">
            <a:avLst/>
          </a:prstGeom>
        </p:spPr>
      </p:pic>
      <p:sp>
        <p:nvSpPr>
          <p:cNvPr id="85" name="Line 13"/>
          <p:cNvSpPr>
            <a:spLocks noChangeShapeType="1"/>
          </p:cNvSpPr>
          <p:nvPr/>
        </p:nvSpPr>
        <p:spPr bwMode="auto">
          <a:xfrm>
            <a:off x="4981575" y="3860800"/>
            <a:ext cx="0" cy="2755900"/>
          </a:xfrm>
          <a:prstGeom prst="line">
            <a:avLst/>
          </a:prstGeom>
          <a:noFill/>
          <a:ln w="57150" cap="rnd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+mn-lt"/>
            </a:endParaRPr>
          </a:p>
        </p:txBody>
      </p:sp>
      <p:sp>
        <p:nvSpPr>
          <p:cNvPr id="86" name="Line 13"/>
          <p:cNvSpPr>
            <a:spLocks noChangeShapeType="1"/>
          </p:cNvSpPr>
          <p:nvPr/>
        </p:nvSpPr>
        <p:spPr bwMode="auto">
          <a:xfrm flipH="1">
            <a:off x="5076825" y="5661025"/>
            <a:ext cx="3830638" cy="0"/>
          </a:xfrm>
          <a:prstGeom prst="line">
            <a:avLst/>
          </a:prstGeom>
          <a:noFill/>
          <a:ln w="57150" cap="rnd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5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2"/>
          <p:cNvSpPr txBox="1"/>
          <p:nvPr/>
        </p:nvSpPr>
        <p:spPr>
          <a:xfrm>
            <a:off x="2214827" y="4554"/>
            <a:ext cx="6033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Совершенство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в образовании </a:t>
            </a: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студенческой жизни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pic>
          <p:nvPicPr>
            <p:cNvPr id="46" name="Рисунок 4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4" name="Скругленный прямоугольник 103"/>
          <p:cNvSpPr/>
          <p:nvPr/>
        </p:nvSpPr>
        <p:spPr bwMode="gray">
          <a:xfrm>
            <a:off x="1956035" y="1438728"/>
            <a:ext cx="2754508" cy="936107"/>
          </a:xfrm>
          <a:prstGeom prst="round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Интернатура: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Доля сдавших успешно </a:t>
            </a:r>
            <a:r>
              <a:rPr lang="ru-RU" sz="1400" b="1" kern="0" dirty="0">
                <a:solidFill>
                  <a:prstClr val="black"/>
                </a:solidFill>
                <a:cs typeface="Arial"/>
              </a:rPr>
              <a:t>с </a:t>
            </a: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первого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раза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rPr>
              <a:t> – 99,8%   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 bwMode="gray">
          <a:xfrm>
            <a:off x="4868196" y="1460254"/>
            <a:ext cx="2461068" cy="936103"/>
          </a:xfrm>
          <a:prstGeom prst="round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Резидентура: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Доля </a:t>
            </a:r>
            <a:r>
              <a:rPr lang="ru-RU" sz="1400" b="1" kern="0" dirty="0">
                <a:solidFill>
                  <a:prstClr val="black"/>
                </a:solidFill>
                <a:cs typeface="Arial"/>
              </a:rPr>
              <a:t>сдавших успешно с </a:t>
            </a:r>
            <a:endParaRPr lang="ru-RU" sz="1400" b="1" kern="0" dirty="0" smtClean="0">
              <a:solidFill>
                <a:prstClr val="black"/>
              </a:solidFill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первого </a:t>
            </a:r>
            <a:r>
              <a:rPr lang="ru-RU" sz="1400" b="1" kern="0" dirty="0">
                <a:solidFill>
                  <a:prstClr val="black"/>
                </a:solidFill>
                <a:cs typeface="Arial"/>
              </a:rPr>
              <a:t>раза</a:t>
            </a:r>
            <a:r>
              <a:rPr lang="ru-RU" sz="1400" b="1" kern="0" dirty="0" smtClean="0">
                <a:solidFill>
                  <a:prstClr val="black"/>
                </a:solidFill>
                <a:cs typeface="Arial"/>
              </a:rPr>
              <a:t>– 85%</a:t>
            </a:r>
            <a:r>
              <a:rPr lang="ru-RU" sz="1400" b="1" kern="0" dirty="0">
                <a:solidFill>
                  <a:prstClr val="black"/>
                </a:solidFill>
                <a:cs typeface="Arial"/>
              </a:rPr>
              <a:t> 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           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277589" y="908720"/>
            <a:ext cx="4865908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prstClr val="white"/>
                </a:solidFill>
                <a:latin typeface="+mn-lt"/>
              </a:rPr>
              <a:t>Независимая оценка знаний выпускников</a:t>
            </a:r>
          </a:p>
        </p:txBody>
      </p:sp>
      <p:sp>
        <p:nvSpPr>
          <p:cNvPr id="115" name="TextBox 39"/>
          <p:cNvSpPr txBox="1"/>
          <p:nvPr/>
        </p:nvSpPr>
        <p:spPr>
          <a:xfrm>
            <a:off x="1232372" y="2708920"/>
            <a:ext cx="705678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prstClr val="white"/>
                </a:solidFill>
                <a:latin typeface="+mn-lt"/>
              </a:rPr>
              <a:t>Совершенствование процедуры отбора и приема обучающихся</a:t>
            </a:r>
            <a:endParaRPr lang="ru-RU" b="1" kern="0" dirty="0">
              <a:solidFill>
                <a:prstClr val="white"/>
              </a:solidFill>
              <a:latin typeface="+mn-lt"/>
            </a:endParaRPr>
          </a:p>
        </p:txBody>
      </p:sp>
      <p:graphicFrame>
        <p:nvGraphicFramePr>
          <p:cNvPr id="116" name="Схема 115"/>
          <p:cNvGraphicFramePr/>
          <p:nvPr>
            <p:extLst>
              <p:ext uri="{D42A27DB-BD31-4B8C-83A1-F6EECF244321}">
                <p14:modId xmlns:p14="http://schemas.microsoft.com/office/powerpoint/2010/main" val="2526128662"/>
              </p:ext>
            </p:extLst>
          </p:nvPr>
        </p:nvGraphicFramePr>
        <p:xfrm>
          <a:off x="871205" y="3717032"/>
          <a:ext cx="8387346" cy="75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7" name="Скругленный прямоугольник 116"/>
          <p:cNvSpPr/>
          <p:nvPr/>
        </p:nvSpPr>
        <p:spPr>
          <a:xfrm>
            <a:off x="871205" y="4313758"/>
            <a:ext cx="1794837" cy="1505550"/>
          </a:xfrm>
          <a:prstGeom prst="roundRect">
            <a:avLst/>
          </a:prstGeom>
          <a:solidFill>
            <a:srgbClr val="37345E"/>
          </a:solidFill>
          <a:ln>
            <a:solidFill>
              <a:srgbClr val="373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Проведение ММИ </a:t>
            </a:r>
          </a:p>
          <a:p>
            <a:pPr algn="ctr"/>
            <a:r>
              <a:rPr lang="ru-RU" sz="1400" dirty="0"/>
              <a:t>(</a:t>
            </a:r>
            <a:r>
              <a:rPr lang="ru-RU" sz="1200" dirty="0"/>
              <a:t>Общая медицина, Стоматология- платное обучение)</a:t>
            </a: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2939285" y="4313758"/>
            <a:ext cx="1794837" cy="1505550"/>
          </a:xfrm>
          <a:prstGeom prst="roundRect">
            <a:avLst/>
          </a:prstGeom>
          <a:solidFill>
            <a:srgbClr val="37345E"/>
          </a:solidFill>
          <a:ln>
            <a:solidFill>
              <a:srgbClr val="373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Тестирование </a:t>
            </a:r>
            <a:r>
              <a:rPr lang="ru-RU" sz="1200" dirty="0"/>
              <a:t>(3 дисциплины </a:t>
            </a:r>
            <a:r>
              <a:rPr lang="ru-RU" sz="1200" dirty="0" smtClean="0"/>
              <a:t>на </a:t>
            </a:r>
            <a:r>
              <a:rPr lang="ru-RU" sz="1200" dirty="0" err="1" smtClean="0"/>
              <a:t>каз</a:t>
            </a:r>
            <a:r>
              <a:rPr lang="ru-RU" sz="1200" dirty="0" smtClean="0"/>
              <a:t>./рус. </a:t>
            </a:r>
            <a:r>
              <a:rPr lang="ru-RU" sz="1200" dirty="0"/>
              <a:t>языке + </a:t>
            </a:r>
          </a:p>
          <a:p>
            <a:pPr algn="ctr"/>
            <a:r>
              <a:rPr lang="ru-RU" sz="1200" dirty="0"/>
              <a:t>1 дисциплина на </a:t>
            </a:r>
            <a:r>
              <a:rPr lang="ru-RU" sz="1200" dirty="0" err="1"/>
              <a:t>анг</a:t>
            </a:r>
            <a:r>
              <a:rPr lang="ru-RU" sz="1200" dirty="0"/>
              <a:t>. языке)</a:t>
            </a: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4953000" y="4339739"/>
            <a:ext cx="2129675" cy="1468407"/>
          </a:xfrm>
          <a:prstGeom prst="roundRect">
            <a:avLst/>
          </a:prstGeom>
          <a:solidFill>
            <a:srgbClr val="37345E"/>
          </a:solidFill>
          <a:ln>
            <a:solidFill>
              <a:srgbClr val="373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r>
              <a:rPr lang="ru-RU" dirty="0" smtClean="0"/>
              <a:t>      Тестирование </a:t>
            </a:r>
            <a:endParaRPr lang="ru-RU" dirty="0"/>
          </a:p>
          <a:p>
            <a:pPr marL="180975" indent="-180975"/>
            <a:r>
              <a:rPr lang="ru-RU" sz="1200" dirty="0"/>
              <a:t>   (2 дисциплины на </a:t>
            </a:r>
            <a:r>
              <a:rPr lang="ru-RU" sz="1200" dirty="0" err="1" smtClean="0"/>
              <a:t>каз</a:t>
            </a:r>
            <a:r>
              <a:rPr lang="ru-RU" sz="1200" dirty="0" smtClean="0"/>
              <a:t>./рус. </a:t>
            </a:r>
            <a:r>
              <a:rPr lang="ru-RU" sz="1200" dirty="0"/>
              <a:t>языке </a:t>
            </a:r>
            <a:r>
              <a:rPr lang="ru-RU" sz="1200" dirty="0" smtClean="0"/>
              <a:t>+ </a:t>
            </a:r>
          </a:p>
          <a:p>
            <a:pPr marL="180975" indent="-180975"/>
            <a:r>
              <a:rPr lang="ru-RU" sz="1200" dirty="0"/>
              <a:t> </a:t>
            </a:r>
            <a:r>
              <a:rPr lang="ru-RU" sz="1200" dirty="0" smtClean="0"/>
              <a:t>    1 </a:t>
            </a:r>
            <a:r>
              <a:rPr lang="ru-RU" sz="1200" dirty="0"/>
              <a:t>дисциплина на </a:t>
            </a:r>
            <a:r>
              <a:rPr lang="ru-RU" sz="1200" dirty="0" smtClean="0"/>
              <a:t> </a:t>
            </a:r>
            <a:r>
              <a:rPr lang="ru-RU" sz="1200" dirty="0" err="1"/>
              <a:t>анг</a:t>
            </a:r>
            <a:r>
              <a:rPr lang="ru-RU" sz="1200" dirty="0"/>
              <a:t>. языке)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dirty="0"/>
              <a:t>Собеседование</a:t>
            </a:r>
            <a:r>
              <a:rPr lang="ru-RU" sz="1400" dirty="0"/>
              <a:t> на </a:t>
            </a:r>
            <a:r>
              <a:rPr lang="ru-RU" sz="1400" dirty="0" err="1"/>
              <a:t>анг</a:t>
            </a:r>
            <a:r>
              <a:rPr lang="ru-RU" sz="1400" dirty="0"/>
              <a:t>. языке</a:t>
            </a:r>
          </a:p>
          <a:p>
            <a:endParaRPr lang="ru-RU" dirty="0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7281287" y="4297578"/>
            <a:ext cx="1794837" cy="1510568"/>
          </a:xfrm>
          <a:prstGeom prst="roundRect">
            <a:avLst/>
          </a:prstGeom>
          <a:solidFill>
            <a:srgbClr val="37345E"/>
          </a:solidFill>
          <a:ln>
            <a:solidFill>
              <a:srgbClr val="373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Тестирование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ОСКЭ </a:t>
            </a:r>
          </a:p>
          <a:p>
            <a:r>
              <a:rPr lang="ru-RU" dirty="0" smtClean="0"/>
              <a:t>(5 станций)</a:t>
            </a:r>
            <a:endParaRPr lang="ru-RU" dirty="0"/>
          </a:p>
        </p:txBody>
      </p:sp>
      <p:sp>
        <p:nvSpPr>
          <p:cNvPr id="121" name="Стрелка вправо 120"/>
          <p:cNvSpPr/>
          <p:nvPr/>
        </p:nvSpPr>
        <p:spPr>
          <a:xfrm>
            <a:off x="168632" y="6385810"/>
            <a:ext cx="870901" cy="36004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-77532" y="5805264"/>
            <a:ext cx="151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latin typeface="+mn-lt"/>
              </a:rPr>
              <a:t>Прием 2017г.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792760" y="5989930"/>
            <a:ext cx="14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+mn-lt"/>
              </a:rPr>
              <a:t>1 112 (630) </a:t>
            </a:r>
            <a:endParaRPr lang="ru-RU" b="1" dirty="0">
              <a:latin typeface="+mn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691682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47 (35)</a:t>
            </a:r>
            <a:endParaRPr lang="ru-RU" b="1" dirty="0">
              <a:latin typeface="+mn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264343" y="6021288"/>
            <a:ext cx="96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latin typeface="+mn-lt"/>
              </a:rPr>
              <a:t>23</a:t>
            </a:r>
            <a:endParaRPr lang="ru-RU" b="1" dirty="0">
              <a:latin typeface="+mn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800299" y="6011996"/>
            <a:ext cx="9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144 (96)</a:t>
            </a:r>
            <a:endParaRPr lang="ru-RU" b="1" dirty="0">
              <a:latin typeface="+mn-lt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-61446" y="3233321"/>
            <a:ext cx="16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atin typeface="+mn-lt"/>
              </a:rPr>
              <a:t>Выпуск 2017 г.</a:t>
            </a:r>
            <a:endParaRPr lang="ru-RU" b="1" u="sng" dirty="0">
              <a:latin typeface="+mn-lt"/>
            </a:endParaRPr>
          </a:p>
        </p:txBody>
      </p:sp>
      <p:sp>
        <p:nvSpPr>
          <p:cNvPr id="128" name="Стрелка вправо 127"/>
          <p:cNvSpPr/>
          <p:nvPr/>
        </p:nvSpPr>
        <p:spPr>
          <a:xfrm>
            <a:off x="168631" y="3802090"/>
            <a:ext cx="870901" cy="36004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TextBox 128"/>
          <p:cNvSpPr txBox="1"/>
          <p:nvPr/>
        </p:nvSpPr>
        <p:spPr>
          <a:xfrm>
            <a:off x="1612342" y="3429000"/>
            <a:ext cx="118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+mn-lt"/>
              </a:rPr>
              <a:t>882</a:t>
            </a:r>
            <a:r>
              <a:rPr lang="ru-RU" b="1" dirty="0">
                <a:latin typeface="+mn-lt"/>
              </a:rPr>
              <a:t> </a:t>
            </a:r>
            <a:r>
              <a:rPr lang="ru-RU" b="1">
                <a:latin typeface="+mn-lt"/>
              </a:rPr>
              <a:t>(</a:t>
            </a:r>
            <a:r>
              <a:rPr lang="ru-RU" b="1" dirty="0">
                <a:latin typeface="+mn-lt"/>
              </a:rPr>
              <a:t>685</a:t>
            </a:r>
            <a:r>
              <a:rPr lang="ru-RU" b="1">
                <a:latin typeface="+mn-lt"/>
              </a:rPr>
              <a:t>)</a:t>
            </a:r>
            <a:endParaRPr lang="ru-RU" b="1" dirty="0">
              <a:latin typeface="+mn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584848" y="3385159"/>
            <a:ext cx="104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+mn-lt"/>
              </a:rPr>
              <a:t>43</a:t>
            </a:r>
            <a:r>
              <a:rPr lang="ru-RU" b="1" dirty="0">
                <a:latin typeface="+mn-lt"/>
              </a:rPr>
              <a:t> </a:t>
            </a:r>
            <a:r>
              <a:rPr lang="ru-RU" b="1">
                <a:latin typeface="+mn-lt"/>
              </a:rPr>
              <a:t>(</a:t>
            </a:r>
            <a:r>
              <a:rPr lang="ru-RU" b="1" dirty="0">
                <a:latin typeface="+mn-lt"/>
              </a:rPr>
              <a:t>38</a:t>
            </a:r>
            <a:r>
              <a:rPr lang="ru-RU" b="1">
                <a:latin typeface="+mn-lt"/>
              </a:rPr>
              <a:t>)</a:t>
            </a:r>
            <a:endParaRPr lang="ru-RU" b="1" dirty="0">
              <a:latin typeface="+mn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847494" y="3414795"/>
            <a:ext cx="83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15</a:t>
            </a:r>
            <a:endParaRPr lang="ru-RU" b="1" dirty="0">
              <a:latin typeface="+mn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833320" y="341332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+mn-lt"/>
              </a:rPr>
              <a:t>72</a:t>
            </a:r>
            <a:r>
              <a:rPr lang="ru-RU" b="1" dirty="0">
                <a:latin typeface="+mn-lt"/>
              </a:rPr>
              <a:t> </a:t>
            </a:r>
            <a:r>
              <a:rPr lang="ru-RU" b="1">
                <a:latin typeface="+mn-lt"/>
              </a:rPr>
              <a:t>(</a:t>
            </a:r>
            <a:r>
              <a:rPr lang="ru-RU" b="1" dirty="0">
                <a:latin typeface="+mn-lt"/>
              </a:rPr>
              <a:t>57</a:t>
            </a:r>
            <a:r>
              <a:rPr lang="ru-RU" b="1">
                <a:latin typeface="+mn-lt"/>
              </a:rPr>
              <a:t>)</a:t>
            </a:r>
            <a:endParaRPr lang="ru-RU" b="1" dirty="0">
              <a:latin typeface="+mn-lt"/>
            </a:endParaRPr>
          </a:p>
        </p:txBody>
      </p:sp>
      <p:sp>
        <p:nvSpPr>
          <p:cNvPr id="1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36</a:t>
            </a:fld>
            <a:endParaRPr lang="en-GB">
              <a:latin typeface="+mn-lt"/>
            </a:endParaRPr>
          </a:p>
        </p:txBody>
      </p:sp>
      <p:graphicFrame>
        <p:nvGraphicFramePr>
          <p:cNvPr id="134" name="Схема 37"/>
          <p:cNvGraphicFramePr/>
          <p:nvPr>
            <p:extLst>
              <p:ext uri="{D42A27DB-BD31-4B8C-83A1-F6EECF244321}">
                <p14:modId xmlns:p14="http://schemas.microsoft.com/office/powerpoint/2010/main" val="2179844347"/>
              </p:ext>
            </p:extLst>
          </p:nvPr>
        </p:nvGraphicFramePr>
        <p:xfrm>
          <a:off x="848544" y="6308693"/>
          <a:ext cx="8387346" cy="75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5" name="TextBox 51"/>
          <p:cNvSpPr txBox="1"/>
          <p:nvPr/>
        </p:nvSpPr>
        <p:spPr>
          <a:xfrm>
            <a:off x="1568624" y="6011996"/>
            <a:ext cx="83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156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3121545" y="110042"/>
            <a:ext cx="3324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+mn-lt"/>
                <a:cs typeface="+mn-cs"/>
              </a:rPr>
              <a:t>Образовательная деятельность </a:t>
            </a:r>
            <a:endParaRPr lang="ru-RU" dirty="0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трудоустройство выпускников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824535"/>
            <a:ext cx="9887743" cy="60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720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2124744" y="2272738"/>
            <a:ext cx="1872208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latin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82552" y="-27384"/>
            <a:ext cx="125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IT-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кампус</a:t>
            </a:r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00" y="-3128"/>
            <a:ext cx="9923556" cy="856872"/>
            <a:chOff x="0" y="-10158"/>
            <a:chExt cx="9923556" cy="85687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7557" y="-10158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k-KZ" b="1" dirty="0" smtClean="0"/>
                <a:t>Трудоустройство выпускников </a:t>
              </a:r>
              <a:endParaRPr lang="ru-RU" b="1" dirty="0"/>
            </a:p>
          </p:txBody>
        </p:sp>
        <p:pic>
          <p:nvPicPr>
            <p:cNvPr id="30" name="Рисунок 29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33" name="Picture 2" descr="E:\Карта\Map_KZ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1" y="1219263"/>
            <a:ext cx="3624711" cy="20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62154" y="1364797"/>
            <a:ext cx="52565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+mn-lt"/>
                <a:cs typeface="Times New Roman" pitchFamily="18" charset="0"/>
              </a:rPr>
              <a:t>Создание базы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данных о выпускниках  </a:t>
            </a:r>
            <a:endParaRPr lang="ru-RU" sz="1600" b="1" dirty="0">
              <a:latin typeface="+mn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Формирование </a:t>
            </a:r>
            <a:r>
              <a:rPr lang="ru-RU" sz="1600" b="1" dirty="0">
                <a:latin typeface="+mn-lt"/>
                <a:cs typeface="Times New Roman" pitchFamily="18" charset="0"/>
              </a:rPr>
              <a:t>базы  данных о вакансиях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+mn-lt"/>
                <a:cs typeface="Times New Roman" pitchFamily="18" charset="0"/>
              </a:rPr>
              <a:t>Организация</a:t>
            </a:r>
            <a:r>
              <a:rPr lang="en-US" sz="1600" b="1" dirty="0">
                <a:latin typeface="+mn-lt"/>
                <a:cs typeface="Times New Roman" pitchFamily="18" charset="0"/>
              </a:rPr>
              <a:t> </a:t>
            </a:r>
            <a:r>
              <a:rPr lang="ru-RU" sz="1600" b="1" dirty="0">
                <a:latin typeface="+mn-lt"/>
                <a:cs typeface="Times New Roman" pitchFamily="18" charset="0"/>
              </a:rPr>
              <a:t>встреч  обучающихся  с работодателями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latin typeface="+mn-lt"/>
                <a:cs typeface="Times New Roman" pitchFamily="18" charset="0"/>
              </a:rPr>
              <a:t>Организация и проведение  «Ярмарки вакансий» </a:t>
            </a:r>
            <a:endParaRPr lang="ru-RU" altLang="ru-RU" sz="1600" b="1" dirty="0" smtClean="0">
              <a:latin typeface="+mn-lt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latin typeface="+mn-lt"/>
                <a:cs typeface="Times New Roman" pitchFamily="18" charset="0"/>
              </a:rPr>
              <a:t>Организация 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и проведение персонального распределения выпускников  </a:t>
            </a:r>
            <a:endParaRPr lang="ru-RU" altLang="ru-RU" sz="1600" b="1" dirty="0" smtClean="0">
              <a:latin typeface="+mn-lt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latin typeface="+mn-lt"/>
                <a:cs typeface="Times New Roman" pitchFamily="18" charset="0"/>
              </a:rPr>
              <a:t>Мониторинг </a:t>
            </a:r>
            <a:r>
              <a:rPr lang="ru-RU" altLang="ru-RU" sz="1600" b="1" dirty="0" err="1">
                <a:latin typeface="+mn-lt"/>
                <a:cs typeface="Times New Roman" pitchFamily="18" charset="0"/>
              </a:rPr>
              <a:t>доезда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+mn-lt"/>
                <a:cs typeface="Times New Roman" pitchFamily="18" charset="0"/>
              </a:rPr>
              <a:t>выпускников (МРЦСВ)</a:t>
            </a:r>
            <a:endParaRPr lang="en-US" altLang="zh-CN" sz="1600" b="1" dirty="0">
              <a:latin typeface="+mn-lt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565024" y="4270550"/>
            <a:ext cx="435648" cy="26189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41" name="Овал 40"/>
          <p:cNvSpPr/>
          <p:nvPr/>
        </p:nvSpPr>
        <p:spPr>
          <a:xfrm>
            <a:off x="4520952" y="4293096"/>
            <a:ext cx="435648" cy="26189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42" name="Овал 41"/>
          <p:cNvSpPr/>
          <p:nvPr/>
        </p:nvSpPr>
        <p:spPr>
          <a:xfrm>
            <a:off x="7829720" y="4293096"/>
            <a:ext cx="435648" cy="26189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554887" y="4005064"/>
            <a:ext cx="9150641" cy="2554545"/>
            <a:chOff x="554887" y="4005064"/>
            <a:chExt cx="9150641" cy="2554545"/>
          </a:xfrm>
        </p:grpSpPr>
        <p:sp>
          <p:nvSpPr>
            <p:cNvPr id="37" name="TextBox 36"/>
            <p:cNvSpPr txBox="1"/>
            <p:nvPr/>
          </p:nvSpPr>
          <p:spPr>
            <a:xfrm>
              <a:off x="6819583" y="4005064"/>
              <a:ext cx="28859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+mn-lt"/>
                </a:rPr>
                <a:t>2017 год </a:t>
              </a:r>
            </a:p>
            <a:p>
              <a:r>
                <a:rPr lang="ru-RU" sz="1600" b="1" dirty="0" smtClean="0">
                  <a:latin typeface="+mn-lt"/>
                </a:rPr>
                <a:t>Выпуск* -   </a:t>
              </a:r>
              <a:r>
                <a:rPr lang="ru-RU" sz="1600" b="1" dirty="0" smtClean="0">
                  <a:solidFill>
                    <a:schemeClr val="bg1"/>
                  </a:solidFill>
                  <a:latin typeface="+mn-lt"/>
                </a:rPr>
                <a:t>931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err="1" smtClean="0">
                  <a:latin typeface="+mn-lt"/>
                </a:rPr>
                <a:t>Бакалавриат</a:t>
              </a:r>
              <a:r>
                <a:rPr lang="ru-RU" sz="1600" dirty="0" smtClean="0">
                  <a:latin typeface="+mn-lt"/>
                </a:rPr>
                <a:t> – 184</a:t>
              </a:r>
              <a:endParaRPr lang="ru-RU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+mn-lt"/>
                </a:rPr>
                <a:t>Интернатура </a:t>
              </a:r>
              <a:r>
                <a:rPr lang="ru-RU" sz="1600" dirty="0" smtClean="0">
                  <a:latin typeface="+mn-lt"/>
                </a:rPr>
                <a:t>– 617 </a:t>
              </a:r>
              <a:endParaRPr lang="ru-RU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 smtClean="0">
                  <a:latin typeface="+mn-lt"/>
                </a:rPr>
                <a:t>Резидентура </a:t>
              </a:r>
              <a:r>
                <a:rPr lang="kk-KZ" sz="1600" dirty="0">
                  <a:latin typeface="+mn-lt"/>
                </a:rPr>
                <a:t>– </a:t>
              </a:r>
              <a:r>
                <a:rPr lang="kk-KZ" sz="1600" dirty="0" smtClean="0">
                  <a:latin typeface="+mn-lt"/>
                </a:rPr>
                <a:t> 72</a:t>
              </a:r>
              <a:endParaRPr lang="kk-KZ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>
                  <a:latin typeface="+mn-lt"/>
                </a:rPr>
                <a:t>Магистратура – </a:t>
              </a:r>
              <a:r>
                <a:rPr lang="kk-KZ" sz="1600" dirty="0" smtClean="0">
                  <a:latin typeface="+mn-lt"/>
                </a:rPr>
                <a:t> 43</a:t>
              </a:r>
              <a:endParaRPr lang="kk-KZ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>
                  <a:latin typeface="+mn-lt"/>
                </a:rPr>
                <a:t>Докторантура </a:t>
              </a:r>
              <a:r>
                <a:rPr lang="kk-KZ" sz="1600" dirty="0" smtClean="0">
                  <a:latin typeface="+mn-lt"/>
                </a:rPr>
                <a:t>– 15 </a:t>
              </a:r>
              <a:endParaRPr lang="kk-KZ" sz="1600" dirty="0">
                <a:latin typeface="+mn-lt"/>
              </a:endParaRPr>
            </a:p>
            <a:p>
              <a:r>
                <a:rPr lang="kk-KZ" sz="1600" b="1" dirty="0">
                  <a:latin typeface="+mn-lt"/>
                </a:rPr>
                <a:t>Трудоустроено – </a:t>
              </a:r>
              <a:r>
                <a:rPr lang="kk-KZ" sz="1600" b="1" dirty="0" smtClean="0">
                  <a:latin typeface="+mn-lt"/>
                </a:rPr>
                <a:t> 95%</a:t>
              </a:r>
              <a:endParaRPr lang="kk-KZ" sz="1600" b="1" dirty="0">
                <a:latin typeface="+mn-lt"/>
              </a:endParaRPr>
            </a:p>
            <a:p>
              <a:r>
                <a:rPr lang="kk-KZ" sz="1600" b="1" dirty="0">
                  <a:latin typeface="+mn-lt"/>
                </a:rPr>
                <a:t>Доезд – </a:t>
              </a:r>
              <a:r>
                <a:rPr lang="kk-KZ" sz="1600" b="1" dirty="0" smtClean="0">
                  <a:latin typeface="+mn-lt"/>
                </a:rPr>
                <a:t>93%</a:t>
              </a:r>
              <a:endParaRPr lang="kk-KZ" sz="1600" b="1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600" dirty="0">
                <a:latin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79223" y="4005064"/>
              <a:ext cx="28859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1600" b="1" dirty="0" smtClean="0">
                  <a:latin typeface="+mn-lt"/>
                </a:rPr>
                <a:t>2016 год  </a:t>
              </a:r>
            </a:p>
            <a:p>
              <a:r>
                <a:rPr lang="kk-KZ" sz="1600" b="1" dirty="0" smtClean="0">
                  <a:latin typeface="+mn-lt"/>
                </a:rPr>
                <a:t>Выпуск*-  </a:t>
              </a:r>
              <a:r>
                <a:rPr lang="kk-KZ" sz="1600" b="1" dirty="0" smtClean="0">
                  <a:solidFill>
                    <a:schemeClr val="bg1"/>
                  </a:solidFill>
                  <a:latin typeface="+mn-lt"/>
                </a:rPr>
                <a:t>913 </a:t>
              </a:r>
              <a:endParaRPr lang="ru-RU" sz="1600" b="1" dirty="0" smtClean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err="1" smtClean="0">
                  <a:latin typeface="+mn-lt"/>
                </a:rPr>
                <a:t>Бакалавриат</a:t>
              </a:r>
              <a:r>
                <a:rPr lang="ru-RU" sz="1600" dirty="0" smtClean="0">
                  <a:latin typeface="+mn-lt"/>
                </a:rPr>
                <a:t> – 161</a:t>
              </a:r>
              <a:endParaRPr lang="ru-RU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>
                  <a:latin typeface="+mn-lt"/>
                </a:rPr>
                <a:t>Интернатура – </a:t>
              </a:r>
              <a:r>
                <a:rPr lang="ru-RU" sz="1600" dirty="0" smtClean="0">
                  <a:latin typeface="+mn-lt"/>
                </a:rPr>
                <a:t>613</a:t>
              </a:r>
              <a:endParaRPr lang="ru-RU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 smtClean="0">
                  <a:latin typeface="+mn-lt"/>
                </a:rPr>
                <a:t>Резидентура </a:t>
              </a:r>
              <a:r>
                <a:rPr lang="kk-KZ" sz="1600" dirty="0">
                  <a:latin typeface="+mn-lt"/>
                </a:rPr>
                <a:t>– </a:t>
              </a:r>
              <a:r>
                <a:rPr lang="kk-KZ" sz="1600" dirty="0" smtClean="0">
                  <a:latin typeface="+mn-lt"/>
                </a:rPr>
                <a:t>79</a:t>
              </a:r>
              <a:endParaRPr lang="kk-KZ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>
                  <a:latin typeface="+mn-lt"/>
                </a:rPr>
                <a:t>Магистратура – </a:t>
              </a:r>
              <a:r>
                <a:rPr lang="kk-KZ" sz="1600" dirty="0" smtClean="0">
                  <a:latin typeface="+mn-lt"/>
                </a:rPr>
                <a:t>44</a:t>
              </a:r>
              <a:endParaRPr lang="kk-KZ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>
                  <a:latin typeface="+mn-lt"/>
                </a:rPr>
                <a:t>Докторантура – </a:t>
              </a:r>
              <a:r>
                <a:rPr lang="kk-KZ" sz="1600" dirty="0" smtClean="0">
                  <a:latin typeface="+mn-lt"/>
                </a:rPr>
                <a:t>16</a:t>
              </a:r>
              <a:endParaRPr lang="kk-KZ" sz="1600" dirty="0">
                <a:latin typeface="+mn-lt"/>
              </a:endParaRPr>
            </a:p>
            <a:p>
              <a:r>
                <a:rPr lang="kk-KZ" sz="1600" b="1" dirty="0" smtClean="0">
                  <a:latin typeface="+mn-lt"/>
                </a:rPr>
                <a:t>Трудоустроено – 99% </a:t>
              </a:r>
              <a:endParaRPr lang="kk-KZ" sz="1600" b="1" dirty="0">
                <a:latin typeface="+mn-lt"/>
              </a:endParaRPr>
            </a:p>
            <a:p>
              <a:r>
                <a:rPr lang="kk-KZ" sz="1600" b="1" dirty="0" smtClean="0">
                  <a:latin typeface="+mn-lt"/>
                </a:rPr>
                <a:t>Доезд – 94%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600" dirty="0"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4887" y="4005064"/>
              <a:ext cx="288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k-KZ" sz="1600" b="1" dirty="0" smtClean="0">
                  <a:latin typeface="+mn-lt"/>
                </a:rPr>
                <a:t>2015 год </a:t>
              </a:r>
            </a:p>
            <a:p>
              <a:r>
                <a:rPr lang="kk-KZ" sz="1600" b="1" dirty="0" smtClean="0">
                  <a:latin typeface="+mn-lt"/>
                </a:rPr>
                <a:t>Выпуск*-    </a:t>
              </a:r>
              <a:r>
                <a:rPr lang="kk-KZ" sz="1600" b="1" dirty="0" smtClean="0">
                  <a:solidFill>
                    <a:schemeClr val="bg1"/>
                  </a:solidFill>
                  <a:latin typeface="+mn-lt"/>
                </a:rPr>
                <a:t>787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err="1" smtClean="0">
                  <a:latin typeface="+mn-lt"/>
                </a:rPr>
                <a:t>Бакалавриат</a:t>
              </a:r>
              <a:r>
                <a:rPr lang="ru-RU" sz="1600" dirty="0" smtClean="0">
                  <a:latin typeface="+mn-lt"/>
                </a:rPr>
                <a:t> – 165</a:t>
              </a:r>
              <a:endParaRPr lang="ru-RU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+mn-lt"/>
                </a:rPr>
                <a:t>Интернатура – 539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 smtClean="0">
                  <a:latin typeface="+mn-lt"/>
                </a:rPr>
                <a:t>Резидентура – 39</a:t>
              </a:r>
              <a:endParaRPr lang="kk-KZ" sz="1600" dirty="0">
                <a:latin typeface="+mn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 smtClean="0">
                  <a:latin typeface="+mn-lt"/>
                </a:rPr>
                <a:t>Магистратура – 41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k-KZ" sz="1600" dirty="0" smtClean="0">
                  <a:latin typeface="+mn-lt"/>
                </a:rPr>
                <a:t>Докторантура </a:t>
              </a:r>
              <a:r>
                <a:rPr lang="kk-KZ" sz="1600" dirty="0">
                  <a:latin typeface="+mn-lt"/>
                </a:rPr>
                <a:t>– </a:t>
              </a:r>
              <a:r>
                <a:rPr lang="kk-KZ" sz="1600" dirty="0" smtClean="0">
                  <a:latin typeface="+mn-lt"/>
                </a:rPr>
                <a:t>3</a:t>
              </a:r>
              <a:endParaRPr lang="kk-KZ" sz="1600" dirty="0">
                <a:latin typeface="+mn-lt"/>
              </a:endParaRPr>
            </a:p>
            <a:p>
              <a:r>
                <a:rPr lang="kk-KZ" sz="1600" b="1" dirty="0">
                  <a:latin typeface="+mn-lt"/>
                </a:rPr>
                <a:t>Трудоустроено </a:t>
              </a:r>
              <a:r>
                <a:rPr lang="kk-KZ" sz="1600" b="1" dirty="0" smtClean="0">
                  <a:latin typeface="+mn-lt"/>
                </a:rPr>
                <a:t>– 98% </a:t>
              </a:r>
              <a:endParaRPr lang="kk-KZ" sz="1600" b="1" dirty="0">
                <a:latin typeface="+mn-lt"/>
              </a:endParaRPr>
            </a:p>
            <a:p>
              <a:r>
                <a:rPr lang="kk-KZ" sz="1600" b="1" dirty="0">
                  <a:latin typeface="+mn-lt"/>
                </a:rPr>
                <a:t>Доезд – </a:t>
              </a:r>
              <a:r>
                <a:rPr lang="kk-KZ" sz="1600" b="1" dirty="0" smtClean="0">
                  <a:latin typeface="+mn-lt"/>
                </a:rPr>
                <a:t>85%</a:t>
              </a:r>
              <a:endParaRPr lang="kk-KZ" sz="1600" b="1" dirty="0">
                <a:latin typeface="+mn-lt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5653" y="5949280"/>
            <a:ext cx="8987827" cy="448385"/>
            <a:chOff x="285653" y="6021288"/>
            <a:chExt cx="8987827" cy="448385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344488" y="6469673"/>
              <a:ext cx="2448272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285653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2792760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3512840" y="6469673"/>
              <a:ext cx="2448272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3454005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5961112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6825208" y="6469673"/>
              <a:ext cx="2448272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766373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9273480" y="6021288"/>
              <a:ext cx="0" cy="43204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825208" y="6536377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+mn-lt"/>
              </a:rPr>
              <a:t>*Без учета иностранных студентов</a:t>
            </a:r>
            <a:endParaRPr lang="ru-RU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/>
          <p:nvPr/>
        </p:nvSpPr>
        <p:spPr>
          <a:xfrm>
            <a:off x="4184339" y="4554"/>
            <a:ext cx="209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latin typeface="+mn-lt"/>
                <a:cs typeface="Arial"/>
              </a:rPr>
              <a:t>Кадровый состав</a:t>
            </a:r>
            <a:endParaRPr lang="ru-RU" sz="2000" b="1" dirty="0">
              <a:latin typeface="+mn-lt"/>
              <a:cs typeface="Arial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+mj-lt"/>
                  <a:ea typeface="Batang"/>
                  <a:cs typeface="Times New Roman" pitchFamily="18" charset="0"/>
                </a:rPr>
                <a:t>Трудоустройство выпускников в Карагандинскую область</a:t>
              </a:r>
              <a:endParaRPr lang="ru-RU" sz="1600" b="1" dirty="0">
                <a:solidFill>
                  <a:schemeClr val="bg1"/>
                </a:solidFill>
                <a:latin typeface="+mj-lt"/>
                <a:ea typeface="Batang"/>
                <a:cs typeface="Times New Roman" pitchFamily="18" charset="0"/>
              </a:endParaRPr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2" name="Рисунок 7" descr="Рисунок2.jpg"/>
          <p:cNvPicPr>
            <a:picLocks noChangeAspect="1"/>
          </p:cNvPicPr>
          <p:nvPr/>
        </p:nvPicPr>
        <p:blipFill>
          <a:blip r:embed="rId4"/>
          <a:srcRect l="30316" t="26041" r="18335" b="23958"/>
          <a:stretch>
            <a:fillRect/>
          </a:stretch>
        </p:blipFill>
        <p:spPr bwMode="auto">
          <a:xfrm>
            <a:off x="4640966" y="2996953"/>
            <a:ext cx="522472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2"/>
          <p:cNvSpPr/>
          <p:nvPr/>
        </p:nvSpPr>
        <p:spPr>
          <a:xfrm>
            <a:off x="-72008" y="2003356"/>
            <a:ext cx="5601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kk-KZ" sz="1600" b="1" dirty="0" smtClean="0">
                <a:latin typeface="+mn-lt"/>
                <a:cs typeface="Times New Roman" pitchFamily="18" charset="0"/>
              </a:rPr>
              <a:t>Приступили к работе</a:t>
            </a:r>
            <a:endParaRPr lang="ru-RU" sz="1600" b="1" dirty="0">
              <a:latin typeface="+mn-lt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Продолжили </a:t>
            </a:r>
            <a:r>
              <a:rPr lang="ru-RU" sz="1600" b="1" dirty="0">
                <a:latin typeface="+mn-lt"/>
                <a:cs typeface="Times New Roman" pitchFamily="18" charset="0"/>
              </a:rPr>
              <a:t>обучение в резидентуре, </a:t>
            </a:r>
            <a:endParaRPr lang="ru-RU" sz="1600" b="1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      магистратуре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Переподготовка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Декретный отпуск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Открепились в другую область</a:t>
            </a:r>
            <a:endParaRPr 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34"/>
          <p:cNvSpPr/>
          <p:nvPr/>
        </p:nvSpPr>
        <p:spPr>
          <a:xfrm>
            <a:off x="56456" y="4365104"/>
            <a:ext cx="210807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Районы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Абайский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- 9</a:t>
            </a:r>
            <a:endParaRPr lang="ru-RU" sz="1400" b="1" dirty="0">
              <a:latin typeface="+mn-lt"/>
              <a:cs typeface="Times New Roman" pitchFamily="18" charset="0"/>
            </a:endParaRP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Бухар-Жырауский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- 2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Жанааркинский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- 1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Каркаралинский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-  2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Нуринский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– 3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Улытауский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– 1 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Шетский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– 4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Осакаровский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– 3</a:t>
            </a:r>
          </a:p>
        </p:txBody>
      </p:sp>
      <p:sp>
        <p:nvSpPr>
          <p:cNvPr id="7" name="Прямоугольник 35"/>
          <p:cNvSpPr/>
          <p:nvPr/>
        </p:nvSpPr>
        <p:spPr>
          <a:xfrm>
            <a:off x="704528" y="3717032"/>
            <a:ext cx="2994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Доезд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в медицинские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организации 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Карагандинской области -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245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36"/>
          <p:cNvSpPr/>
          <p:nvPr/>
        </p:nvSpPr>
        <p:spPr>
          <a:xfrm>
            <a:off x="2096022" y="4365104"/>
            <a:ext cx="216283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Город, города спутники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Караганда – 169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Абай – 1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Балхаш – </a:t>
            </a:r>
            <a:r>
              <a:rPr lang="ru-RU" sz="1400" b="1" dirty="0">
                <a:latin typeface="+mn-lt"/>
                <a:cs typeface="Times New Roman" pitchFamily="18" charset="0"/>
              </a:rPr>
              <a:t>9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Жезказган – 11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Сарань – 6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err="1" smtClean="0">
                <a:latin typeface="+mn-lt"/>
                <a:cs typeface="Times New Roman" pitchFamily="18" charset="0"/>
              </a:rPr>
              <a:t>Сатпаев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– 2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Темиртау – 18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Шахтинск – 3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400" b="1" dirty="0" smtClean="0">
                <a:latin typeface="+mn-lt"/>
                <a:cs typeface="Times New Roman" pitchFamily="18" charset="0"/>
              </a:rPr>
              <a:t>Приозерск – 1 </a:t>
            </a:r>
          </a:p>
        </p:txBody>
      </p:sp>
      <p:graphicFrame>
        <p:nvGraphicFramePr>
          <p:cNvPr id="9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0366"/>
              </p:ext>
            </p:extLst>
          </p:nvPr>
        </p:nvGraphicFramePr>
        <p:xfrm>
          <a:off x="6321152" y="943102"/>
          <a:ext cx="3438410" cy="768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6947"/>
                <a:gridCol w="1035602"/>
                <a:gridCol w="625596"/>
                <a:gridCol w="1000265"/>
              </a:tblGrid>
              <a:tr h="19667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</a:rPr>
                        <a:t>Город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</a:rPr>
                        <a:t>Село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</a:rPr>
                        <a:t>ПМСП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</a:rPr>
                        <a:t>Стационар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</a:rPr>
                        <a:t>ПМСП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chemeClr val="tx1"/>
                          </a:solidFill>
                          <a:effectLst/>
                        </a:rPr>
                        <a:t>Стационар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1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</a:rPr>
                        <a:t>66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871685"/>
              </p:ext>
            </p:extLst>
          </p:nvPr>
        </p:nvGraphicFramePr>
        <p:xfrm>
          <a:off x="4232920" y="2420888"/>
          <a:ext cx="5652905" cy="3979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7990"/>
                <a:gridCol w="798597"/>
                <a:gridCol w="798597"/>
                <a:gridCol w="653397"/>
                <a:gridCol w="586041"/>
                <a:gridCol w="638283"/>
              </a:tblGrid>
              <a:tr h="2600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b="1" dirty="0" smtClean="0">
                          <a:effectLst/>
                        </a:rPr>
                        <a:t>Медицинские организации</a:t>
                      </a:r>
                      <a:r>
                        <a:rPr lang="kk-KZ" sz="900" b="1" baseline="0" dirty="0" smtClean="0">
                          <a:effectLst/>
                        </a:rPr>
                        <a:t> </a:t>
                      </a:r>
                      <a:r>
                        <a:rPr lang="kk-KZ" sz="900" b="1" dirty="0" smtClean="0">
                          <a:effectLst/>
                        </a:rPr>
                        <a:t>Карагандинской  области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effectLst/>
                        </a:rPr>
                        <a:t>Подъемные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effectLst/>
                        </a:rPr>
                        <a:t>Аренда жилья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effectLst/>
                        </a:rPr>
                        <a:t>Кредиты без % на жилье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9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effectLst/>
                        </a:rPr>
                        <a:t>Кол-во, </a:t>
                      </a:r>
                      <a:r>
                        <a:rPr lang="ru-RU" sz="900" b="1" dirty="0" err="1">
                          <a:effectLst/>
                        </a:rPr>
                        <a:t>получ</a:t>
                      </a:r>
                      <a:r>
                        <a:rPr lang="kk-KZ" sz="900" b="1" dirty="0">
                          <a:effectLst/>
                        </a:rPr>
                        <a:t>ивших</a:t>
                      </a:r>
                      <a:r>
                        <a:rPr lang="ru-RU" sz="900" b="1" dirty="0">
                          <a:effectLst/>
                        </a:rPr>
                        <a:t> подъемные 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Сумма на 1 выпускника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сумма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"Поликлиника № 4 </a:t>
                      </a:r>
                      <a:r>
                        <a:rPr lang="ru-RU" sz="900" dirty="0" err="1">
                          <a:effectLst/>
                        </a:rPr>
                        <a:t>г.Темиртау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360 000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"Поликлиника №2 </a:t>
                      </a:r>
                      <a:r>
                        <a:rPr lang="ru-RU" sz="900" dirty="0" err="1">
                          <a:effectLst/>
                        </a:rPr>
                        <a:t>г.Караганда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250 000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1 500 000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"Поликлиника №2 </a:t>
                      </a:r>
                      <a:r>
                        <a:rPr lang="ru-RU" sz="900" dirty="0" err="1">
                          <a:effectLst/>
                        </a:rPr>
                        <a:t>г.Темиртау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>
                          <a:effectLst/>
                        </a:rPr>
                        <a:t>100 000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КГП "Поликлиника №3 г.Караганды"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"</a:t>
                      </a:r>
                      <a:r>
                        <a:rPr lang="ru-RU" sz="900" dirty="0" smtClean="0">
                          <a:effectLst/>
                        </a:rPr>
                        <a:t>Поликлиника  </a:t>
                      </a:r>
                      <a:r>
                        <a:rPr lang="ru-RU" sz="900" dirty="0">
                          <a:effectLst/>
                        </a:rPr>
                        <a:t>г. </a:t>
                      </a:r>
                      <a:r>
                        <a:rPr lang="ru-RU" sz="900" dirty="0" err="1">
                          <a:effectLst/>
                        </a:rPr>
                        <a:t>Жезказган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КГП "Поликлиника г.Сатпаев"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>
                          <a:effectLst/>
                        </a:rPr>
                        <a:t>300 000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</a:t>
                      </a:r>
                      <a:r>
                        <a:rPr lang="ru-RU" sz="900" dirty="0" smtClean="0">
                          <a:effectLst/>
                        </a:rPr>
                        <a:t>«ЦБ </a:t>
                      </a:r>
                      <a:r>
                        <a:rPr lang="ru-RU" sz="900" dirty="0" err="1" smtClean="0">
                          <a:effectLst/>
                        </a:rPr>
                        <a:t>г.Балхаш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250 000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1 000 000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</a:t>
                      </a:r>
                      <a:r>
                        <a:rPr lang="ru-RU" sz="900" dirty="0" smtClean="0">
                          <a:effectLst/>
                        </a:rPr>
                        <a:t>«ЦБ </a:t>
                      </a:r>
                      <a:r>
                        <a:rPr lang="ru-RU" sz="900" dirty="0" err="1" smtClean="0">
                          <a:effectLst/>
                        </a:rPr>
                        <a:t>г.Сарань</a:t>
                      </a:r>
                      <a:r>
                        <a:rPr lang="ru-RU" sz="9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120 000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1 440 000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</a:t>
                      </a:r>
                      <a:r>
                        <a:rPr lang="ru-RU" sz="900" dirty="0" smtClean="0">
                          <a:effectLst/>
                        </a:rPr>
                        <a:t>«ЦРБ </a:t>
                      </a:r>
                      <a:r>
                        <a:rPr lang="ru-RU" sz="900" dirty="0" err="1" smtClean="0">
                          <a:effectLst/>
                        </a:rPr>
                        <a:t>Абайского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района"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158 830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794 150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</a:t>
                      </a:r>
                      <a:r>
                        <a:rPr lang="ru-RU" sz="900" dirty="0" smtClean="0">
                          <a:effectLst/>
                        </a:rPr>
                        <a:t>«ЦРБ </a:t>
                      </a:r>
                      <a:r>
                        <a:rPr lang="ru-RU" sz="900" dirty="0" err="1" smtClean="0">
                          <a:effectLst/>
                        </a:rPr>
                        <a:t>Нуринского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района"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158 890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317 660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КГП </a:t>
                      </a:r>
                      <a:r>
                        <a:rPr lang="ru-RU" sz="900" dirty="0" smtClean="0">
                          <a:effectLst/>
                        </a:rPr>
                        <a:t>«ЦРБ </a:t>
                      </a:r>
                      <a:r>
                        <a:rPr lang="ru-RU" sz="900" dirty="0" err="1" smtClean="0">
                          <a:effectLst/>
                        </a:rPr>
                        <a:t>Шетского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района"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dirty="0" smtClean="0">
                          <a:effectLst/>
                        </a:rPr>
                        <a:t>158 830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635 320 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effectLst/>
                        </a:rPr>
                        <a:t>ИТОГО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762" marR="83762" marT="41881" marB="418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b="1" dirty="0">
                          <a:effectLst/>
                        </a:rPr>
                        <a:t>6 807 130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6 807</a:t>
                      </a:r>
                      <a:r>
                        <a:rPr lang="ru-RU" sz="9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130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b="1" dirty="0">
                          <a:effectLst/>
                        </a:rPr>
                        <a:t>16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900" b="1" dirty="0">
                          <a:effectLst/>
                        </a:rPr>
                        <a:t>7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56456" y="866087"/>
            <a:ext cx="5976664" cy="778666"/>
            <a:chOff x="912" y="1027"/>
            <a:chExt cx="3984" cy="714"/>
          </a:xfrm>
        </p:grpSpPr>
        <p:sp>
          <p:nvSpPr>
            <p:cNvPr id="51" name="AutoShape 4"/>
            <p:cNvSpPr>
              <a:spLocks noChangeArrowheads="1"/>
            </p:cNvSpPr>
            <p:nvPr/>
          </p:nvSpPr>
          <p:spPr bwMode="gray">
            <a:xfrm>
              <a:off x="912" y="1027"/>
              <a:ext cx="3984" cy="71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gray">
            <a:xfrm>
              <a:off x="1684" y="1146"/>
              <a:ext cx="3170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600" b="1" dirty="0" smtClean="0">
                  <a:latin typeface="+mn-lt"/>
                  <a:cs typeface="Times New Roman" pitchFamily="18" charset="0"/>
                </a:rPr>
                <a:t>В 2017 г</a:t>
              </a:r>
              <a:r>
                <a:rPr lang="ru-RU" sz="1600" b="1" dirty="0">
                  <a:latin typeface="+mn-lt"/>
                  <a:cs typeface="Times New Roman" pitchFamily="18" charset="0"/>
                </a:rPr>
                <a:t>. в Карагандинскую </a:t>
              </a:r>
              <a:r>
                <a:rPr lang="ru-RU" sz="1600" b="1" dirty="0" smtClean="0">
                  <a:latin typeface="+mn-lt"/>
                  <a:cs typeface="Times New Roman" pitchFamily="18" charset="0"/>
                </a:rPr>
                <a:t>область распределено 393 выпускников</a:t>
              </a:r>
            </a:p>
          </p:txBody>
        </p:sp>
      </p:grp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7" y="1010102"/>
            <a:ext cx="786342" cy="6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57"/>
          <p:cNvSpPr/>
          <p:nvPr/>
        </p:nvSpPr>
        <p:spPr>
          <a:xfrm>
            <a:off x="3224808" y="2003356"/>
            <a:ext cx="13991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245</a:t>
            </a:r>
          </a:p>
          <a:p>
            <a:pPr algn="ctr"/>
            <a:r>
              <a:rPr lang="ru-RU" sz="1600" b="1" dirty="0" smtClean="0">
                <a:latin typeface="+mn-lt"/>
              </a:rPr>
              <a:t>110</a:t>
            </a:r>
          </a:p>
          <a:p>
            <a:pPr algn="ctr"/>
            <a:endParaRPr lang="ru-RU" sz="1600" b="1" dirty="0">
              <a:latin typeface="+mn-lt"/>
            </a:endParaRPr>
          </a:p>
          <a:p>
            <a:pPr algn="ctr"/>
            <a:r>
              <a:rPr lang="ru-RU" sz="1600" b="1" dirty="0" smtClean="0">
                <a:latin typeface="+mn-lt"/>
              </a:rPr>
              <a:t>2</a:t>
            </a:r>
          </a:p>
          <a:p>
            <a:pPr algn="ctr"/>
            <a:r>
              <a:rPr lang="ru-RU" sz="1600" b="1" dirty="0" smtClean="0">
                <a:latin typeface="+mn-lt"/>
              </a:rPr>
              <a:t>26</a:t>
            </a:r>
          </a:p>
          <a:p>
            <a:pPr algn="ctr"/>
            <a:r>
              <a:rPr lang="ru-RU" sz="1600" b="1" dirty="0" smtClean="0">
                <a:latin typeface="+mn-lt"/>
              </a:rPr>
              <a:t>10</a:t>
            </a:r>
            <a:endParaRPr lang="ru-RU" sz="1600" b="1" dirty="0">
              <a:latin typeface="+mn-lt"/>
            </a:endParaRPr>
          </a:p>
        </p:txBody>
      </p:sp>
      <p:cxnSp>
        <p:nvCxnSpPr>
          <p:cNvPr id="14" name="Прямая соединительная линия 58"/>
          <p:cNvCxnSpPr/>
          <p:nvPr/>
        </p:nvCxnSpPr>
        <p:spPr>
          <a:xfrm>
            <a:off x="3728864" y="2003356"/>
            <a:ext cx="0" cy="149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59"/>
          <p:cNvCxnSpPr/>
          <p:nvPr/>
        </p:nvCxnSpPr>
        <p:spPr>
          <a:xfrm>
            <a:off x="4160912" y="2003356"/>
            <a:ext cx="0" cy="149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2"/>
          <p:cNvSpPr txBox="1"/>
          <p:nvPr/>
        </p:nvSpPr>
        <p:spPr>
          <a:xfrm>
            <a:off x="2214827" y="4554"/>
            <a:ext cx="6033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Совершенство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в образовании </a:t>
            </a:r>
            <a:r>
              <a:rPr lang="ru-RU" sz="20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студенческой жизни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6" name="Рисунок 4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7" name="TextBox 56"/>
          <p:cNvSpPr txBox="1"/>
          <p:nvPr/>
        </p:nvSpPr>
        <p:spPr>
          <a:xfrm>
            <a:off x="3152800" y="116632"/>
            <a:ext cx="349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+mn-lt"/>
              </a:rPr>
              <a:t>Социальный </a:t>
            </a:r>
            <a:r>
              <a:rPr lang="ru-RU" b="1">
                <a:solidFill>
                  <a:prstClr val="white"/>
                </a:solidFill>
                <a:latin typeface="+mn-lt"/>
              </a:rPr>
              <a:t>пакет обучающихся</a:t>
            </a:r>
            <a:endParaRPr lang="ru-RU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34200" y="6104209"/>
            <a:ext cx="21336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39</a:t>
            </a:fld>
            <a:endParaRPr lang="en-GB">
              <a:latin typeface="+mn-lt"/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537887" y="1063264"/>
            <a:ext cx="4016330" cy="1029671"/>
            <a:chOff x="0" y="3204936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3" name="Скругленный прямоугольник 9"/>
            <p:cNvSpPr/>
            <p:nvPr/>
          </p:nvSpPr>
          <p:spPr>
            <a:xfrm>
              <a:off x="0" y="3204936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10"/>
            <p:cNvSpPr txBox="1"/>
            <p:nvPr/>
          </p:nvSpPr>
          <p:spPr>
            <a:xfrm>
              <a:off x="45692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</a:rPr>
                <a:t>Сиротам, </a:t>
              </a:r>
              <a:r>
                <a:rPr lang="ru-RU" sz="1400" dirty="0" smtClean="0">
                  <a:solidFill>
                    <a:schemeClr val="tx1"/>
                  </a:solidFill>
                </a:rPr>
                <a:t>обучающимся в КГМУ - скидка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50%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 </a:t>
              </a:r>
              <a:r>
                <a:rPr lang="ru-RU" sz="1400" dirty="0" smtClean="0">
                  <a:solidFill>
                    <a:schemeClr val="tx1"/>
                  </a:solidFill>
                </a:rPr>
                <a:t>за обучение, повторное изучение дисциплины проводится без оплаты</a:t>
              </a:r>
            </a:p>
          </p:txBody>
        </p:sp>
      </p:grpSp>
      <p:grpSp>
        <p:nvGrpSpPr>
          <p:cNvPr id="4" name="Группа 62"/>
          <p:cNvGrpSpPr/>
          <p:nvPr/>
        </p:nvGrpSpPr>
        <p:grpSpPr>
          <a:xfrm>
            <a:off x="488504" y="2343642"/>
            <a:ext cx="4065713" cy="992346"/>
            <a:chOff x="0" y="3204935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6" name="Скругленный прямоугольник 66"/>
            <p:cNvSpPr/>
            <p:nvPr/>
          </p:nvSpPr>
          <p:spPr>
            <a:xfrm>
              <a:off x="0" y="3204935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10"/>
            <p:cNvSpPr txBox="1"/>
            <p:nvPr/>
          </p:nvSpPr>
          <p:spPr>
            <a:xfrm>
              <a:off x="45691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</a:rPr>
                <a:t>Обучающимся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предусмотрена скидка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20% </a:t>
              </a:r>
              <a:r>
                <a:rPr lang="ru-RU" sz="1400" dirty="0" smtClean="0">
                  <a:solidFill>
                    <a:schemeClr val="tx1"/>
                  </a:solidFill>
                </a:rPr>
                <a:t>при посещении Медицинского центра и стоматологической клиники КГМУ</a:t>
              </a:r>
            </a:p>
          </p:txBody>
        </p:sp>
      </p:grpSp>
      <p:grpSp>
        <p:nvGrpSpPr>
          <p:cNvPr id="5" name="Группа 62"/>
          <p:cNvGrpSpPr/>
          <p:nvPr/>
        </p:nvGrpSpPr>
        <p:grpSpPr>
          <a:xfrm>
            <a:off x="527247" y="3608903"/>
            <a:ext cx="4137721" cy="1470091"/>
            <a:chOff x="0" y="3204935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9" name="Скругленный прямоугольник 66"/>
            <p:cNvSpPr/>
            <p:nvPr/>
          </p:nvSpPr>
          <p:spPr>
            <a:xfrm>
              <a:off x="0" y="3204935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10"/>
            <p:cNvSpPr txBox="1"/>
            <p:nvPr/>
          </p:nvSpPr>
          <p:spPr>
            <a:xfrm>
              <a:off x="45691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</a:rPr>
                <a:t>На услуги научно-исследовательского центра </a:t>
              </a:r>
              <a:r>
                <a:rPr lang="ru-RU" sz="1400" dirty="0" smtClean="0">
                  <a:solidFill>
                    <a:schemeClr val="tx1"/>
                  </a:solidFill>
                </a:rPr>
                <a:t>(НИЦ)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студентам </a:t>
              </a:r>
              <a:r>
                <a:rPr lang="ru-RU" sz="1400" dirty="0" smtClean="0">
                  <a:solidFill>
                    <a:schemeClr val="tx1"/>
                  </a:solidFill>
                </a:rPr>
                <a:t>скидка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20%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. </a:t>
              </a:r>
              <a:r>
                <a:rPr lang="ru-RU" sz="1400" b="1" dirty="0">
                  <a:solidFill>
                    <a:schemeClr val="tx1"/>
                  </a:solidFill>
                </a:rPr>
                <a:t> </a:t>
              </a:r>
              <a:endParaRPr lang="ru-RU" sz="1400" b="1" dirty="0" smtClean="0">
                <a:solidFill>
                  <a:schemeClr val="tx1"/>
                </a:solidFill>
              </a:endParaRPr>
            </a:p>
            <a:p>
              <a:pPr lvl="0" algn="ctr" defTabSz="622300"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</a:rPr>
                <a:t>-резидентам, докторантам, магистрантам </a:t>
              </a:r>
              <a:r>
                <a:rPr lang="ru-RU" sz="1400" dirty="0" smtClean="0">
                  <a:solidFill>
                    <a:schemeClr val="tx1"/>
                  </a:solidFill>
                </a:rPr>
                <a:t>скидка в размере </a:t>
              </a:r>
              <a:r>
                <a:rPr lang="ru-RU" b="1" dirty="0" smtClean="0">
                  <a:solidFill>
                    <a:schemeClr val="tx1"/>
                  </a:solidFill>
                </a:rPr>
                <a:t>10%</a:t>
              </a:r>
            </a:p>
            <a:p>
              <a:pPr lvl="0" algn="ctr" defTabSz="622300"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</a:rPr>
                <a:t>-сиротам, </a:t>
              </a:r>
              <a:r>
                <a:rPr lang="ru-RU" sz="1400" dirty="0" smtClean="0">
                  <a:solidFill>
                    <a:schemeClr val="tx1"/>
                  </a:solidFill>
                </a:rPr>
                <a:t>обучающимся в КГМУ – все виды услуг -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бесплатно</a:t>
              </a:r>
            </a:p>
          </p:txBody>
        </p:sp>
      </p:grpSp>
      <p:grpSp>
        <p:nvGrpSpPr>
          <p:cNvPr id="6" name="Группа 8"/>
          <p:cNvGrpSpPr/>
          <p:nvPr/>
        </p:nvGrpSpPr>
        <p:grpSpPr>
          <a:xfrm>
            <a:off x="5025008" y="980727"/>
            <a:ext cx="4104456" cy="2448272"/>
            <a:chOff x="0" y="3204936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2" name="Скругленный прямоугольник 9"/>
            <p:cNvSpPr/>
            <p:nvPr/>
          </p:nvSpPr>
          <p:spPr>
            <a:xfrm>
              <a:off x="0" y="3204936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47" name="Скругленный прямоугольник 10"/>
            <p:cNvSpPr txBox="1"/>
            <p:nvPr/>
          </p:nvSpPr>
          <p:spPr>
            <a:xfrm>
              <a:off x="45692" y="3232466"/>
              <a:ext cx="4749229" cy="89030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/>
              <a:r>
                <a:rPr lang="ru-RU" sz="1400" b="1" dirty="0">
                  <a:solidFill>
                    <a:prstClr val="black"/>
                  </a:solidFill>
                </a:rPr>
                <a:t>Студентам-сиротам </a:t>
              </a:r>
              <a:r>
                <a:rPr lang="ru-RU" sz="1400" dirty="0">
                  <a:solidFill>
                    <a:prstClr val="black"/>
                  </a:solidFill>
                </a:rPr>
                <a:t>проживание в 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</a:rPr>
                <a:t>общежитии – </a:t>
              </a:r>
              <a:r>
                <a:rPr lang="ru-RU" sz="1400" b="1" dirty="0">
                  <a:solidFill>
                    <a:prstClr val="black"/>
                  </a:solidFill>
                </a:rPr>
                <a:t>бесплатно. 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</a:rPr>
                <a:t>Скидка в размере </a:t>
              </a:r>
              <a:r>
                <a:rPr lang="ru-RU" b="1" dirty="0">
                  <a:solidFill>
                    <a:prstClr val="black"/>
                  </a:solidFill>
                </a:rPr>
                <a:t>50%</a:t>
              </a:r>
              <a:r>
                <a:rPr lang="ru-RU" sz="1400" b="1" dirty="0">
                  <a:solidFill>
                    <a:prstClr val="black"/>
                  </a:solidFill>
                </a:rPr>
                <a:t> </a:t>
              </a:r>
              <a:r>
                <a:rPr lang="ru-RU" sz="1400" dirty="0">
                  <a:solidFill>
                    <a:prstClr val="black"/>
                  </a:solidFill>
                </a:rPr>
                <a:t>за проживание в общежитии – </a:t>
              </a:r>
              <a:r>
                <a:rPr lang="ru-RU" sz="1400" b="1" dirty="0">
                  <a:solidFill>
                    <a:prstClr val="black"/>
                  </a:solidFill>
                </a:rPr>
                <a:t>сиротам</a:t>
              </a:r>
              <a:r>
                <a:rPr lang="ru-RU" sz="1400" dirty="0">
                  <a:solidFill>
                    <a:prstClr val="black"/>
                  </a:solidFill>
                </a:rPr>
                <a:t> обучающимся в интернатуре и председателям студенческого совета общежитий;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</a:rPr>
                <a:t>- скидка в размере </a:t>
              </a:r>
              <a:r>
                <a:rPr lang="ru-RU" b="1" dirty="0">
                  <a:solidFill>
                    <a:prstClr val="black"/>
                  </a:solidFill>
                </a:rPr>
                <a:t>20% </a:t>
              </a:r>
              <a:r>
                <a:rPr lang="ru-RU" sz="1400" dirty="0">
                  <a:solidFill>
                    <a:prstClr val="black"/>
                  </a:solidFill>
                </a:rPr>
                <a:t>за проживание в общежитии –</a:t>
              </a:r>
              <a:r>
                <a:rPr lang="ru-RU" sz="1400" b="1" dirty="0">
                  <a:solidFill>
                    <a:prstClr val="black"/>
                  </a:solidFill>
                </a:rPr>
                <a:t> членам народного ансамбля восточного танца «Каракоз» и студенческому активу КГМУ</a:t>
              </a:r>
            </a:p>
          </p:txBody>
        </p:sp>
      </p:grpSp>
      <p:grpSp>
        <p:nvGrpSpPr>
          <p:cNvPr id="7" name="Группа 47"/>
          <p:cNvGrpSpPr/>
          <p:nvPr/>
        </p:nvGrpSpPr>
        <p:grpSpPr>
          <a:xfrm>
            <a:off x="566302" y="5385175"/>
            <a:ext cx="4120367" cy="1115977"/>
            <a:chOff x="0" y="1047703"/>
            <a:chExt cx="4320479" cy="1033461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0" y="1047703"/>
              <a:ext cx="4320479" cy="1033461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50" name="Скругленный прямоугольник 6"/>
            <p:cNvSpPr txBox="1"/>
            <p:nvPr/>
          </p:nvSpPr>
          <p:spPr>
            <a:xfrm>
              <a:off x="50449" y="1098152"/>
              <a:ext cx="4219580" cy="93256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spcBef>
                  <a:spcPct val="0"/>
                </a:spcBef>
              </a:pPr>
              <a:r>
                <a:rPr lang="ru-RU" sz="1400" b="1" kern="1200" dirty="0" smtClean="0">
                  <a:solidFill>
                    <a:schemeClr val="tx1"/>
                  </a:solidFill>
                </a:rPr>
                <a:t>9 студентам 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выплачена стипендия Ректора на сумму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1 320 000 тенге </a:t>
              </a:r>
            </a:p>
            <a:p>
              <a:pPr lvl="0" algn="ctr" defTabSz="622300"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tx1"/>
                  </a:solidFill>
                </a:rPr>
                <a:t>(размер стипендии 15 000 тенге)</a:t>
              </a:r>
              <a:endParaRPr lang="ru-RU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50"/>
          <p:cNvGrpSpPr/>
          <p:nvPr/>
        </p:nvGrpSpPr>
        <p:grpSpPr>
          <a:xfrm>
            <a:off x="5083169" y="5406564"/>
            <a:ext cx="3988134" cy="1094588"/>
            <a:chOff x="0" y="3142893"/>
            <a:chExt cx="4320479" cy="1033461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0" y="3142893"/>
              <a:ext cx="4320479" cy="1033461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53" name="Скругленный прямоугольник 10"/>
            <p:cNvSpPr txBox="1"/>
            <p:nvPr/>
          </p:nvSpPr>
          <p:spPr>
            <a:xfrm>
              <a:off x="50449" y="3193342"/>
              <a:ext cx="4219581" cy="93256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</a:rPr>
                <a:t>7 студентам - сиротам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, обучающимся на платной основе, выплачена компенсация на питание и обмундирование на сумму 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b="1" kern="1200" dirty="0" smtClean="0">
                  <a:solidFill>
                    <a:schemeClr val="tx1"/>
                  </a:solidFill>
                </a:rPr>
                <a:t>1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936 127 тенге</a:t>
              </a:r>
              <a:endParaRPr lang="ru-RU" sz="14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53"/>
          <p:cNvGrpSpPr/>
          <p:nvPr/>
        </p:nvGrpSpPr>
        <p:grpSpPr>
          <a:xfrm>
            <a:off x="5027823" y="3608904"/>
            <a:ext cx="4010758" cy="1470090"/>
            <a:chOff x="0" y="3204936"/>
            <a:chExt cx="4840613" cy="9360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0" y="3204936"/>
              <a:ext cx="4840613" cy="936000"/>
            </a:xfrm>
            <a:prstGeom prst="roundRect">
              <a:avLst/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80" name="Скругленный прямоугольник 10"/>
            <p:cNvSpPr txBox="1"/>
            <p:nvPr/>
          </p:nvSpPr>
          <p:spPr>
            <a:xfrm>
              <a:off x="45692" y="3250628"/>
              <a:ext cx="4749229" cy="8446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</a:rPr>
                <a:t>146 студентам </a:t>
              </a:r>
              <a:r>
                <a:rPr lang="ru-RU" sz="1400" kern="1200" dirty="0" smtClean="0">
                  <a:solidFill>
                    <a:schemeClr val="tx1"/>
                  </a:solidFill>
                </a:rPr>
                <a:t>компенсированы расходы на посещение конференций и других выездных мероприятий на сумму </a:t>
              </a:r>
              <a:r>
                <a:rPr lang="ru-RU" sz="1400" b="1" kern="1200" dirty="0" smtClean="0">
                  <a:solidFill>
                    <a:schemeClr val="tx1"/>
                  </a:solidFill>
                </a:rPr>
                <a:t>17 771 275 тенге</a:t>
              </a:r>
              <a:endParaRPr lang="ru-RU" sz="14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2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29" y="2290826"/>
            <a:ext cx="1822435" cy="27339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115" y="3821471"/>
            <a:ext cx="3526715" cy="24066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70" y="3821471"/>
            <a:ext cx="3479404" cy="245098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5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460610" y="107256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Администрация КГМУ</a:t>
            </a:r>
            <a:endParaRPr lang="ru-RU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4" name="Picture 2" descr="http://www.kgmu.kz/images/w1000/media/upload/865c0c0b4ab0e063e5caa3387c1a8741/c53d1be1b41f0a5d3300deb5ca3a67a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0" y="839562"/>
            <a:ext cx="3447703" cy="22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496" y="851664"/>
            <a:ext cx="3552112" cy="25395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9670" y="2993888"/>
            <a:ext cx="3442954" cy="699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/>
              <a:t>Телеуов Мурат </a:t>
            </a:r>
            <a:r>
              <a:rPr lang="ru-RU" sz="1600" b="1" u="sng" dirty="0" err="1" smtClean="0"/>
              <a:t>Койшибаевич</a:t>
            </a:r>
            <a:endParaRPr lang="ru-RU" sz="1600" dirty="0" smtClean="0"/>
          </a:p>
          <a:p>
            <a:pPr algn="ctr"/>
            <a:r>
              <a:rPr lang="ru-RU" sz="1400" dirty="0" smtClean="0"/>
              <a:t>Проректор </a:t>
            </a:r>
            <a:r>
              <a:rPr lang="ru-RU" sz="1400" dirty="0"/>
              <a:t>по организационно-экономической работе</a:t>
            </a:r>
            <a:endParaRPr lang="ru-RU" sz="16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01494" y="2981198"/>
            <a:ext cx="3717955" cy="725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/>
              <a:t>Риклефс</a:t>
            </a:r>
            <a:r>
              <a:rPr lang="ru-RU" b="1" u="sng" dirty="0"/>
              <a:t> </a:t>
            </a:r>
            <a:r>
              <a:rPr lang="ru-RU" sz="1600" b="1" u="sng" dirty="0"/>
              <a:t>Виктор Петрович</a:t>
            </a:r>
            <a:endParaRPr lang="ru-RU" b="1" u="sng" dirty="0"/>
          </a:p>
          <a:p>
            <a:pPr algn="ctr"/>
            <a:r>
              <a:rPr lang="ru-RU" sz="1400" dirty="0"/>
              <a:t>Проректор</a:t>
            </a:r>
            <a:r>
              <a:rPr lang="ru-RU" sz="1600" dirty="0"/>
              <a:t> </a:t>
            </a:r>
            <a:r>
              <a:rPr lang="ru-RU" sz="1400" dirty="0"/>
              <a:t>по учебно-методической </a:t>
            </a:r>
            <a:r>
              <a:rPr lang="ru-RU" sz="1400"/>
              <a:t>работе </a:t>
            </a:r>
            <a:endParaRPr lang="en-US" sz="1400" dirty="0"/>
          </a:p>
          <a:p>
            <a:pPr algn="ctr"/>
            <a:r>
              <a:rPr lang="ru-RU" sz="1400"/>
              <a:t>(</a:t>
            </a:r>
            <a:r>
              <a:rPr lang="ru-RU" sz="1400" dirty="0"/>
              <a:t>с 21.08.2017г.)</a:t>
            </a:r>
            <a:endParaRPr lang="ru-RU" sz="16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6456" y="5955314"/>
            <a:ext cx="3625833" cy="814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/>
              <a:t>Турмухамбетова Анар </a:t>
            </a:r>
            <a:r>
              <a:rPr lang="ru-RU" sz="1600" b="1" u="sng" dirty="0" err="1"/>
              <a:t>Акылбековна</a:t>
            </a:r>
            <a:endParaRPr lang="ru-RU" sz="1600" b="1" u="sng" dirty="0"/>
          </a:p>
          <a:p>
            <a:pPr algn="ctr"/>
            <a:r>
              <a:rPr lang="ru-RU" sz="1400" dirty="0"/>
              <a:t>Проректор по стратегическому развитию, науке и международному сотрудничеству</a:t>
            </a:r>
            <a:endParaRPr lang="ru-RU" sz="16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61112" y="5955314"/>
            <a:ext cx="3853958" cy="814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/>
              <a:t>Кошерова Бахыт </a:t>
            </a:r>
            <a:r>
              <a:rPr lang="ru-RU" sz="1600" b="1" u="sng" dirty="0" err="1"/>
              <a:t>Нургалиевна</a:t>
            </a:r>
            <a:r>
              <a:rPr lang="ru-RU" sz="1600" b="1" u="sng" dirty="0"/>
              <a:t> </a:t>
            </a:r>
          </a:p>
          <a:p>
            <a:pPr algn="ctr"/>
            <a:r>
              <a:rPr lang="ru-RU" sz="1400" dirty="0"/>
              <a:t>Проректор по клинической работе и непрерывному профессиональному развитию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28608" y="4395036"/>
            <a:ext cx="2820536" cy="699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/>
              <a:t>Молотов-Лучанский </a:t>
            </a:r>
            <a:endParaRPr lang="ru-RU" sz="1600" b="1" u="sng" dirty="0" smtClean="0"/>
          </a:p>
          <a:p>
            <a:pPr algn="ctr"/>
            <a:r>
              <a:rPr lang="ru-RU" sz="1600" b="1" u="sng" dirty="0" smtClean="0"/>
              <a:t>Вилен </a:t>
            </a:r>
            <a:r>
              <a:rPr lang="ru-RU" sz="1600" b="1" u="sng" dirty="0"/>
              <a:t>Борисович </a:t>
            </a:r>
          </a:p>
          <a:p>
            <a:pPr algn="ctr"/>
            <a:r>
              <a:rPr lang="ru-RU" sz="1400" dirty="0"/>
              <a:t>Советник </a:t>
            </a:r>
            <a:r>
              <a:rPr lang="ru-RU" sz="1400" dirty="0" smtClean="0"/>
              <a:t>ректора (</a:t>
            </a:r>
            <a:r>
              <a:rPr lang="ru-RU" sz="1400" dirty="0"/>
              <a:t>с </a:t>
            </a:r>
            <a:r>
              <a:rPr lang="ru-RU" sz="1400" dirty="0" smtClean="0"/>
              <a:t>01.10.2017г.)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87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1496616" y="-202084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Дополнительное образование </a:t>
            </a:r>
          </a:p>
        </p:txBody>
      </p:sp>
      <p:sp>
        <p:nvSpPr>
          <p:cNvPr id="13" name="Заголовок 1"/>
          <p:cNvSpPr>
            <a:spLocks noGrp="1"/>
          </p:cNvSpPr>
          <p:nvPr/>
        </p:nvSpPr>
        <p:spPr bwMode="auto">
          <a:xfrm>
            <a:off x="1758950" y="-8732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20"/>
          <p:cNvSpPr/>
          <p:nvPr/>
        </p:nvSpPr>
        <p:spPr>
          <a:xfrm>
            <a:off x="3476328" y="958056"/>
            <a:ext cx="3024336" cy="4547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 обучено 5 753 слушателя</a:t>
            </a:r>
            <a:endParaRPr lang="ru-RU" dirty="0"/>
          </a:p>
        </p:txBody>
      </p:sp>
      <p:sp>
        <p:nvSpPr>
          <p:cNvPr id="4" name="Скругленный прямоугольник 21"/>
          <p:cNvSpPr/>
          <p:nvPr/>
        </p:nvSpPr>
        <p:spPr>
          <a:xfrm>
            <a:off x="344488" y="1556792"/>
            <a:ext cx="288032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Государственный заказ – </a:t>
            </a:r>
            <a:r>
              <a:rPr lang="ru-RU" dirty="0" smtClean="0">
                <a:solidFill>
                  <a:schemeClr val="dk1"/>
                </a:solidFill>
              </a:rPr>
              <a:t>579 сл</a:t>
            </a:r>
            <a:r>
              <a:rPr lang="ru-RU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5" name="Скругленный прямоугольник 22"/>
          <p:cNvSpPr/>
          <p:nvPr/>
        </p:nvSpPr>
        <p:spPr>
          <a:xfrm>
            <a:off x="6572672" y="1556792"/>
            <a:ext cx="288032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Хоздоговор </a:t>
            </a:r>
            <a:r>
              <a:rPr lang="ru-RU" dirty="0" smtClean="0"/>
              <a:t>– </a:t>
            </a:r>
            <a:r>
              <a:rPr lang="ru-RU" dirty="0">
                <a:solidFill>
                  <a:schemeClr val="dk1"/>
                </a:solidFill>
              </a:rPr>
              <a:t>5 174 сл.</a:t>
            </a:r>
          </a:p>
        </p:txBody>
      </p:sp>
      <p:cxnSp>
        <p:nvCxnSpPr>
          <p:cNvPr id="9" name="Прямая со стрелкой 28"/>
          <p:cNvCxnSpPr/>
          <p:nvPr/>
        </p:nvCxnSpPr>
        <p:spPr>
          <a:xfrm>
            <a:off x="6614518" y="1268760"/>
            <a:ext cx="53422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30"/>
          <p:cNvCxnSpPr/>
          <p:nvPr/>
        </p:nvCxnSpPr>
        <p:spPr>
          <a:xfrm flipH="1">
            <a:off x="2756248" y="1185416"/>
            <a:ext cx="649571" cy="371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32"/>
          <p:cNvSpPr/>
          <p:nvPr/>
        </p:nvSpPr>
        <p:spPr>
          <a:xfrm>
            <a:off x="3548336" y="1916832"/>
            <a:ext cx="2880320" cy="46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В том числе </a:t>
            </a:r>
            <a:r>
              <a:rPr lang="ru-RU" dirty="0" smtClean="0">
                <a:solidFill>
                  <a:schemeClr val="dk1"/>
                </a:solidFill>
              </a:rPr>
              <a:t>руководителей </a:t>
            </a:r>
            <a:r>
              <a:rPr lang="ru-RU" dirty="0">
                <a:solidFill>
                  <a:schemeClr val="dk1"/>
                </a:solidFill>
              </a:rPr>
              <a:t>– </a:t>
            </a:r>
            <a:r>
              <a:rPr lang="ru-RU" dirty="0" smtClean="0">
                <a:solidFill>
                  <a:schemeClr val="dk1"/>
                </a:solidFill>
              </a:rPr>
              <a:t>478</a:t>
            </a:r>
            <a:endParaRPr lang="ru-RU" dirty="0">
              <a:solidFill>
                <a:schemeClr val="dk1"/>
              </a:solidFill>
            </a:endParaRPr>
          </a:p>
        </p:txBody>
      </p:sp>
      <p:cxnSp>
        <p:nvCxnSpPr>
          <p:cNvPr id="17" name="Прямая со стрелкой 34"/>
          <p:cNvCxnSpPr/>
          <p:nvPr/>
        </p:nvCxnSpPr>
        <p:spPr>
          <a:xfrm>
            <a:off x="4807968" y="159220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36"/>
          <p:cNvSpPr/>
          <p:nvPr/>
        </p:nvSpPr>
        <p:spPr>
          <a:xfrm>
            <a:off x="3548336" y="2744336"/>
            <a:ext cx="1368152" cy="46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dk1"/>
                </a:solidFill>
              </a:rPr>
              <a:t>Карагандинская область - 362</a:t>
            </a:r>
            <a:endParaRPr lang="ru-RU" sz="1200" dirty="0">
              <a:solidFill>
                <a:schemeClr val="dk1"/>
              </a:solidFill>
            </a:endParaRPr>
          </a:p>
        </p:txBody>
      </p:sp>
      <p:sp>
        <p:nvSpPr>
          <p:cNvPr id="19" name="Скругленный прямоугольник 38"/>
          <p:cNvSpPr/>
          <p:nvPr/>
        </p:nvSpPr>
        <p:spPr>
          <a:xfrm>
            <a:off x="5169024" y="2744336"/>
            <a:ext cx="1368152" cy="46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dk1"/>
                </a:solidFill>
              </a:rPr>
              <a:t>Костанайская  область -116</a:t>
            </a:r>
            <a:endParaRPr lang="ru-RU" sz="1200" dirty="0">
              <a:solidFill>
                <a:schemeClr val="dk1"/>
              </a:solidFill>
            </a:endParaRPr>
          </a:p>
        </p:txBody>
      </p:sp>
      <p:cxnSp>
        <p:nvCxnSpPr>
          <p:cNvPr id="20" name="Прямая со стрелкой 39"/>
          <p:cNvCxnSpPr/>
          <p:nvPr/>
        </p:nvCxnSpPr>
        <p:spPr>
          <a:xfrm>
            <a:off x="4268416" y="249289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0"/>
          <p:cNvCxnSpPr/>
          <p:nvPr/>
        </p:nvCxnSpPr>
        <p:spPr>
          <a:xfrm>
            <a:off x="5708576" y="249289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Схема 41"/>
          <p:cNvGraphicFramePr/>
          <p:nvPr>
            <p:extLst>
              <p:ext uri="{D42A27DB-BD31-4B8C-83A1-F6EECF244321}">
                <p14:modId xmlns:p14="http://schemas.microsoft.com/office/powerpoint/2010/main" val="4159502741"/>
              </p:ext>
            </p:extLst>
          </p:nvPr>
        </p:nvGraphicFramePr>
        <p:xfrm>
          <a:off x="5411606" y="4005064"/>
          <a:ext cx="422191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8" name="Схема 42"/>
          <p:cNvGraphicFramePr/>
          <p:nvPr>
            <p:extLst>
              <p:ext uri="{D42A27DB-BD31-4B8C-83A1-F6EECF244321}">
                <p14:modId xmlns:p14="http://schemas.microsoft.com/office/powerpoint/2010/main" val="110077772"/>
              </p:ext>
            </p:extLst>
          </p:nvPr>
        </p:nvGraphicFramePr>
        <p:xfrm>
          <a:off x="530424" y="4005064"/>
          <a:ext cx="438606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9" name="Стрелка вверх 43"/>
          <p:cNvSpPr/>
          <p:nvPr/>
        </p:nvSpPr>
        <p:spPr>
          <a:xfrm>
            <a:off x="1722438" y="2348880"/>
            <a:ext cx="720080" cy="144016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верх 44"/>
          <p:cNvSpPr/>
          <p:nvPr/>
        </p:nvSpPr>
        <p:spPr>
          <a:xfrm>
            <a:off x="7884592" y="2276872"/>
            <a:ext cx="720080" cy="144016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1496616" y="-202084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Обучение медицинских кадров Карагандинской области</a:t>
            </a:r>
          </a:p>
        </p:txBody>
      </p:sp>
      <p:sp>
        <p:nvSpPr>
          <p:cNvPr id="13" name="Заголовок 1"/>
          <p:cNvSpPr>
            <a:spLocks noGrp="1"/>
          </p:cNvSpPr>
          <p:nvPr/>
        </p:nvSpPr>
        <p:spPr bwMode="auto">
          <a:xfrm>
            <a:off x="1758950" y="-8732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526943791"/>
              </p:ext>
            </p:extLst>
          </p:nvPr>
        </p:nvGraphicFramePr>
        <p:xfrm>
          <a:off x="274487" y="1052736"/>
          <a:ext cx="9143009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6660232" y="3717032"/>
            <a:ext cx="2444147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1002">
            <a:schemeClr val="dk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Руководители – 43 чел.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6012160" y="3717032"/>
            <a:ext cx="617908" cy="50405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002">
            <a:schemeClr val="dk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77945" y="6021288"/>
            <a:ext cx="2591071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1002">
            <a:schemeClr val="dk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Руководители – 319 чел.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6029873" y="6021288"/>
            <a:ext cx="617908" cy="50405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002">
            <a:schemeClr val="dk2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1496616" y="-202084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Обучение по приоритетным направлениям</a:t>
            </a:r>
          </a:p>
        </p:txBody>
      </p:sp>
      <p:sp>
        <p:nvSpPr>
          <p:cNvPr id="13" name="Заголовок 1"/>
          <p:cNvSpPr>
            <a:spLocks noGrp="1"/>
          </p:cNvSpPr>
          <p:nvPr/>
        </p:nvSpPr>
        <p:spPr bwMode="auto">
          <a:xfrm>
            <a:off x="1758950" y="-8732"/>
            <a:ext cx="7772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4688" y="126876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ОБЯЗАТЕЛЬНОЕ СОЦИАЛЬНОЕ МЕДИЦИНСКОЕ ОБРАЗОВАНИЕ</a:t>
            </a:r>
            <a:endParaRPr lang="ru-RU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6636" y="39330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kk-KZ" dirty="0" smtClean="0">
                <a:effectLst/>
                <a:latin typeface="+mn-lt"/>
              </a:rPr>
              <a:t>СЕРДЕЧНО-Л</a:t>
            </a:r>
            <a:r>
              <a:rPr lang="ru-RU" dirty="0" smtClean="0">
                <a:effectLst/>
                <a:latin typeface="+mn-lt"/>
              </a:rPr>
              <a:t>Ё</a:t>
            </a:r>
            <a:r>
              <a:rPr lang="kk-KZ" dirty="0" smtClean="0">
                <a:effectLst/>
                <a:latin typeface="+mn-lt"/>
              </a:rPr>
              <a:t>ГОЧНАЯ РЕАНИМАЦИЯ (</a:t>
            </a:r>
            <a:r>
              <a:rPr lang="en-US" dirty="0" smtClean="0">
                <a:effectLst/>
                <a:latin typeface="+mn-lt"/>
              </a:rPr>
              <a:t>BLS</a:t>
            </a:r>
            <a:r>
              <a:rPr lang="ru-RU" dirty="0" smtClean="0">
                <a:effectLst/>
                <a:latin typeface="+mn-lt"/>
              </a:rPr>
              <a:t>, </a:t>
            </a:r>
            <a:r>
              <a:rPr lang="en-US" dirty="0" smtClean="0">
                <a:effectLst/>
                <a:latin typeface="+mn-lt"/>
              </a:rPr>
              <a:t>ACLS</a:t>
            </a:r>
            <a:r>
              <a:rPr lang="ru-RU" dirty="0" smtClean="0">
                <a:effectLst/>
                <a:latin typeface="+mn-lt"/>
              </a:rPr>
              <a:t>, </a:t>
            </a:r>
            <a:r>
              <a:rPr lang="en-US" dirty="0" smtClean="0">
                <a:effectLst/>
                <a:latin typeface="+mn-lt"/>
              </a:rPr>
              <a:t>PALS</a:t>
            </a:r>
            <a:r>
              <a:rPr lang="kk-KZ" dirty="0" smtClean="0">
                <a:effectLst/>
                <a:latin typeface="+mn-lt"/>
              </a:rPr>
              <a:t>)</a:t>
            </a:r>
            <a:endParaRPr lang="ru-RU" dirty="0">
              <a:effectLst/>
              <a:latin typeface="+mn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94562"/>
              </p:ext>
            </p:extLst>
          </p:nvPr>
        </p:nvGraphicFramePr>
        <p:xfrm>
          <a:off x="1676635" y="4374396"/>
          <a:ext cx="6732749" cy="17189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347115"/>
                <a:gridCol w="2192817"/>
                <a:gridCol w="2192817"/>
              </a:tblGrid>
              <a:tr h="531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Область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(сентябрь-декабрь 2017 г.)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Выполнение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(сентябрь-ноябрь 2017 г.)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Карагандинская область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46 </a:t>
                      </a:r>
                      <a:r>
                        <a:rPr lang="ru-RU" sz="1400" dirty="0" smtClean="0">
                          <a:effectLst/>
                        </a:rPr>
                        <a:t>(32%)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Костанайская</a:t>
                      </a:r>
                      <a:r>
                        <a:rPr lang="ru-RU" sz="1400" dirty="0">
                          <a:effectLst/>
                        </a:rPr>
                        <a:t> область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121</a:t>
                      </a:r>
                      <a:r>
                        <a:rPr lang="ru-RU" sz="1400" dirty="0">
                          <a:effectLst/>
                        </a:rPr>
                        <a:t>  </a:t>
                      </a:r>
                      <a:r>
                        <a:rPr lang="ru-RU" sz="1400" dirty="0" smtClean="0">
                          <a:effectLst/>
                        </a:rPr>
                        <a:t>(79%)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20309"/>
              </p:ext>
            </p:extLst>
          </p:nvPr>
        </p:nvGraphicFramePr>
        <p:xfrm>
          <a:off x="1352600" y="1834869"/>
          <a:ext cx="7916417" cy="153207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014921"/>
                <a:gridCol w="690086"/>
                <a:gridCol w="1253202"/>
                <a:gridCol w="1071310"/>
                <a:gridCol w="528883"/>
                <a:gridCol w="1250641"/>
                <a:gridCol w="1107374"/>
              </a:tblGrid>
              <a:tr h="442003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обученных менеджеров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обученных 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</a:rPr>
                        <a:t>практикующих </a:t>
                      </a:r>
                      <a:r>
                        <a:rPr lang="kk-KZ" sz="1200" dirty="0">
                          <a:effectLst/>
                        </a:rPr>
                        <a:t>врачей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Всего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Карагандинская область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Костанайская область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Всего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Карагандинская область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Костанайская область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42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Обучающий семинар по </a:t>
                      </a:r>
                      <a:r>
                        <a:rPr lang="ru-RU" sz="1200" dirty="0" smtClean="0">
                          <a:effectLst/>
                        </a:rPr>
                        <a:t>ОСМС за 2017 г.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438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319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119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2809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2389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420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5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МЕЖДУНАРОДНАЯ ДЕЯТЕЛЬНОСТЬ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2290" name="Picture 2" descr="Картинки по запросу международная деятельнос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65" y="4132568"/>
            <a:ext cx="4291992" cy="27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83004" y="3238826"/>
            <a:ext cx="244372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itchFamily="34" charset="0"/>
                <a:ea typeface="Batang" pitchFamily="18" charset="-127"/>
                <a:cs typeface="Calibri" pitchFamily="34" charset="0"/>
              </a:rPr>
              <a:t>AVICENNA </a:t>
            </a:r>
            <a:endParaRPr lang="ru-RU" sz="1600" b="1" dirty="0">
              <a:solidFill>
                <a:srgbClr val="002060"/>
              </a:solidFill>
              <a:latin typeface="Calibri" pitchFamily="34" charset="0"/>
              <a:ea typeface="Batang" pitchFamily="18" charset="-127"/>
              <a:cs typeface="Calibri" pitchFamily="34" charset="0"/>
            </a:endParaRPr>
          </a:p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itchFamily="34" charset="0"/>
                <a:ea typeface="Batang" pitchFamily="18" charset="-127"/>
                <a:cs typeface="Calibri" pitchFamily="34" charset="0"/>
              </a:rPr>
              <a:t>Directories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ea typeface="Batang" pitchFamily="18" charset="-127"/>
              <a:cs typeface="Calibri" pitchFamily="34" charset="0"/>
            </a:endParaRPr>
          </a:p>
        </p:txBody>
      </p:sp>
      <p:pic>
        <p:nvPicPr>
          <p:cNvPr id="59" name="Picture 2" descr="http://www.infodocket.com/wp-content/uploads/2016/03/2016-03-02_09-36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1604166"/>
            <a:ext cx="1584176" cy="67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2" name="Прямоугольник 61"/>
          <p:cNvSpPr/>
          <p:nvPr/>
        </p:nvSpPr>
        <p:spPr>
          <a:xfrm>
            <a:off x="158208" y="2375581"/>
            <a:ext cx="271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Европейская Ассоциация Университетов (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EUA)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875707" y="2384294"/>
            <a:ext cx="3856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Ассоциация по изучению медицинского образования в Европе (ASME)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875707" y="3892104"/>
            <a:ext cx="3773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Организация по защите </a:t>
            </a:r>
            <a:r>
              <a:rPr lang="ru-RU" sz="1600" b="1" dirty="0" err="1">
                <a:solidFill>
                  <a:srgbClr val="002060"/>
                </a:solidFill>
                <a:latin typeface="+mn-lt"/>
              </a:rPr>
              <a:t>PhD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в области биомедицины и здравоохранения в Европейской системе (ORPHEUS)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83003" y="3892114"/>
            <a:ext cx="2537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Директория медицинских школ «Авиценна» ВОЗ и ВФМО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648779" y="3896473"/>
            <a:ext cx="3041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Организация университетской мобильности в Азии и Тихоокеанском регионе (UMAP)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65235" y="5805264"/>
            <a:ext cx="2691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Международная Ассоциация развития образования (IADE)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3280051" y="5840780"/>
            <a:ext cx="3057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Ассоциация высших учебных заведений  Республики Казахстан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6591457" y="5840780"/>
            <a:ext cx="3173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Ассоциация медицинского образования Азии (AMEA)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48780" y="2386609"/>
            <a:ext cx="31304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Ассоциация медицинского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образования в Европе (AMEE) 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Картинки по запросу umap university mob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55" y="3216501"/>
            <a:ext cx="3047313" cy="60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association for the study of medical educ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3" y="1412776"/>
            <a:ext cx="1296143" cy="10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Картинки по запросу orpheus organisation phd"/>
          <p:cNvSpPr>
            <a:spLocks noChangeAspect="1" noChangeArrowheads="1"/>
          </p:cNvSpPr>
          <p:nvPr/>
        </p:nvSpPr>
        <p:spPr bwMode="auto">
          <a:xfrm>
            <a:off x="155612" y="-144463"/>
            <a:ext cx="30479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артинки по запросу orpheus organisation phd"/>
          <p:cNvSpPr>
            <a:spLocks noChangeAspect="1" noChangeArrowheads="1"/>
          </p:cNvSpPr>
          <p:nvPr/>
        </p:nvSpPr>
        <p:spPr bwMode="auto">
          <a:xfrm>
            <a:off x="308013" y="7939"/>
            <a:ext cx="30479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9" descr="C:\Users\Munassipova\Downloads\orpheus-logo-tm-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25" y="3123209"/>
            <a:ext cx="2448273" cy="77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unassipova\Desktop\Безымянный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3" y="5007220"/>
            <a:ext cx="1926050" cy="81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Картинки по запросу Ассоциация высших учебных заведений Республики Казахста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06" y="4688543"/>
            <a:ext cx="1933712" cy="12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Munassipova\Desktop\Безымянный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2" y="5007328"/>
            <a:ext cx="3274103" cy="5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Картинки по запросу international association for medical education amee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2" y="1604166"/>
            <a:ext cx="2964215" cy="6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 descr="Логотип.jpg"/>
            <p:cNvPicPr>
              <a:picLocks noChangeAspect="1"/>
            </p:cNvPicPr>
            <p:nvPr/>
          </p:nvPicPr>
          <p:blipFill>
            <a:blip r:embed="rId10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2690086" y="908720"/>
            <a:ext cx="487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Batang" pitchFamily="18" charset="-127"/>
                <a:cs typeface="Calibri" pitchFamily="34" charset="0"/>
              </a:rPr>
              <a:t>ЧЛЕНСТВО В АССОЦИАЦИЯХ И ОРГАНИЗАЦИЯХ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Batang" pitchFamily="18" charset="-127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69862" y="116632"/>
            <a:ext cx="351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Международное 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2263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" descr="http://mtevs.org/images/MTEVS/Static/Homepage/Global-Mezhd-sotr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1173"/>
            <a:ext cx="9905999" cy="60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22697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46" name="Прямоугольник 6"/>
          <p:cNvSpPr/>
          <p:nvPr/>
        </p:nvSpPr>
        <p:spPr>
          <a:xfrm>
            <a:off x="6669191" y="2785711"/>
            <a:ext cx="1847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47" name="TextBox 1"/>
          <p:cNvSpPr txBox="1"/>
          <p:nvPr/>
        </p:nvSpPr>
        <p:spPr>
          <a:xfrm>
            <a:off x="42287" y="3318165"/>
            <a:ext cx="10228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Украина</a:t>
            </a:r>
          </a:p>
          <a:p>
            <a:r>
              <a:rPr lang="ru-RU" b="1" dirty="0">
                <a:latin typeface="+mn-lt"/>
              </a:rPr>
              <a:t>Польша</a:t>
            </a:r>
          </a:p>
          <a:p>
            <a:r>
              <a:rPr lang="ru-RU" b="1" dirty="0">
                <a:latin typeface="+mn-lt"/>
              </a:rPr>
              <a:t>Латвия</a:t>
            </a:r>
          </a:p>
          <a:p>
            <a:r>
              <a:rPr lang="ru-RU" b="1" dirty="0" smtClean="0">
                <a:latin typeface="+mn-lt"/>
              </a:rPr>
              <a:t>Литва</a:t>
            </a:r>
          </a:p>
          <a:p>
            <a:r>
              <a:rPr lang="ru-RU" b="1" dirty="0" smtClean="0">
                <a:latin typeface="+mn-lt"/>
              </a:rPr>
              <a:t>Эстония</a:t>
            </a:r>
          </a:p>
          <a:p>
            <a:r>
              <a:rPr lang="ru-RU" b="1" dirty="0" smtClean="0">
                <a:latin typeface="+mn-lt"/>
              </a:rPr>
              <a:t>Россия</a:t>
            </a:r>
          </a:p>
          <a:p>
            <a:r>
              <a:rPr lang="ru-RU" b="1" dirty="0" smtClean="0"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sp>
        <p:nvSpPr>
          <p:cNvPr id="1049" name="TextBox 4"/>
          <p:cNvSpPr txBox="1"/>
          <p:nvPr/>
        </p:nvSpPr>
        <p:spPr>
          <a:xfrm>
            <a:off x="7614197" y="1135777"/>
            <a:ext cx="12586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Малайзия </a:t>
            </a:r>
            <a:endParaRPr lang="ru-RU" b="1" dirty="0" smtClean="0">
              <a:latin typeface="+mn-lt"/>
            </a:endParaRPr>
          </a:p>
          <a:p>
            <a:r>
              <a:rPr lang="ru-RU" b="1" dirty="0" smtClean="0">
                <a:latin typeface="+mn-lt"/>
              </a:rPr>
              <a:t>Тайвань</a:t>
            </a:r>
          </a:p>
          <a:p>
            <a:r>
              <a:rPr lang="ru-RU" b="1" dirty="0" err="1" smtClean="0">
                <a:latin typeface="+mn-lt"/>
              </a:rPr>
              <a:t>Въетнам</a:t>
            </a:r>
            <a:endParaRPr lang="ru-RU" b="1" dirty="0" smtClean="0">
              <a:latin typeface="+mn-lt"/>
            </a:endParaRPr>
          </a:p>
          <a:p>
            <a:r>
              <a:rPr lang="ru-RU" b="1" dirty="0">
                <a:latin typeface="+mn-lt"/>
              </a:rPr>
              <a:t>Турция</a:t>
            </a:r>
          </a:p>
          <a:p>
            <a:r>
              <a:rPr lang="ru-RU" b="1" dirty="0" smtClean="0">
                <a:latin typeface="+mn-lt"/>
              </a:rPr>
              <a:t>Индия</a:t>
            </a:r>
          </a:p>
          <a:p>
            <a:r>
              <a:rPr lang="ru-RU" b="1" dirty="0" smtClean="0">
                <a:latin typeface="+mn-lt"/>
              </a:rPr>
              <a:t>Китай</a:t>
            </a:r>
            <a:endParaRPr lang="ru-RU" b="1" dirty="0">
              <a:latin typeface="+mn-lt"/>
            </a:endParaRPr>
          </a:p>
        </p:txBody>
      </p:sp>
      <p:sp>
        <p:nvSpPr>
          <p:cNvPr id="1050" name="Прямоугольник 7"/>
          <p:cNvSpPr/>
          <p:nvPr/>
        </p:nvSpPr>
        <p:spPr>
          <a:xfrm>
            <a:off x="1241947" y="1412777"/>
            <a:ext cx="1858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n-lt"/>
              </a:rPr>
              <a:t>Великобритания</a:t>
            </a:r>
          </a:p>
          <a:p>
            <a:r>
              <a:rPr lang="ru-RU" b="1" dirty="0" smtClean="0">
                <a:latin typeface="+mn-lt"/>
              </a:rPr>
              <a:t>Германия</a:t>
            </a:r>
          </a:p>
          <a:p>
            <a:r>
              <a:rPr lang="ru-RU" b="1" dirty="0" smtClean="0">
                <a:latin typeface="+mn-lt"/>
              </a:rPr>
              <a:t>США</a:t>
            </a:r>
            <a:endParaRPr lang="ru-RU" b="1" dirty="0">
              <a:latin typeface="+mn-lt"/>
            </a:endParaRPr>
          </a:p>
        </p:txBody>
      </p:sp>
      <p:sp>
        <p:nvSpPr>
          <p:cNvPr id="1051" name="Прямоугольник 9"/>
          <p:cNvSpPr/>
          <p:nvPr/>
        </p:nvSpPr>
        <p:spPr>
          <a:xfrm>
            <a:off x="2116170" y="5181000"/>
            <a:ext cx="2134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Молдавия</a:t>
            </a:r>
          </a:p>
          <a:p>
            <a:r>
              <a:rPr lang="ru-RU" b="1" dirty="0">
                <a:latin typeface="+mn-lt"/>
              </a:rPr>
              <a:t>Беларусь</a:t>
            </a:r>
          </a:p>
          <a:p>
            <a:r>
              <a:rPr lang="ru-RU" b="1" dirty="0" smtClean="0">
                <a:latin typeface="+mn-lt"/>
              </a:rPr>
              <a:t>Болгария</a:t>
            </a:r>
            <a:endParaRPr lang="ru-RU" b="1" dirty="0">
              <a:latin typeface="+mn-lt"/>
            </a:endParaRPr>
          </a:p>
          <a:p>
            <a:r>
              <a:rPr lang="ru-RU" b="1" dirty="0">
                <a:latin typeface="+mn-lt"/>
              </a:rPr>
              <a:t>Хорватия</a:t>
            </a:r>
          </a:p>
        </p:txBody>
      </p:sp>
      <p:sp>
        <p:nvSpPr>
          <p:cNvPr id="1052" name="AutoShape 4" descr="https://i.ytimg.com/vi/O74p7SdRMYM/maxresdefault.jp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3" name="AutoShape 6" descr="https://i.ytimg.com/vi/O74p7SdRMYM/maxresdefault.jpg"/>
          <p:cNvSpPr>
            <a:spLocks noChangeAspect="1" noChangeArrowheads="1"/>
          </p:cNvSpPr>
          <p:nvPr/>
        </p:nvSpPr>
        <p:spPr bwMode="auto">
          <a:xfrm>
            <a:off x="333640" y="79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" name="AutoShape 8" descr="https://i.ytimg.com/vi/O74p7SdRMYM/maxresdefault.jpg"/>
          <p:cNvSpPr>
            <a:spLocks noChangeAspect="1" noChangeArrowheads="1"/>
          </p:cNvSpPr>
          <p:nvPr/>
        </p:nvSpPr>
        <p:spPr bwMode="auto">
          <a:xfrm>
            <a:off x="498740" y="1603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TextBox 8"/>
          <p:cNvSpPr txBox="1"/>
          <p:nvPr/>
        </p:nvSpPr>
        <p:spPr>
          <a:xfrm>
            <a:off x="6457780" y="5059050"/>
            <a:ext cx="14990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Таджикистан</a:t>
            </a:r>
          </a:p>
          <a:p>
            <a:r>
              <a:rPr lang="ru-RU" b="1" dirty="0">
                <a:latin typeface="+mn-lt"/>
              </a:rPr>
              <a:t>Кыргызстан</a:t>
            </a:r>
          </a:p>
          <a:p>
            <a:r>
              <a:rPr lang="ru-RU" b="1" dirty="0" smtClean="0">
                <a:latin typeface="+mn-lt"/>
              </a:rPr>
              <a:t>Узбекистан</a:t>
            </a:r>
          </a:p>
          <a:p>
            <a:r>
              <a:rPr lang="ru-RU" b="1" dirty="0" smtClean="0">
                <a:latin typeface="+mn-lt"/>
              </a:rPr>
              <a:t>Армения</a:t>
            </a:r>
            <a:endParaRPr lang="ru-RU" b="1" dirty="0">
              <a:latin typeface="+mn-lt"/>
            </a:endParaRPr>
          </a:p>
          <a:p>
            <a:r>
              <a:rPr lang="ru-RU" b="1" dirty="0">
                <a:latin typeface="+mn-lt"/>
              </a:rPr>
              <a:t>Грузия</a:t>
            </a:r>
          </a:p>
          <a:p>
            <a:endParaRPr lang="ru-RU" b="1" dirty="0">
              <a:latin typeface="+mn-lt"/>
            </a:endParaRPr>
          </a:p>
        </p:txBody>
      </p:sp>
      <p:sp>
        <p:nvSpPr>
          <p:cNvPr id="1058" name="Прямоугольник 10"/>
          <p:cNvSpPr/>
          <p:nvPr/>
        </p:nvSpPr>
        <p:spPr>
          <a:xfrm>
            <a:off x="8561176" y="3324813"/>
            <a:ext cx="2086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Финляндия</a:t>
            </a:r>
          </a:p>
          <a:p>
            <a:r>
              <a:rPr lang="ru-RU" b="1" dirty="0" smtClean="0">
                <a:latin typeface="+mn-lt"/>
              </a:rPr>
              <a:t>Франция</a:t>
            </a:r>
            <a:endParaRPr lang="ru-RU" b="1" dirty="0">
              <a:latin typeface="+mn-lt"/>
            </a:endParaRPr>
          </a:p>
          <a:p>
            <a:r>
              <a:rPr lang="ru-RU" b="1" dirty="0">
                <a:latin typeface="+mn-lt"/>
              </a:rPr>
              <a:t>Швеция</a:t>
            </a:r>
          </a:p>
          <a:p>
            <a:r>
              <a:rPr lang="ru-RU" b="1" dirty="0" smtClean="0">
                <a:latin typeface="+mn-lt"/>
              </a:rPr>
              <a:t>Греция</a:t>
            </a:r>
            <a:endParaRPr lang="ru-RU" b="1" dirty="0">
              <a:latin typeface="+mn-lt"/>
            </a:endParaRPr>
          </a:p>
        </p:txBody>
      </p:sp>
      <p:sp>
        <p:nvSpPr>
          <p:cNvPr id="1061" name="AutoShape 15" descr="https://www.suny.edu/media/suny/content-assets/images/campus-profiles/logos/UAlbany.jpg"/>
          <p:cNvSpPr>
            <a:spLocks noChangeAspect="1" noChangeArrowheads="1"/>
          </p:cNvSpPr>
          <p:nvPr/>
        </p:nvSpPr>
        <p:spPr bwMode="auto">
          <a:xfrm>
            <a:off x="68792" y="-136525"/>
            <a:ext cx="330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3" name="AutoShape 18" descr="https://www.susu.ru/sites/default/files/styles/large/public/field/image/universite-de-poitiers7.jpg?itok=QFO-Xf3K"/>
          <p:cNvSpPr>
            <a:spLocks noChangeAspect="1" noChangeArrowheads="1"/>
          </p:cNvSpPr>
          <p:nvPr/>
        </p:nvSpPr>
        <p:spPr bwMode="auto">
          <a:xfrm>
            <a:off x="663840" y="3127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4" name="AutoShape 20" descr="https://www.susu.ru/sites/default/files/styles/large/public/field/image/universite-de-poitiers7.jpg?itok=QFO-Xf3K"/>
          <p:cNvSpPr>
            <a:spLocks noChangeAspect="1" noChangeArrowheads="1"/>
          </p:cNvSpPr>
          <p:nvPr/>
        </p:nvSpPr>
        <p:spPr bwMode="auto">
          <a:xfrm>
            <a:off x="828940" y="681162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9" name="Picture 23" descr="http://www.udima.es/sites/udima.es/files/styles/imagen_noticia_body/public/logo-udima-horizontal-COLOR.png?itok=qrwRXn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52" y="1412777"/>
            <a:ext cx="1081127" cy="7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0" name="AutoShape 25" descr="https://lh6.googleusercontent.com/-Dt3Y72tsy7Y/AAAAAAAAAAI/AAAAAAAAADk/gLZZtOssWKY/s0-c-k-no-ns/photo.jpg"/>
          <p:cNvSpPr>
            <a:spLocks noChangeAspect="1" noChangeArrowheads="1"/>
          </p:cNvSpPr>
          <p:nvPr/>
        </p:nvSpPr>
        <p:spPr bwMode="auto">
          <a:xfrm>
            <a:off x="994040" y="833562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28" descr="https://upload.wikimedia.org/wikipedia/en/thumb/0/03/%C3%96rebro_Universitet.svg/220px-%C3%96rebro_Universitet.svg.png"/>
          <p:cNvSpPr>
            <a:spLocks noChangeAspect="1" noChangeArrowheads="1"/>
          </p:cNvSpPr>
          <p:nvPr/>
        </p:nvSpPr>
        <p:spPr bwMode="auto">
          <a:xfrm>
            <a:off x="1159140" y="985962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84" name="Picture 38" descr="C:\Users\Munassipova\Desktop\LundUniversity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76" y="5001285"/>
            <a:ext cx="858095" cy="10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39" descr="C:\Users\Munassipova\Desktop\uol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1" y="5464504"/>
            <a:ext cx="2525582" cy="7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40" descr="C:\Users\Munassipova\Desktop\University-at-Albany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4" y="5432614"/>
            <a:ext cx="1902765" cy="4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41" descr="C:\Users\Munassipova\LOGO_UNIV_Poitier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2" y="2603532"/>
            <a:ext cx="1139239" cy="64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TextBox 3"/>
          <p:cNvSpPr txBox="1"/>
          <p:nvPr/>
        </p:nvSpPr>
        <p:spPr>
          <a:xfrm>
            <a:off x="4250922" y="1050436"/>
            <a:ext cx="148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Нидерланды</a:t>
            </a:r>
          </a:p>
          <a:p>
            <a:r>
              <a:rPr lang="ru-RU" b="1" dirty="0">
                <a:latin typeface="+mn-lt"/>
              </a:rPr>
              <a:t>Шотландия</a:t>
            </a:r>
          </a:p>
          <a:p>
            <a:r>
              <a:rPr lang="ru-RU" b="1" dirty="0" smtClean="0">
                <a:latin typeface="+mn-lt"/>
              </a:rPr>
              <a:t>Испания</a:t>
            </a:r>
          </a:p>
          <a:p>
            <a:r>
              <a:rPr lang="ru-RU" b="1" dirty="0" smtClean="0">
                <a:latin typeface="+mn-lt"/>
              </a:rPr>
              <a:t>Италия </a:t>
            </a:r>
            <a:endParaRPr lang="ru-RU" b="1" dirty="0">
              <a:latin typeface="+mn-lt"/>
            </a:endParaRPr>
          </a:p>
        </p:txBody>
      </p:sp>
      <p:pic>
        <p:nvPicPr>
          <p:cNvPr id="1092" name="Picture 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8" y="2035317"/>
            <a:ext cx="7687469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6" name="Прямоугольник 28"/>
          <p:cNvSpPr/>
          <p:nvPr/>
        </p:nvSpPr>
        <p:spPr>
          <a:xfrm>
            <a:off x="2432720" y="4077072"/>
            <a:ext cx="523271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с зарубежными вузами –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94</a:t>
            </a:r>
          </a:p>
          <a:p>
            <a:pPr algn="ct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с казахстанскими вузами –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20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</a:endParaRPr>
          </a:p>
        </p:txBody>
      </p:sp>
      <p:pic>
        <p:nvPicPr>
          <p:cNvPr id="1097" name="Picture 45" descr="C:\Users\Munassipova\Vilnius_university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10" y="1941217"/>
            <a:ext cx="864033" cy="8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Международное сотрудничество</a:t>
              </a:r>
              <a:endParaRPr lang="ru-RU" b="1" dirty="0"/>
            </a:p>
          </p:txBody>
        </p:sp>
        <p:pic>
          <p:nvPicPr>
            <p:cNvPr id="35" name="Рисунок 34" descr="Логотип.jpg"/>
            <p:cNvPicPr>
              <a:picLocks noChangeAspect="1"/>
            </p:cNvPicPr>
            <p:nvPr/>
          </p:nvPicPr>
          <p:blipFill>
            <a:blip r:embed="rId11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76" y="1391270"/>
            <a:ext cx="1435208" cy="68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C:\Users\Munassipova\Desktop\Карта мира\one-color-map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" y="1770842"/>
            <a:ext cx="9359081" cy="36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22699" y="-23393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2" name="TextBox 12"/>
          <p:cNvSpPr txBox="1"/>
          <p:nvPr/>
        </p:nvSpPr>
        <p:spPr>
          <a:xfrm>
            <a:off x="3042675" y="35792"/>
            <a:ext cx="4378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Интернационализация и партнерство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Прямоугольник 25"/>
          <p:cNvSpPr/>
          <p:nvPr/>
        </p:nvSpPr>
        <p:spPr>
          <a:xfrm>
            <a:off x="598952" y="1855883"/>
            <a:ext cx="244372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Академическая мобильность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о</a:t>
            </a:r>
            <a:r>
              <a:rPr lang="ru-RU" sz="1600" b="1" dirty="0" smtClean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бучающихся и преподавателей</a:t>
            </a:r>
            <a:endParaRPr lang="ru-RU" sz="2000" b="1" dirty="0">
              <a:solidFill>
                <a:srgbClr val="002060"/>
              </a:solidFill>
              <a:ea typeface="Batang" pitchFamily="18" charset="-127"/>
              <a:cs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Академическая мобильность</a:t>
              </a:r>
              <a:endParaRPr lang="ru-RU" b="1" dirty="0"/>
            </a:p>
          </p:txBody>
        </p:sp>
        <p:pic>
          <p:nvPicPr>
            <p:cNvPr id="14" name="Рисунок 13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06372" y="4887623"/>
            <a:ext cx="2625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n-lt"/>
              </a:rPr>
              <a:t>Собственные средства вуза:</a:t>
            </a:r>
            <a:endParaRPr lang="ru-RU" sz="1600" dirty="0"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0472" y="5261628"/>
            <a:ext cx="6912768" cy="0"/>
          </a:xfrm>
          <a:prstGeom prst="line">
            <a:avLst/>
          </a:prstGeom>
          <a:ln w="38100">
            <a:solidFill>
              <a:srgbClr val="1B2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8464" y="5322694"/>
            <a:ext cx="3529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n-lt"/>
              </a:rPr>
              <a:t>Бюджетное финансирование МОН РК:</a:t>
            </a:r>
            <a:endParaRPr lang="ru-RU" sz="1600" dirty="0"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941559" y="4887623"/>
            <a:ext cx="0" cy="773625"/>
          </a:xfrm>
          <a:prstGeom prst="line">
            <a:avLst/>
          </a:prstGeom>
          <a:ln w="38100">
            <a:solidFill>
              <a:srgbClr val="1B2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257140" y="4542700"/>
            <a:ext cx="1976820" cy="218068"/>
            <a:chOff x="245879" y="2933660"/>
            <a:chExt cx="1976820" cy="218068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245879" y="3042694"/>
              <a:ext cx="445341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738202" y="3042694"/>
              <a:ext cx="484497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Скругленный прямоугольник 27"/>
            <p:cNvSpPr/>
            <p:nvPr/>
          </p:nvSpPr>
          <p:spPr>
            <a:xfrm>
              <a:off x="691220" y="2933660"/>
              <a:ext cx="1045453" cy="21806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Расходы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>
                <a:latin typeface="+mn-lt"/>
              </a:rPr>
              <a:pPr>
                <a:defRPr/>
              </a:pPr>
              <a:t>46</a:t>
            </a:fld>
            <a:endParaRPr lang="en-GB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6896" y="5321388"/>
            <a:ext cx="1519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4</a:t>
            </a:r>
            <a:r>
              <a:rPr lang="ru-RU" sz="1600" b="1">
                <a:latin typeface="+mn-lt"/>
              </a:rPr>
              <a:t> 479 129 </a:t>
            </a:r>
            <a:r>
              <a:rPr lang="ru-RU" sz="1600" b="1" dirty="0">
                <a:latin typeface="+mn-lt"/>
              </a:rPr>
              <a:t>тенге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00910" y="4673316"/>
            <a:ext cx="3157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>
                <a:latin typeface="+mn-lt"/>
              </a:rPr>
              <a:t>2 </a:t>
            </a:r>
            <a:r>
              <a:rPr lang="ru-RU" sz="1600" b="1" dirty="0">
                <a:latin typeface="+mn-lt"/>
              </a:rPr>
              <a:t>519</a:t>
            </a:r>
            <a:r>
              <a:rPr lang="ru-RU" sz="1600" b="1">
                <a:latin typeface="+mn-lt"/>
              </a:rPr>
              <a:t> 464 тенге </a:t>
            </a:r>
            <a:r>
              <a:rPr lang="ru-RU" sz="1600" b="1" dirty="0">
                <a:latin typeface="+mn-lt"/>
              </a:rPr>
              <a:t>на сотрудников </a:t>
            </a:r>
          </a:p>
          <a:p>
            <a:r>
              <a:rPr lang="ru-RU" sz="1600" b="1" dirty="0">
                <a:latin typeface="+mn-lt"/>
              </a:rPr>
              <a:t>28</a:t>
            </a:r>
            <a:r>
              <a:rPr lang="ru-RU" sz="1600" b="1">
                <a:latin typeface="+mn-lt"/>
              </a:rPr>
              <a:t> 755 364 </a:t>
            </a:r>
            <a:r>
              <a:rPr lang="ru-RU" sz="1600" b="1" dirty="0">
                <a:latin typeface="+mn-lt"/>
              </a:rPr>
              <a:t>тенге на обучающихся</a:t>
            </a:r>
          </a:p>
        </p:txBody>
      </p:sp>
      <p:pic>
        <p:nvPicPr>
          <p:cNvPr id="6146" name="Picture 2" descr="Картинки по запросу международное сотрудниче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36" y="5490665"/>
            <a:ext cx="1682552" cy="12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26613"/>
              </p:ext>
            </p:extLst>
          </p:nvPr>
        </p:nvGraphicFramePr>
        <p:xfrm>
          <a:off x="4277736" y="980728"/>
          <a:ext cx="5760640" cy="3114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622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2579" y="1050527"/>
            <a:ext cx="9904927" cy="26391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21"/>
          <p:cNvSpPr/>
          <p:nvPr/>
        </p:nvSpPr>
        <p:spPr>
          <a:xfrm>
            <a:off x="1379180" y="3848328"/>
            <a:ext cx="6880409" cy="4001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Обучение сотрудников в рамках международных проектов</a:t>
            </a:r>
          </a:p>
        </p:txBody>
      </p:sp>
      <p:pic>
        <p:nvPicPr>
          <p:cNvPr id="48" name="Picture 10" descr="C:\Users\Munassipova\Tempus_logo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633560"/>
            <a:ext cx="2438509" cy="73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http://www.epblnet.eu/sites/default/files/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03" y="4814920"/>
            <a:ext cx="2045860" cy="5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 descr="http://www.psu.kz/images/avgust/peopl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664" y1="61728" x2="12664" y2="61728"/>
                        <a14:foregroundMark x1="5240" y1="66667" x2="5240" y2="66667"/>
                        <a14:foregroundMark x1="6987" y1="28395" x2="6987" y2="28395"/>
                        <a14:foregroundMark x1="41485" y1="67901" x2="41485" y2="67901"/>
                        <a14:foregroundMark x1="32751" y1="56790" x2="32751" y2="56790"/>
                        <a14:foregroundMark x1="54585" y1="59259" x2="54585" y2="59259"/>
                        <a14:foregroundMark x1="63319" y1="62963" x2="63319" y2="62963"/>
                        <a14:foregroundMark x1="77729" y1="62963" x2="77729" y2="62963"/>
                        <a14:foregroundMark x1="83843" y1="61728" x2="83843" y2="61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87" y="4633560"/>
            <a:ext cx="1890805" cy="8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http://www.caseu.ub.edu/images/logo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000" y1="80000" x2="28000" y2="80000"/>
                        <a14:foregroundMark x1="36000" y1="80000" x2="36000" y2="80000"/>
                        <a14:foregroundMark x1="40800" y1="87000" x2="40800" y2="87000"/>
                        <a14:foregroundMark x1="56000" y1="87000" x2="56000" y2="87000"/>
                        <a14:foregroundMark x1="63200" y1="85000" x2="63200" y2="85000"/>
                        <a14:foregroundMark x1="76800" y1="85000" x2="768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41" y="5933340"/>
            <a:ext cx="1614566" cy="7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dfad1e0f29e4bdc1438aa0a3fb117a4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54881" y="5987262"/>
            <a:ext cx="2129008" cy="8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Картинки по запросу co funded by erasmus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6" y="5987262"/>
            <a:ext cx="2894672" cy="6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Международные проекты</a:t>
              </a:r>
              <a:endParaRPr lang="ru-RU" b="1" dirty="0"/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10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25" name="Группа 24"/>
          <p:cNvGrpSpPr/>
          <p:nvPr/>
        </p:nvGrpSpPr>
        <p:grpSpPr>
          <a:xfrm>
            <a:off x="30853" y="1008769"/>
            <a:ext cx="9577064" cy="2739211"/>
            <a:chOff x="-159568" y="4218181"/>
            <a:chExt cx="9577064" cy="273921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-159568" y="4218181"/>
              <a:ext cx="9577064" cy="2739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r>
                <a:rPr lang="ru-RU" b="1" dirty="0">
                  <a:solidFill>
                    <a:srgbClr val="002060"/>
                  </a:solidFill>
                  <a:latin typeface="+mn-lt"/>
                  <a:ea typeface="Batang" pitchFamily="18" charset="-127"/>
                  <a:cs typeface="Calibri" pitchFamily="34" charset="0"/>
                </a:rPr>
                <a:t>Международные </a:t>
              </a:r>
              <a:r>
                <a:rPr lang="ru-RU" b="1" dirty="0" smtClean="0">
                  <a:solidFill>
                    <a:srgbClr val="002060"/>
                  </a:solidFill>
                  <a:latin typeface="+mn-lt"/>
                  <a:ea typeface="Batang" pitchFamily="18" charset="-127"/>
                  <a:cs typeface="Calibri" pitchFamily="34" charset="0"/>
                </a:rPr>
                <a:t>проекты </a:t>
              </a:r>
              <a:r>
                <a:rPr lang="ru-RU" b="1" dirty="0" err="1" smtClean="0">
                  <a:solidFill>
                    <a:srgbClr val="002060"/>
                  </a:solidFill>
                  <a:latin typeface="+mn-lt"/>
                  <a:ea typeface="Batang" pitchFamily="18" charset="-127"/>
                  <a:cs typeface="Calibri" pitchFamily="34" charset="0"/>
                </a:rPr>
                <a:t>Эрасмус</a:t>
              </a:r>
              <a:r>
                <a:rPr lang="ru-RU" b="1" dirty="0" smtClean="0">
                  <a:solidFill>
                    <a:srgbClr val="002060"/>
                  </a:solidFill>
                  <a:latin typeface="+mn-lt"/>
                  <a:ea typeface="Batang" pitchFamily="18" charset="-127"/>
                  <a:cs typeface="Calibri" pitchFamily="34" charset="0"/>
                </a:rPr>
                <a:t>+: </a:t>
              </a:r>
              <a:endParaRPr lang="ru-RU" b="1" dirty="0">
                <a:solidFill>
                  <a:srgbClr val="002060"/>
                </a:solidFill>
                <a:latin typeface="+mn-lt"/>
                <a:ea typeface="Batang" pitchFamily="18" charset="-127"/>
                <a:cs typeface="Calibri" pitchFamily="34" charset="0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«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Обучение во избежание медицинских ошибок» (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TAME)</a:t>
              </a: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 «Открываясь навстречу новым международным университетским сообществам»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(WELCOME)</a:t>
              </a: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«Укрепление сети по образованию, исследованиям и инновациям в сфере гигиены труда и окружающей среды в Центральной Азии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»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(TUTORIAL)</a:t>
              </a:r>
              <a:endParaRPr lang="ru-RU" sz="1400" dirty="0">
                <a:solidFill>
                  <a:srgbClr val="002060"/>
                </a:solidFill>
                <a:latin typeface="+mn-lt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«Переход к университетской автономии в Казахстане» (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TRUNAK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)</a:t>
              </a:r>
              <a:endParaRPr lang="en-US" sz="1400" dirty="0" smtClean="0">
                <a:solidFill>
                  <a:srgbClr val="002060"/>
                </a:solidFill>
                <a:latin typeface="+mn-lt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«Развитие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инновационного потенциала высшего образования в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области сестринского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дела через реформирование системы здравоохранения» (</a:t>
              </a:r>
              <a:r>
                <a:rPr lang="ru-RU" sz="1400" dirty="0" err="1" smtClean="0">
                  <a:solidFill>
                    <a:srgbClr val="002060"/>
                  </a:solidFill>
                  <a:latin typeface="+mn-lt"/>
                </a:rPr>
                <a:t>ProInCa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)</a:t>
              </a:r>
              <a:endParaRPr lang="en-US" sz="1400" dirty="0" smtClean="0">
                <a:solidFill>
                  <a:srgbClr val="002060"/>
                </a:solidFill>
                <a:latin typeface="+mn-lt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Программа 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Credit Mobility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с университетом Пуатье, Франция, 1 </a:t>
              </a:r>
              <a:r>
                <a:rPr lang="ru-RU" sz="1400" dirty="0" err="1">
                  <a:solidFill>
                    <a:srgbClr val="002060"/>
                  </a:solidFill>
                  <a:latin typeface="+mn-lt"/>
                </a:rPr>
                <a:t>PhD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 студент, 2 ППС, 2 АУП</a:t>
              </a: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Программа 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Credit Mobility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с университетом Порто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, Португалия, 3 обучающихся, 2 АУП</a:t>
              </a:r>
              <a:endParaRPr lang="en-US" sz="1400" dirty="0" smtClean="0">
                <a:solidFill>
                  <a:srgbClr val="FF0000"/>
                </a:solidFill>
                <a:latin typeface="+mn-lt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Программа 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Credit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Mobility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с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университетом Лунд,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Швеция,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1 PhD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студент</a:t>
              </a:r>
              <a:endParaRPr lang="en-US" sz="1400" dirty="0">
                <a:solidFill>
                  <a:srgbClr val="FF0000"/>
                </a:solidFill>
                <a:latin typeface="+mn-lt"/>
              </a:endParaRPr>
            </a:p>
            <a:p>
              <a:pPr marL="342900" indent="-165100" algn="just"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Программа </a:t>
              </a:r>
              <a:r>
                <a:rPr lang="en-US" sz="1400" dirty="0" smtClean="0">
                  <a:solidFill>
                    <a:srgbClr val="002060"/>
                  </a:solidFill>
                  <a:latin typeface="+mn-lt"/>
                </a:rPr>
                <a:t>Credit </a:t>
              </a:r>
              <a:r>
                <a:rPr lang="en-US" sz="1400" dirty="0">
                  <a:solidFill>
                    <a:srgbClr val="002060"/>
                  </a:solidFill>
                  <a:latin typeface="+mn-lt"/>
                </a:rPr>
                <a:t>Mobility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с </a:t>
              </a:r>
              <a:r>
                <a:rPr lang="ru-RU" sz="1400" dirty="0">
                  <a:solidFill>
                    <a:srgbClr val="002060"/>
                  </a:solidFill>
                  <a:latin typeface="+mn-lt"/>
                </a:rPr>
                <a:t>университетом Пловдив, </a:t>
              </a:r>
              <a:r>
                <a:rPr lang="ru-RU" sz="1400" dirty="0" smtClean="0">
                  <a:solidFill>
                    <a:srgbClr val="002060"/>
                  </a:solidFill>
                  <a:latin typeface="+mn-lt"/>
                </a:rPr>
                <a:t>Болгария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7" name="5-конечная звезда 26"/>
            <p:cNvSpPr/>
            <p:nvPr/>
          </p:nvSpPr>
          <p:spPr>
            <a:xfrm>
              <a:off x="4579272" y="4478172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27"/>
            <p:cNvSpPr/>
            <p:nvPr/>
          </p:nvSpPr>
          <p:spPr>
            <a:xfrm>
              <a:off x="5385048" y="5363495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Рисунок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959" y="4781908"/>
            <a:ext cx="1406958" cy="15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2" name="Picture 22" descr="Картинки по запросу Атырауского государственного университета им. Х.Досмухамед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47" y="3262256"/>
            <a:ext cx="3033895" cy="69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артинки по запросу The Aga Khan University (International) in the United King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19" y="3276208"/>
            <a:ext cx="1734371" cy="8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60" y="3238356"/>
            <a:ext cx="903405" cy="11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67040" y="35720"/>
            <a:ext cx="3300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Лидерство в исследованиях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7" name="Группа 53"/>
          <p:cNvGrpSpPr/>
          <p:nvPr/>
        </p:nvGrpSpPr>
        <p:grpSpPr>
          <a:xfrm>
            <a:off x="0" y="-2178"/>
            <a:ext cx="9906001" cy="838884"/>
            <a:chOff x="-1" y="7830"/>
            <a:chExt cx="9906001" cy="838884"/>
          </a:xfrm>
        </p:grpSpPr>
        <p:sp>
          <p:nvSpPr>
            <p:cNvPr id="33" name="Прямоугольник 5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Прямоугольник 5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«</a:t>
              </a:r>
              <a:r>
                <a:rPr lang="en-US" b="1" dirty="0">
                  <a:solidFill>
                    <a:schemeClr val="bg1"/>
                  </a:solidFill>
                </a:rPr>
                <a:t>Transition to University Autonomy in Kazakhstan</a:t>
              </a:r>
              <a:r>
                <a:rPr lang="ru-RU" b="1" dirty="0" smtClean="0">
                  <a:solidFill>
                    <a:schemeClr val="bg1"/>
                  </a:solidFill>
                </a:rPr>
                <a:t>»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35" name="Рисунок 58" descr="Логотип.jpg"/>
            <p:cNvPicPr>
              <a:picLocks noChangeAspect="1"/>
            </p:cNvPicPr>
            <p:nvPr/>
          </p:nvPicPr>
          <p:blipFill>
            <a:blip r:embed="rId6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5" name="Прямоугольник 4"/>
          <p:cNvSpPr/>
          <p:nvPr/>
        </p:nvSpPr>
        <p:spPr>
          <a:xfrm>
            <a:off x="4624576" y="7482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33056"/>
            <a:ext cx="9945469" cy="2924944"/>
          </a:xfrm>
          <a:prstGeom prst="rect">
            <a:avLst/>
          </a:prstGeom>
        </p:spPr>
      </p:pic>
      <p:sp>
        <p:nvSpPr>
          <p:cNvPr id="17" name="Прямоугольник 10"/>
          <p:cNvSpPr/>
          <p:nvPr/>
        </p:nvSpPr>
        <p:spPr>
          <a:xfrm>
            <a:off x="-1" y="1057960"/>
            <a:ext cx="6960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Министерство здравоохранения Республики Казахстан</a:t>
            </a:r>
          </a:p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Министерство образования и науки Республики Казахстан</a:t>
            </a:r>
          </a:p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Европейская Ассоциация Университетов (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EUA)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2 ассоциированных партнера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2000" b="1" dirty="0" err="1" smtClean="0">
                <a:solidFill>
                  <a:srgbClr val="002060"/>
                </a:solidFill>
                <a:latin typeface="+mn-lt"/>
              </a:rPr>
              <a:t>HTAcamp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KazMSA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6 университетов Европы</a:t>
            </a:r>
          </a:p>
          <a:p>
            <a:pPr marL="180975" indent="-16192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6 университетов Казахстана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122" name="Picture 2" descr="Картинки по запросу логотип университета савон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42" y="3288984"/>
            <a:ext cx="2246948" cy="6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Люблянского Университета, Словен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92" y="2588710"/>
            <a:ext cx="1135985" cy="13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артинки по запросу Католического университет Universita Cattolica Del Sacro Cuore, Итал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25" y="3249592"/>
            <a:ext cx="660309" cy="6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аму кз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" y="3212976"/>
            <a:ext cx="764718" cy="7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Картинки по запросу зкгму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5" y="3218123"/>
            <a:ext cx="684907" cy="6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Картинки по запросу КЭУ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51" y="3228677"/>
            <a:ext cx="674353" cy="6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Картинки по запросу KazMS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31" y="3182062"/>
            <a:ext cx="552911" cy="7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1990" y="3323312"/>
            <a:ext cx="1037828" cy="542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169413" y="3238356"/>
            <a:ext cx="1070940" cy="713960"/>
          </a:xfrm>
          <a:prstGeom prst="rect">
            <a:avLst/>
          </a:prstGeom>
        </p:spPr>
      </p:pic>
      <p:sp>
        <p:nvSpPr>
          <p:cNvPr id="15" name="AutoShape 26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артинки по запросу institute of computer science lubli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67" y="3243541"/>
            <a:ext cx="928474" cy="6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3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2" name="TextBox 12"/>
          <p:cNvSpPr txBox="1"/>
          <p:nvPr/>
        </p:nvSpPr>
        <p:spPr>
          <a:xfrm>
            <a:off x="3564688" y="35792"/>
            <a:ext cx="333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Стратегическое партнерство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Развитие стратегического партнерства</a:t>
              </a:r>
              <a:endParaRPr lang="ru-RU" b="1" dirty="0"/>
            </a:p>
          </p:txBody>
        </p:sp>
        <p:pic>
          <p:nvPicPr>
            <p:cNvPr id="10" name="Рисунок 9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9300" y="6356355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2" name="Полилиния 22"/>
          <p:cNvSpPr/>
          <p:nvPr/>
        </p:nvSpPr>
        <p:spPr>
          <a:xfrm rot="10800000" flipV="1">
            <a:off x="81302" y="868171"/>
            <a:ext cx="9712330" cy="369126"/>
          </a:xfrm>
          <a:custGeom>
            <a:avLst/>
            <a:gdLst>
              <a:gd name="connsiteX0" fmla="*/ 0 w 5440538"/>
              <a:gd name="connsiteY0" fmla="*/ 0 h 526295"/>
              <a:gd name="connsiteX1" fmla="*/ 5440538 w 5440538"/>
              <a:gd name="connsiteY1" fmla="*/ 0 h 526295"/>
              <a:gd name="connsiteX2" fmla="*/ 5440538 w 5440538"/>
              <a:gd name="connsiteY2" fmla="*/ 526295 h 526295"/>
              <a:gd name="connsiteX3" fmla="*/ 0 w 5440538"/>
              <a:gd name="connsiteY3" fmla="*/ 526295 h 526295"/>
              <a:gd name="connsiteX4" fmla="*/ 0 w 5440538"/>
              <a:gd name="connsiteY4" fmla="*/ 0 h 52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0538" h="526295">
                <a:moveTo>
                  <a:pt x="0" y="0"/>
                </a:moveTo>
                <a:lnTo>
                  <a:pt x="5440538" y="0"/>
                </a:lnTo>
                <a:lnTo>
                  <a:pt x="5440538" y="526295"/>
                </a:lnTo>
                <a:lnTo>
                  <a:pt x="0" y="52629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effectLst/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9" tIns="27940" rIns="27940" bIns="27940" numCol="1" spcCol="1270" anchor="ctr" anchorCtr="0">
            <a:noAutofit/>
          </a:bodyPr>
          <a:lstStyle/>
          <a:p>
            <a:pPr marL="171450" indent="-171450" defTabSz="488950">
              <a:lnSpc>
                <a:spcPct val="90000"/>
              </a:lnSpc>
              <a:spcAft>
                <a:spcPct val="35000"/>
              </a:spcAft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171450" indent="-171450" defTabSz="48895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апреле 2016 г. </a:t>
            </a:r>
            <a:r>
              <a:rPr lang="ru-RU" sz="1600" b="1" dirty="0" smtClean="0">
                <a:solidFill>
                  <a:srgbClr val="002060"/>
                </a:solidFill>
              </a:rPr>
              <a:t>подписан Меморандум </a:t>
            </a:r>
            <a:r>
              <a:rPr lang="ru-RU" sz="1600" b="1" dirty="0">
                <a:solidFill>
                  <a:srgbClr val="002060"/>
                </a:solidFill>
              </a:rPr>
              <a:t>о сотрудничестве с Университетом Лунд, Швеция</a:t>
            </a:r>
          </a:p>
          <a:p>
            <a:pPr marL="171450" indent="-171450" defTabSz="488950">
              <a:lnSpc>
                <a:spcPct val="90000"/>
              </a:lnSpc>
              <a:spcAft>
                <a:spcPct val="35000"/>
              </a:spcAft>
            </a:pP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Полилиния 22"/>
          <p:cNvSpPr/>
          <p:nvPr/>
        </p:nvSpPr>
        <p:spPr>
          <a:xfrm rot="10800000" flipV="1">
            <a:off x="65206" y="1475699"/>
            <a:ext cx="9712330" cy="1233222"/>
          </a:xfrm>
          <a:custGeom>
            <a:avLst/>
            <a:gdLst>
              <a:gd name="connsiteX0" fmla="*/ 0 w 5440538"/>
              <a:gd name="connsiteY0" fmla="*/ 0 h 526295"/>
              <a:gd name="connsiteX1" fmla="*/ 5440538 w 5440538"/>
              <a:gd name="connsiteY1" fmla="*/ 0 h 526295"/>
              <a:gd name="connsiteX2" fmla="*/ 5440538 w 5440538"/>
              <a:gd name="connsiteY2" fmla="*/ 526295 h 526295"/>
              <a:gd name="connsiteX3" fmla="*/ 0 w 5440538"/>
              <a:gd name="connsiteY3" fmla="*/ 526295 h 526295"/>
              <a:gd name="connsiteX4" fmla="*/ 0 w 5440538"/>
              <a:gd name="connsiteY4" fmla="*/ 0 h 52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0538" h="526295">
                <a:moveTo>
                  <a:pt x="0" y="0"/>
                </a:moveTo>
                <a:lnTo>
                  <a:pt x="5440538" y="0"/>
                </a:lnTo>
                <a:lnTo>
                  <a:pt x="5440538" y="526295"/>
                </a:lnTo>
                <a:lnTo>
                  <a:pt x="0" y="52629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effectLst/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9" tIns="27940" rIns="27940" bIns="27940" numCol="1" spcCol="1270" anchor="ctr" anchorCtr="0">
            <a:noAutofit/>
          </a:bodyPr>
          <a:lstStyle/>
          <a:p>
            <a:pPr marL="171450" indent="-171450" defTabSz="488950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Привлечены </a:t>
            </a:r>
            <a:r>
              <a:rPr lang="ru-RU" sz="1600" b="1" dirty="0">
                <a:solidFill>
                  <a:srgbClr val="002060"/>
                </a:solidFill>
              </a:rPr>
              <a:t>на административные позиции и в качестве ППС:</a:t>
            </a:r>
          </a:p>
          <a:p>
            <a:pPr marL="285750" indent="-285750" defTabSz="488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Эксперт Университета Лунд </a:t>
            </a:r>
            <a:r>
              <a:rPr lang="ru-RU" sz="1600" b="1" dirty="0" err="1">
                <a:solidFill>
                  <a:srgbClr val="002060"/>
                </a:solidFill>
              </a:rPr>
              <a:t>Хуго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Бражиони</a:t>
            </a:r>
            <a:r>
              <a:rPr lang="ru-RU" sz="1600" b="1" dirty="0">
                <a:solidFill>
                  <a:srgbClr val="002060"/>
                </a:solidFill>
              </a:rPr>
              <a:t> в качестве директора ДСР и МС; </a:t>
            </a:r>
          </a:p>
          <a:p>
            <a:pPr marL="285750" indent="-285750" defTabSz="488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Поль </a:t>
            </a:r>
            <a:r>
              <a:rPr lang="ru-RU" sz="1600" b="1" dirty="0" err="1">
                <a:solidFill>
                  <a:srgbClr val="002060"/>
                </a:solidFill>
              </a:rPr>
              <a:t>Сеит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профессор </a:t>
            </a:r>
            <a:r>
              <a:rPr lang="ru-RU" sz="1600" b="1" dirty="0">
                <a:solidFill>
                  <a:srgbClr val="002060"/>
                </a:solidFill>
              </a:rPr>
              <a:t>университета Пуатье в качестве топ-менеджера для управления и обучения сотрудников кафедр биологического профиля в рамках финансирования МОН РК;</a:t>
            </a:r>
          </a:p>
          <a:p>
            <a:pPr marL="285750" indent="-285750" defTabSz="488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002060"/>
                </a:solidFill>
              </a:rPr>
              <a:t>Брижит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Вание</a:t>
            </a:r>
            <a:r>
              <a:rPr lang="ru-RU" sz="1600" b="1" dirty="0">
                <a:solidFill>
                  <a:srgbClr val="002060"/>
                </a:solidFill>
              </a:rPr>
              <a:t> профессор университета Пуатье в качестве профессора кафедры биологии</a:t>
            </a:r>
          </a:p>
        </p:txBody>
      </p:sp>
      <p:sp>
        <p:nvSpPr>
          <p:cNvPr id="6" name="Полилиния 22"/>
          <p:cNvSpPr/>
          <p:nvPr/>
        </p:nvSpPr>
        <p:spPr>
          <a:xfrm rot="10800000" flipV="1">
            <a:off x="72598" y="4811648"/>
            <a:ext cx="9833397" cy="1929720"/>
          </a:xfrm>
          <a:custGeom>
            <a:avLst/>
            <a:gdLst>
              <a:gd name="connsiteX0" fmla="*/ 0 w 5440538"/>
              <a:gd name="connsiteY0" fmla="*/ 0 h 526295"/>
              <a:gd name="connsiteX1" fmla="*/ 5440538 w 5440538"/>
              <a:gd name="connsiteY1" fmla="*/ 0 h 526295"/>
              <a:gd name="connsiteX2" fmla="*/ 5440538 w 5440538"/>
              <a:gd name="connsiteY2" fmla="*/ 526295 h 526295"/>
              <a:gd name="connsiteX3" fmla="*/ 0 w 5440538"/>
              <a:gd name="connsiteY3" fmla="*/ 526295 h 526295"/>
              <a:gd name="connsiteX4" fmla="*/ 0 w 5440538"/>
              <a:gd name="connsiteY4" fmla="*/ 0 h 52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0538" h="526295">
                <a:moveTo>
                  <a:pt x="0" y="0"/>
                </a:moveTo>
                <a:lnTo>
                  <a:pt x="5440538" y="0"/>
                </a:lnTo>
                <a:lnTo>
                  <a:pt x="5440538" y="526295"/>
                </a:lnTo>
                <a:lnTo>
                  <a:pt x="0" y="52629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effectLst/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9" tIns="27940" rIns="27940" bIns="27940" numCol="1" spcCol="1270" anchor="ctr" anchorCtr="0">
            <a:noAutofit/>
          </a:bodyPr>
          <a:lstStyle/>
          <a:p>
            <a:pPr marL="171450" indent="-171450" defTabSz="488950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Проведены мастер-классы экспертом </a:t>
            </a:r>
            <a:r>
              <a:rPr lang="ru-RU" sz="1600" b="1" dirty="0" err="1">
                <a:solidFill>
                  <a:srgbClr val="002060"/>
                </a:solidFill>
              </a:rPr>
              <a:t>Хуго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Бражиони</a:t>
            </a:r>
            <a:r>
              <a:rPr lang="ru-RU" sz="1600" b="1" dirty="0">
                <a:solidFill>
                  <a:srgbClr val="002060"/>
                </a:solidFill>
              </a:rPr>
              <a:t>: </a:t>
            </a:r>
          </a:p>
          <a:p>
            <a:pPr marL="93663" indent="-93663" defTabSz="488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10-17 апреля 2017 г «Методика организации проектной деятельности. Подача заявок на получение исследовательских грантов» </a:t>
            </a:r>
          </a:p>
          <a:p>
            <a:pPr marL="93663" indent="-93663" defTabSz="488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18-24 апреля 2017 «Разработка стратегии интернационализации КГМУ в рамках Болонского процесса»</a:t>
            </a:r>
          </a:p>
          <a:p>
            <a:pPr marL="93663" indent="-93663" defTabSz="4889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13-17 ноября 2017 «Работа в децентрализованной университетской структуре. Пример из Университета Лунд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pPr marL="93663" indent="-93663" defTabSz="4889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20-24 ноября 2017 «Подача </a:t>
            </a:r>
            <a:r>
              <a:rPr lang="ru-RU" sz="1600" b="1" dirty="0" err="1">
                <a:solidFill>
                  <a:srgbClr val="002060"/>
                </a:solidFill>
              </a:rPr>
              <a:t>грантовых</a:t>
            </a:r>
            <a:r>
              <a:rPr lang="ru-RU" sz="1600" b="1" dirty="0">
                <a:solidFill>
                  <a:srgbClr val="002060"/>
                </a:solidFill>
              </a:rPr>
              <a:t> заявок на проект действия 2 «Повышение потенциала в высшем образовании» программы </a:t>
            </a:r>
            <a:r>
              <a:rPr lang="ru-RU" sz="1600" b="1" dirty="0" err="1">
                <a:solidFill>
                  <a:srgbClr val="002060"/>
                </a:solidFill>
              </a:rPr>
              <a:t>Ерасмус</a:t>
            </a:r>
            <a:r>
              <a:rPr lang="ru-RU" sz="1600" b="1" dirty="0">
                <a:solidFill>
                  <a:srgbClr val="002060"/>
                </a:solidFill>
              </a:rPr>
              <a:t>+. Разработка учебных программ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" y="3068960"/>
            <a:ext cx="8772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8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33" y="1079249"/>
            <a:ext cx="1343980" cy="2015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27" y="3756942"/>
            <a:ext cx="1412846" cy="2116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31" y="1097220"/>
            <a:ext cx="1447411" cy="2170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855" y="3765623"/>
            <a:ext cx="1448531" cy="1886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38" y="1081731"/>
            <a:ext cx="1673557" cy="237236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7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Деканы КГМУ</a:t>
            </a:r>
            <a:endParaRPr lang="ru-RU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7170" name="Picture 2" descr="f2dd70c932e0305db27266a8ee22017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18" y="1081731"/>
            <a:ext cx="1500540" cy="22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53172" y="5604604"/>
            <a:ext cx="2115898" cy="920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Толеубеков Куатбек </a:t>
            </a:r>
            <a:r>
              <a:rPr lang="ru-RU" sz="1400" u="sng" dirty="0" err="1"/>
              <a:t>Куанышбекович</a:t>
            </a:r>
            <a:endParaRPr lang="ru-RU" sz="1600" dirty="0"/>
          </a:p>
          <a:p>
            <a:pPr algn="ctr"/>
            <a:r>
              <a:rPr lang="ru-RU" sz="1200" dirty="0"/>
              <a:t>Декан международного </a:t>
            </a:r>
            <a:r>
              <a:rPr lang="ru-RU" sz="1200"/>
              <a:t>медицинского факультета</a:t>
            </a:r>
            <a:endParaRPr lang="en-US" sz="1200" dirty="0"/>
          </a:p>
          <a:p>
            <a:pPr algn="ctr"/>
            <a:r>
              <a:rPr lang="ru-RU" sz="1200"/>
              <a:t>(с 01.09.2017 г.)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99619" y="2852438"/>
            <a:ext cx="2015884" cy="792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Ташкенбаева Венера </a:t>
            </a:r>
            <a:r>
              <a:rPr lang="ru-RU" sz="1400" u="sng" dirty="0" err="1" smtClean="0"/>
              <a:t>Базарбековна</a:t>
            </a:r>
            <a:endParaRPr lang="ru-RU" sz="1600" dirty="0"/>
          </a:p>
          <a:p>
            <a:pPr algn="ctr"/>
            <a:r>
              <a:rPr lang="ru-RU" sz="1200" dirty="0"/>
              <a:t>Декан факультета общей медицины и стоматологии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1" y="2852850"/>
            <a:ext cx="2708695" cy="792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Приз Владимир </a:t>
            </a:r>
            <a:r>
              <a:rPr lang="ru-RU" sz="1400" u="sng" dirty="0" smtClean="0"/>
              <a:t>Николаевич</a:t>
            </a:r>
            <a:endParaRPr lang="ru-RU" sz="1600" dirty="0"/>
          </a:p>
          <a:p>
            <a:pPr algn="ctr"/>
            <a:r>
              <a:rPr lang="ru-RU" sz="1200" dirty="0"/>
              <a:t>Декан факультета </a:t>
            </a:r>
            <a:r>
              <a:rPr lang="ru-RU" sz="1200" dirty="0" smtClean="0"/>
              <a:t>профилактической медицины, </a:t>
            </a:r>
            <a:r>
              <a:rPr lang="ru-RU" sz="1200" dirty="0"/>
              <a:t>биологии и </a:t>
            </a:r>
            <a:r>
              <a:rPr lang="ru-RU" sz="1200" dirty="0" smtClean="0"/>
              <a:t>фармации </a:t>
            </a:r>
            <a:endParaRPr lang="en-US" sz="1200" dirty="0" smtClean="0"/>
          </a:p>
          <a:p>
            <a:pPr algn="ctr"/>
            <a:r>
              <a:rPr lang="ru-RU" sz="1200" dirty="0" smtClean="0"/>
              <a:t>(</a:t>
            </a:r>
            <a:r>
              <a:rPr lang="ru-RU" sz="1200" dirty="0"/>
              <a:t>с 01.09.2011 по </a:t>
            </a:r>
            <a:r>
              <a:rPr lang="ru-RU" sz="1200" dirty="0" smtClean="0"/>
              <a:t>05.10.2017 г.)</a:t>
            </a:r>
            <a:endParaRPr lang="ru-RU" sz="1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45288" y="2843068"/>
            <a:ext cx="2304256" cy="801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Асенова Ляззат </a:t>
            </a:r>
            <a:r>
              <a:rPr lang="ru-RU" sz="1400" u="sng" dirty="0" err="1" smtClean="0"/>
              <a:t>Хасеновна</a:t>
            </a:r>
            <a:endParaRPr lang="ru-RU" sz="1600" dirty="0"/>
          </a:p>
          <a:p>
            <a:pPr algn="ctr"/>
            <a:r>
              <a:rPr lang="ru-RU" sz="1200" dirty="0"/>
              <a:t>Декан факультета резидентуры и дополнительного образования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81192" y="5631018"/>
            <a:ext cx="2447369" cy="894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Серик </a:t>
            </a:r>
            <a:r>
              <a:rPr lang="ru-RU" sz="1400" u="sng" dirty="0" smtClean="0"/>
              <a:t>Бахтияр</a:t>
            </a:r>
            <a:endParaRPr lang="ru-RU" sz="1600" dirty="0"/>
          </a:p>
          <a:p>
            <a:pPr algn="ctr"/>
            <a:r>
              <a:rPr lang="ru-RU" sz="1200" dirty="0"/>
              <a:t>Декан факультета общественного здравоохранения, биологии и фармации (с 01.09.2017 </a:t>
            </a:r>
            <a:r>
              <a:rPr lang="ru-RU" sz="1200" dirty="0" smtClean="0"/>
              <a:t>г.)</a:t>
            </a:r>
            <a:endParaRPr lang="ru-RU" sz="1400" dirty="0"/>
          </a:p>
        </p:txBody>
      </p:sp>
      <p:pic>
        <p:nvPicPr>
          <p:cNvPr id="26" name="Рисунок 25" descr="F:\ВР  мед. колледж. Докум. посл\Фото Қ,А,\1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26" y="3765623"/>
            <a:ext cx="1426653" cy="209909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3561578" y="5631018"/>
            <a:ext cx="2520280" cy="894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Естемесова Карлыгаш </a:t>
            </a:r>
            <a:r>
              <a:rPr lang="ru-RU" sz="1400" u="sng" dirty="0" err="1" smtClean="0"/>
              <a:t>Амангельдиевна</a:t>
            </a:r>
            <a:endParaRPr lang="ru-RU" sz="1400" u="sng" dirty="0"/>
          </a:p>
          <a:p>
            <a:pPr algn="ctr"/>
            <a:r>
              <a:rPr lang="ru-RU" sz="1200" dirty="0"/>
              <a:t>Декан факультета подготовки средних медицинских работников </a:t>
            </a:r>
            <a:endParaRPr lang="ru-RU" sz="1200" dirty="0" smtClean="0"/>
          </a:p>
          <a:p>
            <a:pPr algn="ctr"/>
            <a:r>
              <a:rPr lang="ru-RU" sz="1200" dirty="0" smtClean="0"/>
              <a:t>(с 01.09.2017 г.)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80855" y="2853431"/>
            <a:ext cx="2627337" cy="791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/>
              <a:t>Доскожин Дулат </a:t>
            </a:r>
            <a:r>
              <a:rPr lang="ru-RU" sz="1400" u="sng" dirty="0" err="1"/>
              <a:t>Мукажанович</a:t>
            </a:r>
            <a:endParaRPr lang="ru-RU" sz="1600" dirty="0"/>
          </a:p>
          <a:p>
            <a:pPr algn="ctr"/>
            <a:r>
              <a:rPr lang="ru-RU" sz="1200" dirty="0"/>
              <a:t>Декан международного медицинского факультета</a:t>
            </a:r>
          </a:p>
          <a:p>
            <a:pPr algn="ctr"/>
            <a:r>
              <a:rPr lang="ru-RU" sz="1200" dirty="0"/>
              <a:t>(</a:t>
            </a:r>
            <a:r>
              <a:rPr lang="ru-RU" sz="1200"/>
              <a:t>с </a:t>
            </a:r>
            <a:r>
              <a:rPr lang="en-US" sz="1200"/>
              <a:t>23</a:t>
            </a:r>
            <a:r>
              <a:rPr lang="ru-RU" sz="1200"/>
              <a:t>.0</a:t>
            </a:r>
            <a:r>
              <a:rPr lang="en-US" sz="1200"/>
              <a:t>8</a:t>
            </a:r>
            <a:r>
              <a:rPr lang="ru-RU" sz="1200"/>
              <a:t>.201</a:t>
            </a:r>
            <a:r>
              <a:rPr lang="en-US" sz="1200"/>
              <a:t>6</a:t>
            </a:r>
            <a:r>
              <a:rPr lang="ru-RU" sz="1200"/>
              <a:t> по </a:t>
            </a:r>
            <a:r>
              <a:rPr lang="en-US" sz="1200"/>
              <a:t>31</a:t>
            </a:r>
            <a:r>
              <a:rPr lang="ru-RU" sz="1200"/>
              <a:t>.</a:t>
            </a:r>
            <a:r>
              <a:rPr lang="en-US" sz="1200"/>
              <a:t>08</a:t>
            </a:r>
            <a:r>
              <a:rPr lang="ru-RU" sz="1200"/>
              <a:t>.2017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51" y="4371910"/>
            <a:ext cx="3287756" cy="24646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222699" y="-23393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2" name="TextBox 12"/>
          <p:cNvSpPr txBox="1"/>
          <p:nvPr/>
        </p:nvSpPr>
        <p:spPr>
          <a:xfrm>
            <a:off x="3564688" y="35792"/>
            <a:ext cx="333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Стратегическое партнерство</a:t>
            </a:r>
            <a:endParaRPr lang="ru-RU" sz="20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Развитие стратегического партнерства</a:t>
              </a:r>
              <a:endParaRPr lang="ru-RU" b="1" dirty="0"/>
            </a:p>
          </p:txBody>
        </p:sp>
        <p:pic>
          <p:nvPicPr>
            <p:cNvPr id="10" name="Рисунок 9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9300" y="6356355"/>
            <a:ext cx="2311400" cy="365125"/>
          </a:xfrm>
        </p:spPr>
        <p:txBody>
          <a:bodyPr/>
          <a:lstStyle/>
          <a:p>
            <a:pPr>
              <a:defRPr/>
            </a:pPr>
            <a:fld id="{40577638-2F45-4415-AFB6-3FE483948438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11" name="Полилиния 22"/>
          <p:cNvSpPr/>
          <p:nvPr/>
        </p:nvSpPr>
        <p:spPr>
          <a:xfrm rot="10800000" flipV="1">
            <a:off x="21182" y="1050631"/>
            <a:ext cx="9815400" cy="792087"/>
          </a:xfrm>
          <a:custGeom>
            <a:avLst/>
            <a:gdLst>
              <a:gd name="connsiteX0" fmla="*/ 0 w 5440538"/>
              <a:gd name="connsiteY0" fmla="*/ 0 h 526295"/>
              <a:gd name="connsiteX1" fmla="*/ 5440538 w 5440538"/>
              <a:gd name="connsiteY1" fmla="*/ 0 h 526295"/>
              <a:gd name="connsiteX2" fmla="*/ 5440538 w 5440538"/>
              <a:gd name="connsiteY2" fmla="*/ 526295 h 526295"/>
              <a:gd name="connsiteX3" fmla="*/ 0 w 5440538"/>
              <a:gd name="connsiteY3" fmla="*/ 526295 h 526295"/>
              <a:gd name="connsiteX4" fmla="*/ 0 w 5440538"/>
              <a:gd name="connsiteY4" fmla="*/ 0 h 52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0538" h="526295">
                <a:moveTo>
                  <a:pt x="0" y="0"/>
                </a:moveTo>
                <a:lnTo>
                  <a:pt x="5440538" y="0"/>
                </a:lnTo>
                <a:lnTo>
                  <a:pt x="5440538" y="526295"/>
                </a:lnTo>
                <a:lnTo>
                  <a:pt x="0" y="526295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effectLst/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969" tIns="27940" rIns="27940" bIns="27940" numCol="1" spcCol="1270" anchor="ctr" anchorCtr="0">
            <a:noAutofit/>
          </a:bodyPr>
          <a:lstStyle/>
          <a:p>
            <a:pPr marL="171450" indent="-171450" defTabSz="488950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Организовано повышение квалификации ППС КГМУ:</a:t>
            </a:r>
          </a:p>
          <a:p>
            <a:pPr marL="171450" indent="-171450" defTabSz="488950"/>
            <a:r>
              <a:rPr lang="ru-RU" sz="1600" b="1" dirty="0" smtClean="0">
                <a:solidFill>
                  <a:srgbClr val="002060"/>
                </a:solidFill>
              </a:rPr>
              <a:t>5 ППС кафедр биологического профиля – Университет Пуатье (</a:t>
            </a:r>
            <a:r>
              <a:rPr lang="ru-RU" sz="1600" b="1" dirty="0">
                <a:solidFill>
                  <a:srgbClr val="002060"/>
                </a:solidFill>
              </a:rPr>
              <a:t>Франция), 23-29 октября </a:t>
            </a:r>
            <a:r>
              <a:rPr lang="ru-RU" sz="1600" b="1" dirty="0" smtClean="0">
                <a:solidFill>
                  <a:srgbClr val="002060"/>
                </a:solidFill>
              </a:rPr>
              <a:t>2017</a:t>
            </a:r>
          </a:p>
          <a:p>
            <a:pPr marL="171450" indent="-171450" defTabSz="488950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10 ППС – </a:t>
            </a:r>
            <a:r>
              <a:rPr lang="ru-RU" sz="1600" b="1" dirty="0" err="1" smtClean="0">
                <a:solidFill>
                  <a:srgbClr val="002060"/>
                </a:solidFill>
              </a:rPr>
              <a:t>Лунд</a:t>
            </a:r>
            <a:r>
              <a:rPr lang="ru-RU" sz="1600" b="1" dirty="0" smtClean="0">
                <a:solidFill>
                  <a:srgbClr val="002060"/>
                </a:solidFill>
              </a:rPr>
              <a:t> университет (Швеция), 12-25 ноября 2017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" name="Picture 6" descr="http://www.kgmu.kz/media/upload/cfcd208495d565ef66e7dff9f98764da/23b2f8935d554297c61e2675fa7b44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" y="4200973"/>
            <a:ext cx="3551386" cy="264577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kgmu.kz/images/w620-ccc-si/media/upload/cfcd208495d565ef66e7dff9f98764da/d915b4472f524ad72b89080f648cf0e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0" y="2020631"/>
            <a:ext cx="3595925" cy="23779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kgmu.kz/media/upload/cfcd208495d565ef66e7dff9f98764da/977d32a43462ba5fa9a59c3ac741462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2020630"/>
            <a:ext cx="3324871" cy="23512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81" y="2650444"/>
            <a:ext cx="2582199" cy="344293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633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НАУЧНАЯ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ДЕЯТЕЛЬНОСТЬ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3314" name="Picture 2" descr="Картинки по запросу нау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437112"/>
            <a:ext cx="4363244" cy="21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26589" y="-23395"/>
            <a:ext cx="6115141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1961302" y="2272738"/>
            <a:ext cx="1728192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sp>
        <p:nvSpPr>
          <p:cNvPr id="16" name="TextBox 12"/>
          <p:cNvSpPr txBox="1"/>
          <p:nvPr/>
        </p:nvSpPr>
        <p:spPr>
          <a:xfrm>
            <a:off x="2390761" y="35792"/>
            <a:ext cx="5639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Стратегическое направление 4: «Наука и инновации</a:t>
            </a:r>
            <a:r>
              <a:rPr lang="ru-RU" sz="1600" b="1" dirty="0">
                <a:solidFill>
                  <a:prstClr val="white"/>
                </a:solidFill>
                <a:latin typeface="+mn-lt"/>
                <a:cs typeface="Arial"/>
              </a:rPr>
              <a:t>»</a:t>
            </a:r>
            <a:endParaRPr lang="ru-RU" sz="16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65458" y="1124744"/>
            <a:ext cx="2662222" cy="1727777"/>
            <a:chOff x="762074" y="644627"/>
            <a:chExt cx="2884074" cy="1842968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>
              <a:off x="762074" y="644627"/>
              <a:ext cx="2884074" cy="184296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805257" y="687810"/>
              <a:ext cx="2797709" cy="1799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64770" rIns="21590" bIns="21590" numCol="1" spcCol="1270" anchor="t" anchorCtr="0">
              <a:noAutofit/>
            </a:bodyPr>
            <a:lstStyle/>
            <a:p>
              <a:pPr marL="0" lvl="1" defTabSz="755650">
                <a:lnSpc>
                  <a:spcPct val="90000"/>
                </a:lnSpc>
                <a:spcAft>
                  <a:spcPct val="15000"/>
                </a:spcAft>
              </a:pPr>
              <a:r>
                <a:rPr lang="ru-RU" sz="1750" b="1" dirty="0">
                  <a:ea typeface="Calibri" panose="020F0502020204030204" pitchFamily="34" charset="0"/>
                  <a:cs typeface="Arial" panose="020B0604020202020204" pitchFamily="34" charset="0"/>
                </a:rPr>
                <a:t>1-е место по индикаторам результативности научной деятельности среди медицинских </a:t>
              </a:r>
            </a:p>
            <a:p>
              <a:pPr marL="0" lvl="1" defTabSz="755650">
                <a:lnSpc>
                  <a:spcPct val="90000"/>
                </a:lnSpc>
                <a:spcAft>
                  <a:spcPct val="15000"/>
                </a:spcAft>
              </a:pPr>
              <a:r>
                <a:rPr lang="ru-RU" sz="1750" b="1" dirty="0">
                  <a:ea typeface="Calibri" panose="020F0502020204030204" pitchFamily="34" charset="0"/>
                  <a:cs typeface="Arial" panose="020B0604020202020204" pitchFamily="34" charset="0"/>
                </a:rPr>
                <a:t>вузов</a:t>
              </a:r>
              <a:endParaRPr lang="ru-RU" sz="175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611258" y="1052736"/>
            <a:ext cx="2662222" cy="1828336"/>
            <a:chOff x="762074" y="-108267"/>
            <a:chExt cx="2884074" cy="1918528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>
              <a:off x="762074" y="-32707"/>
              <a:ext cx="2884074" cy="1842968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805257" y="-108267"/>
              <a:ext cx="2797708" cy="1799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64770" rIns="21590" bIns="21590" numCol="1" spcCol="1270" anchor="t" anchorCtr="0">
              <a:noAutofit/>
            </a:bodyPr>
            <a:lstStyle/>
            <a:p>
              <a:pPr lvl="0"/>
              <a:r>
                <a:rPr lang="ru-RU" sz="1750" b="1" dirty="0"/>
                <a:t>Сертификация на соответствие Стандарту </a:t>
              </a:r>
            </a:p>
            <a:p>
              <a:pPr lvl="0"/>
              <a:r>
                <a:rPr lang="ru-RU" sz="1750" b="1" dirty="0"/>
                <a:t>надлежащей клинической </a:t>
              </a:r>
            </a:p>
            <a:p>
              <a:pPr lvl="0"/>
              <a:r>
                <a:rPr lang="ru-RU" sz="1750" b="1" dirty="0"/>
                <a:t>практики (GCP)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686625" y="1052736"/>
            <a:ext cx="2662222" cy="1827266"/>
            <a:chOff x="762074" y="572619"/>
            <a:chExt cx="2884074" cy="1799785"/>
          </a:xfrm>
        </p:grpSpPr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>
              <a:off x="762074" y="644627"/>
              <a:ext cx="2884074" cy="1699083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805257" y="572619"/>
              <a:ext cx="2797708" cy="1799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64770" rIns="21590" bIns="21590" numCol="1" spcCol="1270" anchor="t" anchorCtr="0">
              <a:noAutofit/>
            </a:bodyPr>
            <a:lstStyle/>
            <a:p>
              <a:pPr lvl="0"/>
              <a:r>
                <a:rPr lang="ru-RU" sz="1750" b="1" dirty="0"/>
                <a:t>Вхождение в состав Научно-образовательно-практического консорциума  «Профилактическая среда»</a:t>
              </a:r>
              <a:endParaRPr lang="ru-RU" sz="175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663483" y="3212976"/>
            <a:ext cx="2622362" cy="2304256"/>
            <a:chOff x="3794717" y="2642062"/>
            <a:chExt cx="2884075" cy="72449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794718" y="2642062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3794717" y="2642062"/>
              <a:ext cx="2884073" cy="724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spcAft>
                  <a:spcPts val="0"/>
                </a:spcAft>
              </a:pPr>
              <a:r>
                <a:rPr lang="ru-RU" sz="1400" b="1" dirty="0"/>
                <a:t>Головная организация  </a:t>
              </a:r>
            </a:p>
            <a:p>
              <a:pPr defTabSz="577850">
                <a:spcAft>
                  <a:spcPts val="0"/>
                </a:spcAft>
              </a:pPr>
              <a:r>
                <a:rPr lang="ru-RU" sz="1400" b="1" dirty="0"/>
                <a:t>по выполнению  </a:t>
              </a:r>
            </a:p>
            <a:p>
              <a:pPr defTabSz="577850"/>
              <a:r>
                <a:rPr lang="ru-RU" sz="1400" b="1" dirty="0"/>
                <a:t>Научно-технической программы «Разработка научных основ формирования профилактической среды </a:t>
              </a:r>
            </a:p>
            <a:p>
              <a:pPr defTabSz="577850"/>
              <a:r>
                <a:rPr lang="ru-RU" sz="1400" b="1" dirty="0"/>
                <a:t>в целях сохранения общественного здоровья»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65458" y="3212976"/>
            <a:ext cx="2633438" cy="720080"/>
            <a:chOff x="306546" y="2389613"/>
            <a:chExt cx="2896256" cy="72008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06546" y="2389613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Прямоугольник 40"/>
            <p:cNvSpPr/>
            <p:nvPr/>
          </p:nvSpPr>
          <p:spPr>
            <a:xfrm>
              <a:off x="318730" y="2427260"/>
              <a:ext cx="2884072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Рейтинг медицинских вузов Республики Казахстан</a:t>
              </a:r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90" y="2298654"/>
            <a:ext cx="1109866" cy="120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38" y="2348880"/>
            <a:ext cx="1101820" cy="1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6631188" y="3212977"/>
            <a:ext cx="2622362" cy="724497"/>
            <a:chOff x="3794717" y="2642062"/>
            <a:chExt cx="2884075" cy="72449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3794718" y="2642062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Прямоугольник 43"/>
            <p:cNvSpPr/>
            <p:nvPr/>
          </p:nvSpPr>
          <p:spPr>
            <a:xfrm>
              <a:off x="3794717" y="2684126"/>
              <a:ext cx="2884073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755650">
                <a:spcAft>
                  <a:spcPts val="0"/>
                </a:spcAft>
              </a:pPr>
              <a:r>
                <a:rPr lang="ru-RU" sz="1400" b="1" dirty="0"/>
                <a:t>Сертификат №1 </a:t>
              </a:r>
            </a:p>
            <a:p>
              <a:pPr defTabSz="755650">
                <a:spcAft>
                  <a:spcPts val="0"/>
                </a:spcAft>
              </a:pPr>
              <a:r>
                <a:rPr lang="ru-RU" sz="1400" b="1" dirty="0"/>
                <a:t>от 25 июня 2017 года </a:t>
              </a:r>
            </a:p>
            <a:p>
              <a:pPr defTabSz="755650">
                <a:spcAft>
                  <a:spcPts val="0"/>
                </a:spcAft>
              </a:pPr>
              <a:r>
                <a:rPr lang="ru-RU" sz="1400" b="1" dirty="0"/>
                <a:t>Комитет фармации МЗ РК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76536" y="4077073"/>
            <a:ext cx="2664296" cy="682433"/>
            <a:chOff x="306546" y="2389613"/>
            <a:chExt cx="2930194" cy="682433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06546" y="2389613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352668" y="2389613"/>
              <a:ext cx="2884072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2015 год – 1 место</a:t>
              </a:r>
            </a:p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2016 год – 1 место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56857" y="5661244"/>
            <a:ext cx="2629799" cy="1008116"/>
            <a:chOff x="298366" y="2389611"/>
            <a:chExt cx="2892254" cy="682435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06546" y="2389613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Прямоугольник 52"/>
            <p:cNvSpPr/>
            <p:nvPr/>
          </p:nvSpPr>
          <p:spPr>
            <a:xfrm>
              <a:off x="298366" y="2389611"/>
              <a:ext cx="2884071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Срок реализации -2017-2019 гг.</a:t>
              </a:r>
            </a:p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5 организаций-соисполнителей</a:t>
              </a: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655396" y="5088149"/>
            <a:ext cx="2626636" cy="1509203"/>
            <a:chOff x="301844" y="2389613"/>
            <a:chExt cx="2888776" cy="682433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306546" y="2389613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301844" y="2389613"/>
              <a:ext cx="2884072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endParaRPr lang="ru-RU" sz="1400" b="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5" name="Рисунок 44" descr="Логотип.jpg"/>
            <p:cNvPicPr>
              <a:picLocks noChangeAspect="1"/>
            </p:cNvPicPr>
            <p:nvPr/>
          </p:nvPicPr>
          <p:blipFill>
            <a:blip r:embed="rId5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029" name="Picture 5" descr="E:\ВСЕ С КОМПА\Документы\НИЦ\ОМНиИД\Сертификат на соответствие GCP\Сертификат GCP каз я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1772816"/>
            <a:ext cx="1204343" cy="16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/>
          <p:cNvGrpSpPr/>
          <p:nvPr/>
        </p:nvGrpSpPr>
        <p:grpSpPr>
          <a:xfrm>
            <a:off x="6646844" y="4077073"/>
            <a:ext cx="2626636" cy="682433"/>
            <a:chOff x="301844" y="2389613"/>
            <a:chExt cx="2888776" cy="682433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06546" y="2389613"/>
              <a:ext cx="2884074" cy="68243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301844" y="2389613"/>
              <a:ext cx="2884072" cy="682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Медицинский центр </a:t>
              </a:r>
            </a:p>
            <a:p>
              <a:pPr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/>
                <a:t>Стоматологическая клиника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631189" y="5140349"/>
            <a:ext cx="271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Возможности: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проведение клинических исследований лекарственных средств (I-IV фазы) и исследований биоэквивалентности, клинических исследований изделий медицинского назначения и медицинской техники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43" y="5168383"/>
            <a:ext cx="1851471" cy="13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034384" y="908720"/>
            <a:ext cx="3132063" cy="648072"/>
          </a:xfrm>
          <a:prstGeom prst="downArrowCallout">
            <a:avLst>
              <a:gd name="adj1" fmla="val 50000"/>
              <a:gd name="adj2" fmla="val 86599"/>
              <a:gd name="adj3" fmla="val 25000"/>
              <a:gd name="adj4" fmla="val 61818"/>
            </a:avLst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Научно-технические программы </a:t>
            </a:r>
            <a:endParaRPr lang="ru-RU" sz="1400" b="1" dirty="0" smtClean="0"/>
          </a:p>
          <a:p>
            <a:pPr algn="ctr">
              <a:defRPr/>
            </a:pPr>
            <a:r>
              <a:rPr lang="ru-RU" sz="1400" b="1" dirty="0" smtClean="0"/>
              <a:t>и </a:t>
            </a:r>
            <a:r>
              <a:rPr lang="ru-RU" sz="1400" b="1" dirty="0"/>
              <a:t>проекты НИР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776536" y="4640510"/>
            <a:ext cx="3207383" cy="588690"/>
          </a:xfrm>
          <a:prstGeom prst="downArrowCallout">
            <a:avLst>
              <a:gd name="adj1" fmla="val 50000"/>
              <a:gd name="adj2" fmla="val 86599"/>
              <a:gd name="adj3" fmla="val 25000"/>
              <a:gd name="adj4" fmla="val 61818"/>
            </a:avLst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/>
          </a:p>
          <a:p>
            <a:pPr algn="ctr">
              <a:defRPr/>
            </a:pPr>
            <a:r>
              <a:rPr lang="ru-RU" sz="1400" b="1" dirty="0"/>
              <a:t>Объемы </a:t>
            </a:r>
            <a:r>
              <a:rPr lang="ru-RU" sz="1400" b="1" dirty="0" smtClean="0"/>
              <a:t>финансирования</a:t>
            </a:r>
            <a:endParaRPr lang="ru-RU" sz="1400" b="1" dirty="0"/>
          </a:p>
          <a:p>
            <a:pPr algn="ctr">
              <a:defRPr/>
            </a:pPr>
            <a:endParaRPr lang="ru-RU" sz="1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31176" y="901073"/>
            <a:ext cx="3426282" cy="28879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МЗ РК (</a:t>
            </a:r>
            <a:r>
              <a:rPr lang="ru-RU" sz="1100" b="1" dirty="0" smtClean="0">
                <a:solidFill>
                  <a:schemeClr val="tx1"/>
                </a:solidFill>
              </a:rPr>
              <a:t>программно-целевое </a:t>
            </a:r>
            <a:r>
              <a:rPr lang="ru-RU" sz="1100" b="1" dirty="0">
                <a:solidFill>
                  <a:schemeClr val="tx1"/>
                </a:solidFill>
              </a:rPr>
              <a:t>финансирование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Научно-техническая программа 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Разработка научных основ формирования профилактической среды в целях сохранения общественного здоровья</a:t>
            </a:r>
            <a:r>
              <a:rPr lang="ru-RU" sz="1100" dirty="0" smtClean="0">
                <a:solidFill>
                  <a:schemeClr val="tx1"/>
                </a:solidFill>
              </a:rPr>
              <a:t>».</a:t>
            </a:r>
            <a:endParaRPr lang="ru-RU" sz="1100" dirty="0">
              <a:solidFill>
                <a:schemeClr val="tx1"/>
              </a:solidFill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Руководитель </a:t>
            </a:r>
            <a:r>
              <a:rPr lang="ru-RU" sz="1100" dirty="0">
                <a:solidFill>
                  <a:schemeClr val="tx1"/>
                </a:solidFill>
              </a:rPr>
              <a:t>– д.м.н., профессор </a:t>
            </a:r>
            <a:r>
              <a:rPr lang="ru-RU" sz="1100" dirty="0" smtClean="0">
                <a:solidFill>
                  <a:schemeClr val="tx1"/>
                </a:solidFill>
              </a:rPr>
              <a:t>Досмагамбетова Р.С</a:t>
            </a:r>
            <a:r>
              <a:rPr lang="ru-RU" sz="1100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Соисполнители: Национальный центр проблем формирования здорового образа жизни, Национальный центр гигиены труда и профессиональных заболеваний, Научно-исследовательский институт кардиологии и внутренних болезней, Казахский ордена «Знак почета» научно-исследовательский институт глазных болезней, Научный центр педиатрии и детской хирургии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17296" y="4701914"/>
            <a:ext cx="26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Финансирование из Республиканского бюджета</a:t>
            </a:r>
            <a:endParaRPr lang="ru-RU" b="1" dirty="0">
              <a:latin typeface="+mn-lt"/>
            </a:endParaRPr>
          </a:p>
        </p:txBody>
      </p:sp>
      <p:sp>
        <p:nvSpPr>
          <p:cNvPr id="4" name="Скругленный прямоугольник 1"/>
          <p:cNvSpPr/>
          <p:nvPr/>
        </p:nvSpPr>
        <p:spPr>
          <a:xfrm>
            <a:off x="1419287" y="5373216"/>
            <a:ext cx="1872208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425,284 млн. тенге</a:t>
            </a:r>
            <a:endParaRPr lang="ru-RU" sz="1600" dirty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864188"/>
              </p:ext>
            </p:extLst>
          </p:nvPr>
        </p:nvGraphicFramePr>
        <p:xfrm>
          <a:off x="560512" y="15661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123778"/>
              </p:ext>
            </p:extLst>
          </p:nvPr>
        </p:nvGraphicFramePr>
        <p:xfrm>
          <a:off x="3983919" y="4105920"/>
          <a:ext cx="5301393" cy="27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64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95" y="4517310"/>
            <a:ext cx="2631561" cy="213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48545" y="5017458"/>
            <a:ext cx="4603561" cy="14358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  <a:alpha val="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26589" y="-23395"/>
            <a:ext cx="6115141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1961302" y="2272738"/>
            <a:ext cx="1728192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grpSp>
        <p:nvGrpSpPr>
          <p:cNvPr id="22" name="Группа 17"/>
          <p:cNvGrpSpPr>
            <a:grpSpLocks/>
          </p:cNvGrpSpPr>
          <p:nvPr/>
        </p:nvGrpSpPr>
        <p:grpSpPr bwMode="auto">
          <a:xfrm>
            <a:off x="776537" y="4221089"/>
            <a:ext cx="8928992" cy="1458744"/>
            <a:chOff x="-5788348" y="1961995"/>
            <a:chExt cx="12202747" cy="3189396"/>
          </a:xfrm>
        </p:grpSpPr>
        <p:grpSp>
          <p:nvGrpSpPr>
            <p:cNvPr id="23" name="Group 3"/>
            <p:cNvGrpSpPr>
              <a:grpSpLocks/>
            </p:cNvGrpSpPr>
            <p:nvPr/>
          </p:nvGrpSpPr>
          <p:grpSpPr bwMode="auto">
            <a:xfrm>
              <a:off x="903912" y="3674227"/>
              <a:ext cx="3602035" cy="1436658"/>
              <a:chOff x="383" y="-620"/>
              <a:chExt cx="1946" cy="1588"/>
            </a:xfrm>
          </p:grpSpPr>
          <p:sp>
            <p:nvSpPr>
              <p:cNvPr id="40" name="Oval 4"/>
              <p:cNvSpPr>
                <a:spLocks noChangeArrowheads="1"/>
              </p:cNvSpPr>
              <p:nvPr/>
            </p:nvSpPr>
            <p:spPr bwMode="gray">
              <a:xfrm>
                <a:off x="1170" y="346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Verdana" pitchFamily="34" charset="0"/>
                </a:endParaRPr>
              </a:p>
            </p:txBody>
          </p:sp>
          <p:sp>
            <p:nvSpPr>
              <p:cNvPr id="41" name="AutoShape 5"/>
              <p:cNvSpPr>
                <a:spLocks noChangeArrowheads="1"/>
              </p:cNvSpPr>
              <p:nvPr/>
            </p:nvSpPr>
            <p:spPr bwMode="gray">
              <a:xfrm>
                <a:off x="383" y="-620"/>
                <a:ext cx="1481" cy="1588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7" name="Text Box 16"/>
            <p:cNvSpPr txBox="1">
              <a:spLocks noChangeArrowheads="1"/>
            </p:cNvSpPr>
            <p:nvPr/>
          </p:nvSpPr>
          <p:spPr bwMode="white">
            <a:xfrm>
              <a:off x="-5788348" y="3851253"/>
              <a:ext cx="6179137" cy="60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None/>
              </a:pPr>
              <a:endParaRPr lang="en-US" altLang="ru-RU" sz="1200" b="1" dirty="0">
                <a:latin typeface="+mn-lt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gray">
            <a:xfrm>
              <a:off x="903480" y="3536377"/>
              <a:ext cx="2930029" cy="1615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ru-RU" altLang="ru-RU" sz="1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11 </a:t>
              </a:r>
              <a:r>
                <a:rPr lang="ru-RU" altLang="ru-RU" sz="1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мастер-классов </a:t>
              </a:r>
              <a:endParaRPr lang="ru-RU" alt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endParaRPr lang="ru-RU" alt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endParaRP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ru-RU" altLang="ru-RU" sz="1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1420,679 </a:t>
              </a:r>
              <a:r>
                <a:rPr lang="ru-RU" altLang="ru-RU" sz="1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тыс</a:t>
              </a:r>
              <a:r>
                <a:rPr lang="ru-RU" altLang="ru-RU" sz="1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. </a:t>
              </a:r>
              <a:r>
                <a:rPr lang="ru-RU" altLang="ru-RU" sz="14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тг</a:t>
              </a:r>
              <a:r>
                <a:rPr lang="ru-RU" altLang="ru-RU" sz="14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.</a:t>
              </a:r>
              <a:endParaRPr lang="en-US" alt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endParaRPr>
            </a:p>
          </p:txBody>
        </p:sp>
        <p:sp>
          <p:nvSpPr>
            <p:cNvPr id="35" name="Выноска со стрелкой вниз 34"/>
            <p:cNvSpPr/>
            <p:nvPr/>
          </p:nvSpPr>
          <p:spPr>
            <a:xfrm>
              <a:off x="554344" y="1961995"/>
              <a:ext cx="5860055" cy="1108565"/>
            </a:xfrm>
            <a:prstGeom prst="downArrowCallout">
              <a:avLst>
                <a:gd name="adj1" fmla="val 50000"/>
                <a:gd name="adj2" fmla="val 86599"/>
                <a:gd name="adj3" fmla="val 25000"/>
                <a:gd name="adj4" fmla="val 61818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/>
                <a:t>Коммерциализация результатов НИР</a:t>
              </a:r>
            </a:p>
          </p:txBody>
        </p:sp>
      </p:grpSp>
      <p:sp>
        <p:nvSpPr>
          <p:cNvPr id="25" name="TextBox 12"/>
          <p:cNvSpPr txBox="1"/>
          <p:nvPr/>
        </p:nvSpPr>
        <p:spPr>
          <a:xfrm>
            <a:off x="2390761" y="35792"/>
            <a:ext cx="5639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Стратегическое направление 4: «Наука и инновации</a:t>
            </a:r>
            <a:r>
              <a:rPr lang="ru-RU" sz="1600" b="1" dirty="0">
                <a:solidFill>
                  <a:prstClr val="white"/>
                </a:solidFill>
                <a:latin typeface="+mn-lt"/>
                <a:cs typeface="Arial"/>
              </a:rPr>
              <a:t>»</a:t>
            </a:r>
            <a:endParaRPr lang="ru-RU" sz="16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7386" y="1021417"/>
            <a:ext cx="657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Количество получаемых и поддерживаемых </a:t>
            </a:r>
            <a:r>
              <a:rPr lang="ru-RU" sz="1600" b="1" dirty="0" smtClean="0">
                <a:latin typeface="+mn-lt"/>
              </a:rPr>
              <a:t>патентов</a:t>
            </a:r>
            <a:endParaRPr lang="ru-RU" sz="1600" b="1" dirty="0">
              <a:latin typeface="+mn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6" name="Рисунок 25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8" name="Прямоугольник 27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6" y="1019025"/>
            <a:ext cx="1861448" cy="167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9" y="2636912"/>
            <a:ext cx="1813402" cy="231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9018" y="5057889"/>
            <a:ext cx="452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Евразийское патентное ведомство </a:t>
            </a:r>
            <a:r>
              <a:rPr lang="ru-RU" sz="1600" dirty="0" smtClean="0">
                <a:latin typeface="+mn-lt"/>
              </a:rPr>
              <a:t>выдало </a:t>
            </a:r>
            <a:r>
              <a:rPr lang="ru-RU" sz="1600" dirty="0">
                <a:latin typeface="+mn-lt"/>
              </a:rPr>
              <a:t>патент на изобретение «Тяговое устройство для лечения </a:t>
            </a:r>
            <a:r>
              <a:rPr lang="ru-RU" sz="1600" dirty="0" err="1">
                <a:latin typeface="+mn-lt"/>
              </a:rPr>
              <a:t>артрогрипозной</a:t>
            </a:r>
            <a:r>
              <a:rPr lang="ru-RU" sz="1600" dirty="0">
                <a:latin typeface="+mn-lt"/>
              </a:rPr>
              <a:t> деформации стоп у детей», автор – профессор Роза </a:t>
            </a:r>
            <a:r>
              <a:rPr lang="ru-RU" sz="1600" dirty="0" err="1">
                <a:latin typeface="+mn-lt"/>
              </a:rPr>
              <a:t>Сейткалиевна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Алимханова</a:t>
            </a: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023244"/>
              </p:ext>
            </p:extLst>
          </p:nvPr>
        </p:nvGraphicFramePr>
        <p:xfrm>
          <a:off x="5210283" y="1190694"/>
          <a:ext cx="3495675" cy="270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849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439">
            <a:off x="2639653" y="1178354"/>
            <a:ext cx="1226467" cy="173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4661">
            <a:off x="1395003" y="1279545"/>
            <a:ext cx="1218285" cy="18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326">
            <a:off x="1532960" y="2450284"/>
            <a:ext cx="1134216" cy="170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/>
          <p:nvPr/>
        </p:nvSpPr>
        <p:spPr bwMode="gray">
          <a:xfrm>
            <a:off x="-1961302" y="2272738"/>
            <a:ext cx="1728192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912155" y="1163418"/>
            <a:ext cx="4427794" cy="60939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Количество публикаций в зарубежных изданиях,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индексируемых в базах данных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Web of  Knowledge, Scopus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2390761" y="35792"/>
            <a:ext cx="5639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Стратегическое направление 4: «Наука и инновации</a:t>
            </a:r>
            <a:r>
              <a:rPr lang="ru-RU" sz="1600" b="1" dirty="0">
                <a:solidFill>
                  <a:prstClr val="white"/>
                </a:solidFill>
                <a:latin typeface="+mn-lt"/>
                <a:cs typeface="Arial"/>
              </a:rPr>
              <a:t>»</a:t>
            </a:r>
            <a:endParaRPr lang="ru-RU" sz="16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36577" y="4547794"/>
            <a:ext cx="3965979" cy="60939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Количество цитирований публикаций ППС КГМУ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в базах данных научной информации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(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Web of  Knowledge, Scopus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), ед.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414">
            <a:off x="6438396" y="4217321"/>
            <a:ext cx="1268808" cy="18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851">
            <a:off x="7739419" y="4183228"/>
            <a:ext cx="1272654" cy="184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52">
            <a:off x="6996699" y="4918574"/>
            <a:ext cx="1254119" cy="178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http://m1.behance.net/rendition/modules/45921253/disp/d2f5ba2bcc8b05bbb552710a993b95d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25">
            <a:off x="2741191" y="2376466"/>
            <a:ext cx="1177716" cy="17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9" name="Рисунок 18" descr="Логотип.jpg"/>
            <p:cNvPicPr>
              <a:picLocks noChangeAspect="1"/>
            </p:cNvPicPr>
            <p:nvPr/>
          </p:nvPicPr>
          <p:blipFill>
            <a:blip r:embed="rId11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577" y="5380718"/>
            <a:ext cx="4229100" cy="1285875"/>
          </a:xfrm>
          <a:prstGeom prst="rect">
            <a:avLst/>
          </a:prstGeom>
        </p:spPr>
      </p:pic>
      <p:pic>
        <p:nvPicPr>
          <p:cNvPr id="4" name="Picture 2" descr="C:\Users\Munassipova\Desktop\Безымянный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1793887"/>
            <a:ext cx="1524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9" y="2051081"/>
            <a:ext cx="1899841" cy="183933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33276" y="1095127"/>
            <a:ext cx="7128036" cy="92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-1961302" y="2272738"/>
            <a:ext cx="1728192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sp>
        <p:nvSpPr>
          <p:cNvPr id="25" name="TextBox 12"/>
          <p:cNvSpPr txBox="1"/>
          <p:nvPr/>
        </p:nvSpPr>
        <p:spPr>
          <a:xfrm>
            <a:off x="2390761" y="35792"/>
            <a:ext cx="5639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Стратегическое направление 4: «Наука и инновации</a:t>
            </a:r>
            <a:r>
              <a:rPr lang="ru-RU" sz="1600" b="1" dirty="0">
                <a:solidFill>
                  <a:prstClr val="white"/>
                </a:solidFill>
                <a:latin typeface="+mn-lt"/>
                <a:cs typeface="Arial"/>
              </a:rPr>
              <a:t>»</a:t>
            </a:r>
            <a:endParaRPr lang="ru-RU" sz="16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7830"/>
            <a:ext cx="9906000" cy="815767"/>
            <a:chOff x="-1" y="7830"/>
            <a:chExt cx="9906001" cy="83888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9" name="Рисунок 18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276" y="1095127"/>
            <a:ext cx="698402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IV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Центрально-Азиатская международная научно-практическая конференция 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Интернационализация медицинского образования»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2" y="3416448"/>
            <a:ext cx="1726669" cy="102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6" y="4493136"/>
            <a:ext cx="2450880" cy="144681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5534708"/>
            <a:ext cx="2088232" cy="120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76937" y="5589240"/>
            <a:ext cx="4680519" cy="1080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Подписание меморандума о сотрудничестве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в области здравоохранения, академического,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научного и культурного сотрудничества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с Ханойским Медицинским университетом (Вьетнам</a:t>
            </a:r>
            <a:r>
              <a:rPr lang="ru-RU" sz="1200" b="1" dirty="0" smtClean="0">
                <a:solidFill>
                  <a:schemeClr val="bg1"/>
                </a:solidFill>
              </a:rPr>
              <a:t>)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60" y="5721534"/>
            <a:ext cx="1362706" cy="83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4088904" y="2335196"/>
            <a:ext cx="5167076" cy="3038020"/>
            <a:chOff x="3779912" y="2335196"/>
            <a:chExt cx="5167076" cy="3038020"/>
          </a:xfrm>
        </p:grpSpPr>
        <p:sp>
          <p:nvSpPr>
            <p:cNvPr id="10" name="Равнобедренный треугольник 9"/>
            <p:cNvSpPr/>
            <p:nvPr/>
          </p:nvSpPr>
          <p:spPr>
            <a:xfrm>
              <a:off x="3779912" y="2335196"/>
              <a:ext cx="2620170" cy="3038020"/>
            </a:xfrm>
            <a:prstGeom prst="triangl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5311020" y="2615664"/>
              <a:ext cx="3633360" cy="456748"/>
            </a:xfrm>
            <a:custGeom>
              <a:avLst/>
              <a:gdLst>
                <a:gd name="connsiteX0" fmla="*/ 0 w 3803830"/>
                <a:gd name="connsiteY0" fmla="*/ 76126 h 456748"/>
                <a:gd name="connsiteX1" fmla="*/ 76126 w 3803830"/>
                <a:gd name="connsiteY1" fmla="*/ 0 h 456748"/>
                <a:gd name="connsiteX2" fmla="*/ 3727704 w 3803830"/>
                <a:gd name="connsiteY2" fmla="*/ 0 h 456748"/>
                <a:gd name="connsiteX3" fmla="*/ 3803830 w 3803830"/>
                <a:gd name="connsiteY3" fmla="*/ 76126 h 456748"/>
                <a:gd name="connsiteX4" fmla="*/ 3803830 w 3803830"/>
                <a:gd name="connsiteY4" fmla="*/ 380622 h 456748"/>
                <a:gd name="connsiteX5" fmla="*/ 3727704 w 3803830"/>
                <a:gd name="connsiteY5" fmla="*/ 456748 h 456748"/>
                <a:gd name="connsiteX6" fmla="*/ 76126 w 3803830"/>
                <a:gd name="connsiteY6" fmla="*/ 456748 h 456748"/>
                <a:gd name="connsiteX7" fmla="*/ 0 w 3803830"/>
                <a:gd name="connsiteY7" fmla="*/ 380622 h 456748"/>
                <a:gd name="connsiteX8" fmla="*/ 0 w 3803830"/>
                <a:gd name="connsiteY8" fmla="*/ 76126 h 45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830" h="456748">
                  <a:moveTo>
                    <a:pt x="0" y="76126"/>
                  </a:moveTo>
                  <a:cubicBezTo>
                    <a:pt x="0" y="34083"/>
                    <a:pt x="34083" y="0"/>
                    <a:pt x="76126" y="0"/>
                  </a:cubicBezTo>
                  <a:lnTo>
                    <a:pt x="3727704" y="0"/>
                  </a:lnTo>
                  <a:cubicBezTo>
                    <a:pt x="3769747" y="0"/>
                    <a:pt x="3803830" y="34083"/>
                    <a:pt x="3803830" y="76126"/>
                  </a:cubicBezTo>
                  <a:lnTo>
                    <a:pt x="3803830" y="380622"/>
                  </a:lnTo>
                  <a:cubicBezTo>
                    <a:pt x="3803830" y="422665"/>
                    <a:pt x="3769747" y="456748"/>
                    <a:pt x="3727704" y="456748"/>
                  </a:cubicBezTo>
                  <a:lnTo>
                    <a:pt x="76126" y="456748"/>
                  </a:lnTo>
                  <a:cubicBezTo>
                    <a:pt x="34083" y="456748"/>
                    <a:pt x="0" y="422665"/>
                    <a:pt x="0" y="380622"/>
                  </a:cubicBezTo>
                  <a:lnTo>
                    <a:pt x="0" y="7612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397" tIns="60397" rIns="60397" bIns="60397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/>
                <a:t>ИНТЕРНАЦИОНАЛИЗАЦИЯ ВЫСШЕГО ОБРАЗОВАНИЯ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308797" y="3251027"/>
              <a:ext cx="3638191" cy="317560"/>
            </a:xfrm>
            <a:custGeom>
              <a:avLst/>
              <a:gdLst>
                <a:gd name="connsiteX0" fmla="*/ 0 w 3638191"/>
                <a:gd name="connsiteY0" fmla="*/ 52928 h 317560"/>
                <a:gd name="connsiteX1" fmla="*/ 52928 w 3638191"/>
                <a:gd name="connsiteY1" fmla="*/ 0 h 317560"/>
                <a:gd name="connsiteX2" fmla="*/ 3585263 w 3638191"/>
                <a:gd name="connsiteY2" fmla="*/ 0 h 317560"/>
                <a:gd name="connsiteX3" fmla="*/ 3638191 w 3638191"/>
                <a:gd name="connsiteY3" fmla="*/ 52928 h 317560"/>
                <a:gd name="connsiteX4" fmla="*/ 3638191 w 3638191"/>
                <a:gd name="connsiteY4" fmla="*/ 264632 h 317560"/>
                <a:gd name="connsiteX5" fmla="*/ 3585263 w 3638191"/>
                <a:gd name="connsiteY5" fmla="*/ 317560 h 317560"/>
                <a:gd name="connsiteX6" fmla="*/ 52928 w 3638191"/>
                <a:gd name="connsiteY6" fmla="*/ 317560 h 317560"/>
                <a:gd name="connsiteX7" fmla="*/ 0 w 3638191"/>
                <a:gd name="connsiteY7" fmla="*/ 264632 h 317560"/>
                <a:gd name="connsiteX8" fmla="*/ 0 w 3638191"/>
                <a:gd name="connsiteY8" fmla="*/ 52928 h 31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8191" h="317560">
                  <a:moveTo>
                    <a:pt x="0" y="52928"/>
                  </a:moveTo>
                  <a:cubicBezTo>
                    <a:pt x="0" y="23697"/>
                    <a:pt x="23697" y="0"/>
                    <a:pt x="52928" y="0"/>
                  </a:cubicBezTo>
                  <a:lnTo>
                    <a:pt x="3585263" y="0"/>
                  </a:lnTo>
                  <a:cubicBezTo>
                    <a:pt x="3614494" y="0"/>
                    <a:pt x="3638191" y="23697"/>
                    <a:pt x="3638191" y="52928"/>
                  </a:cubicBezTo>
                  <a:lnTo>
                    <a:pt x="3638191" y="264632"/>
                  </a:lnTo>
                  <a:cubicBezTo>
                    <a:pt x="3638191" y="293863"/>
                    <a:pt x="3614494" y="317560"/>
                    <a:pt x="3585263" y="317560"/>
                  </a:cubicBezTo>
                  <a:lnTo>
                    <a:pt x="52928" y="317560"/>
                  </a:lnTo>
                  <a:cubicBezTo>
                    <a:pt x="23697" y="317560"/>
                    <a:pt x="0" y="293863"/>
                    <a:pt x="0" y="264632"/>
                  </a:cubicBezTo>
                  <a:lnTo>
                    <a:pt x="0" y="52928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602" tIns="53602" rIns="53602" bIns="53602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/>
                <a:t>ИННОВАЦИИ В ОБРАЗОВАНИИ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311020" y="4185071"/>
              <a:ext cx="3633361" cy="403858"/>
            </a:xfrm>
            <a:custGeom>
              <a:avLst/>
              <a:gdLst>
                <a:gd name="connsiteX0" fmla="*/ 0 w 3518602"/>
                <a:gd name="connsiteY0" fmla="*/ 67311 h 403858"/>
                <a:gd name="connsiteX1" fmla="*/ 67311 w 3518602"/>
                <a:gd name="connsiteY1" fmla="*/ 0 h 403858"/>
                <a:gd name="connsiteX2" fmla="*/ 3451291 w 3518602"/>
                <a:gd name="connsiteY2" fmla="*/ 0 h 403858"/>
                <a:gd name="connsiteX3" fmla="*/ 3518602 w 3518602"/>
                <a:gd name="connsiteY3" fmla="*/ 67311 h 403858"/>
                <a:gd name="connsiteX4" fmla="*/ 3518602 w 3518602"/>
                <a:gd name="connsiteY4" fmla="*/ 336547 h 403858"/>
                <a:gd name="connsiteX5" fmla="*/ 3451291 w 3518602"/>
                <a:gd name="connsiteY5" fmla="*/ 403858 h 403858"/>
                <a:gd name="connsiteX6" fmla="*/ 67311 w 3518602"/>
                <a:gd name="connsiteY6" fmla="*/ 403858 h 403858"/>
                <a:gd name="connsiteX7" fmla="*/ 0 w 3518602"/>
                <a:gd name="connsiteY7" fmla="*/ 336547 h 403858"/>
                <a:gd name="connsiteX8" fmla="*/ 0 w 3518602"/>
                <a:gd name="connsiteY8" fmla="*/ 67311 h 40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8602" h="403858">
                  <a:moveTo>
                    <a:pt x="0" y="67311"/>
                  </a:moveTo>
                  <a:cubicBezTo>
                    <a:pt x="0" y="30136"/>
                    <a:pt x="30136" y="0"/>
                    <a:pt x="67311" y="0"/>
                  </a:cubicBezTo>
                  <a:lnTo>
                    <a:pt x="3451291" y="0"/>
                  </a:lnTo>
                  <a:cubicBezTo>
                    <a:pt x="3488466" y="0"/>
                    <a:pt x="3518602" y="30136"/>
                    <a:pt x="3518602" y="67311"/>
                  </a:cubicBezTo>
                  <a:lnTo>
                    <a:pt x="3518602" y="336547"/>
                  </a:lnTo>
                  <a:cubicBezTo>
                    <a:pt x="3518602" y="373722"/>
                    <a:pt x="3488466" y="403858"/>
                    <a:pt x="3451291" y="403858"/>
                  </a:cubicBezTo>
                  <a:lnTo>
                    <a:pt x="67311" y="403858"/>
                  </a:lnTo>
                  <a:cubicBezTo>
                    <a:pt x="30136" y="403858"/>
                    <a:pt x="0" y="373722"/>
                    <a:pt x="0" y="336547"/>
                  </a:cubicBezTo>
                  <a:lnTo>
                    <a:pt x="0" y="6731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815" tIns="57815" rIns="57815" bIns="5781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/>
                <a:t>ОЦЕНКА И РАЗВИТИЕ КОМПЕТЕНЦИЙ ПРЕПОДАВАТЕЛЯ (МЕЖДУНАРОДНЫЙ ОПЫТ И КАЗАХСТАНСКИЕ РЕАЛИИ)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311021" y="4721675"/>
              <a:ext cx="3635040" cy="632874"/>
            </a:xfrm>
            <a:custGeom>
              <a:avLst/>
              <a:gdLst>
                <a:gd name="connsiteX0" fmla="*/ 0 w 3370262"/>
                <a:gd name="connsiteY0" fmla="*/ 105481 h 632874"/>
                <a:gd name="connsiteX1" fmla="*/ 105481 w 3370262"/>
                <a:gd name="connsiteY1" fmla="*/ 0 h 632874"/>
                <a:gd name="connsiteX2" fmla="*/ 3264781 w 3370262"/>
                <a:gd name="connsiteY2" fmla="*/ 0 h 632874"/>
                <a:gd name="connsiteX3" fmla="*/ 3370262 w 3370262"/>
                <a:gd name="connsiteY3" fmla="*/ 105481 h 632874"/>
                <a:gd name="connsiteX4" fmla="*/ 3370262 w 3370262"/>
                <a:gd name="connsiteY4" fmla="*/ 527393 h 632874"/>
                <a:gd name="connsiteX5" fmla="*/ 3264781 w 3370262"/>
                <a:gd name="connsiteY5" fmla="*/ 632874 h 632874"/>
                <a:gd name="connsiteX6" fmla="*/ 105481 w 3370262"/>
                <a:gd name="connsiteY6" fmla="*/ 632874 h 632874"/>
                <a:gd name="connsiteX7" fmla="*/ 0 w 3370262"/>
                <a:gd name="connsiteY7" fmla="*/ 527393 h 632874"/>
                <a:gd name="connsiteX8" fmla="*/ 0 w 3370262"/>
                <a:gd name="connsiteY8" fmla="*/ 105481 h 63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0262" h="632874">
                  <a:moveTo>
                    <a:pt x="0" y="105481"/>
                  </a:moveTo>
                  <a:cubicBezTo>
                    <a:pt x="0" y="47225"/>
                    <a:pt x="47225" y="0"/>
                    <a:pt x="105481" y="0"/>
                  </a:cubicBezTo>
                  <a:lnTo>
                    <a:pt x="3264781" y="0"/>
                  </a:lnTo>
                  <a:cubicBezTo>
                    <a:pt x="3323037" y="0"/>
                    <a:pt x="3370262" y="47225"/>
                    <a:pt x="3370262" y="105481"/>
                  </a:cubicBezTo>
                  <a:lnTo>
                    <a:pt x="3370262" y="527393"/>
                  </a:lnTo>
                  <a:cubicBezTo>
                    <a:pt x="3370262" y="585649"/>
                    <a:pt x="3323037" y="632874"/>
                    <a:pt x="3264781" y="632874"/>
                  </a:cubicBezTo>
                  <a:lnTo>
                    <a:pt x="105481" y="632874"/>
                  </a:lnTo>
                  <a:cubicBezTo>
                    <a:pt x="47225" y="632874"/>
                    <a:pt x="0" y="585649"/>
                    <a:pt x="0" y="527393"/>
                  </a:cubicBezTo>
                  <a:lnTo>
                    <a:pt x="0" y="10548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994" tIns="68994" rIns="68994" bIns="68994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/>
                <a:t>СИМУЛЯЦИОННЫЕ ТЕХНОЛОГИИ В ОБРАЗОВАНИИ И ОЦЕНКЕ ЗНАНИЙ. ВОПРОСЫ АККРЕДИТАЦИИ И СТАНДАРТИЗАЦИИ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311020" y="3741516"/>
              <a:ext cx="3633361" cy="286424"/>
            </a:xfrm>
            <a:custGeom>
              <a:avLst/>
              <a:gdLst>
                <a:gd name="connsiteX0" fmla="*/ 0 w 3727152"/>
                <a:gd name="connsiteY0" fmla="*/ 48015 h 288086"/>
                <a:gd name="connsiteX1" fmla="*/ 48015 w 3727152"/>
                <a:gd name="connsiteY1" fmla="*/ 0 h 288086"/>
                <a:gd name="connsiteX2" fmla="*/ 3679137 w 3727152"/>
                <a:gd name="connsiteY2" fmla="*/ 0 h 288086"/>
                <a:gd name="connsiteX3" fmla="*/ 3727152 w 3727152"/>
                <a:gd name="connsiteY3" fmla="*/ 48015 h 288086"/>
                <a:gd name="connsiteX4" fmla="*/ 3727152 w 3727152"/>
                <a:gd name="connsiteY4" fmla="*/ 240071 h 288086"/>
                <a:gd name="connsiteX5" fmla="*/ 3679137 w 3727152"/>
                <a:gd name="connsiteY5" fmla="*/ 288086 h 288086"/>
                <a:gd name="connsiteX6" fmla="*/ 48015 w 3727152"/>
                <a:gd name="connsiteY6" fmla="*/ 288086 h 288086"/>
                <a:gd name="connsiteX7" fmla="*/ 0 w 3727152"/>
                <a:gd name="connsiteY7" fmla="*/ 240071 h 288086"/>
                <a:gd name="connsiteX8" fmla="*/ 0 w 3727152"/>
                <a:gd name="connsiteY8" fmla="*/ 48015 h 28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7152" h="288086">
                  <a:moveTo>
                    <a:pt x="0" y="48015"/>
                  </a:moveTo>
                  <a:cubicBezTo>
                    <a:pt x="0" y="21497"/>
                    <a:pt x="21497" y="0"/>
                    <a:pt x="48015" y="0"/>
                  </a:cubicBezTo>
                  <a:lnTo>
                    <a:pt x="3679137" y="0"/>
                  </a:lnTo>
                  <a:cubicBezTo>
                    <a:pt x="3705655" y="0"/>
                    <a:pt x="3727152" y="21497"/>
                    <a:pt x="3727152" y="48015"/>
                  </a:cubicBezTo>
                  <a:lnTo>
                    <a:pt x="3727152" y="240071"/>
                  </a:lnTo>
                  <a:cubicBezTo>
                    <a:pt x="3727152" y="266589"/>
                    <a:pt x="3705655" y="288086"/>
                    <a:pt x="3679137" y="288086"/>
                  </a:cubicBezTo>
                  <a:lnTo>
                    <a:pt x="48015" y="288086"/>
                  </a:lnTo>
                  <a:cubicBezTo>
                    <a:pt x="21497" y="288086"/>
                    <a:pt x="0" y="266589"/>
                    <a:pt x="0" y="240071"/>
                  </a:cubicBezTo>
                  <a:lnTo>
                    <a:pt x="0" y="48015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163" tIns="52163" rIns="52163" bIns="52163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/>
                <a:t>ОБУЧЕНИЕ ВО ИЗБЕЖАНИЕ МЕДИЦИНСКИХ ОШИБОК</a:t>
              </a:r>
            </a:p>
          </p:txBody>
        </p:sp>
      </p:grp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2106934"/>
            <a:ext cx="1708357" cy="32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11" y="980728"/>
            <a:ext cx="1069481" cy="151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3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4"/>
          <p:cNvGraphicFramePr/>
          <p:nvPr>
            <p:extLst>
              <p:ext uri="{D42A27DB-BD31-4B8C-83A1-F6EECF244321}">
                <p14:modId xmlns:p14="http://schemas.microsoft.com/office/powerpoint/2010/main" val="147974302"/>
              </p:ext>
            </p:extLst>
          </p:nvPr>
        </p:nvGraphicFramePr>
        <p:xfrm>
          <a:off x="1543338" y="721238"/>
          <a:ext cx="6722030" cy="393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7830"/>
            <a:ext cx="9906000" cy="75513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8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3" y="2996952"/>
            <a:ext cx="1668289" cy="121035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8" y="5229200"/>
            <a:ext cx="179863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824391" y="5085184"/>
            <a:ext cx="5375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+mn-lt"/>
              </a:rPr>
              <a:t>Программа Открытого Медицинского Института (Австрия)  "</a:t>
            </a:r>
            <a:r>
              <a:rPr lang="ru-RU" altLang="ru-RU" sz="1200" b="1" dirty="0" err="1">
                <a:latin typeface="+mn-lt"/>
              </a:rPr>
              <a:t>Зальцбургские</a:t>
            </a:r>
            <a:r>
              <a:rPr lang="ru-RU" altLang="ru-RU" sz="1200" b="1" dirty="0">
                <a:latin typeface="+mn-lt"/>
              </a:rPr>
              <a:t> медицинские семинары" (финансирование Американо-Австрийским фондом и Министерством науки и здравоохранения Австрии, январь 2017 </a:t>
            </a:r>
            <a:r>
              <a:rPr lang="ru-RU" altLang="ru-RU" sz="1200" b="1">
                <a:latin typeface="+mn-lt"/>
              </a:rPr>
              <a:t>г.) – 1 чел.</a:t>
            </a:r>
            <a:endParaRPr lang="ru-RU" altLang="ru-RU" sz="1200" b="1" dirty="0">
              <a:latin typeface="+mn-lt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6229572"/>
            <a:ext cx="930322" cy="4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2760" y="6187370"/>
            <a:ext cx="5407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+mn-lt"/>
              </a:rPr>
              <a:t>Научная стажировка «Методы молекулярной биологии и </a:t>
            </a:r>
            <a:r>
              <a:rPr lang="ru-RU" sz="1200" b="1" dirty="0" err="1">
                <a:latin typeface="+mn-lt"/>
              </a:rPr>
              <a:t>биоинформатики</a:t>
            </a:r>
            <a:r>
              <a:rPr lang="ru-RU" sz="1200" b="1" dirty="0">
                <a:latin typeface="+mn-lt"/>
              </a:rPr>
              <a:t>», </a:t>
            </a:r>
          </a:p>
          <a:p>
            <a:r>
              <a:rPr lang="ru-RU" sz="1200" b="1" dirty="0">
                <a:latin typeface="+mn-lt"/>
              </a:rPr>
              <a:t>Программа академической мобильности, </a:t>
            </a:r>
          </a:p>
          <a:p>
            <a:r>
              <a:rPr lang="ru-RU" sz="1200" b="1" dirty="0">
                <a:latin typeface="+mn-lt"/>
              </a:rPr>
              <a:t>Университет Пуатье (Франция), октябрь </a:t>
            </a:r>
            <a:r>
              <a:rPr lang="ru-RU" sz="1200" b="1">
                <a:latin typeface="+mn-lt"/>
              </a:rPr>
              <a:t>2017 г. – 5 чел.</a:t>
            </a:r>
            <a:endParaRPr lang="ru-RU" sz="1200" b="1" dirty="0">
              <a:latin typeface="+mn-lt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792760" y="5775068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+mn-lt"/>
              </a:rPr>
              <a:t>Образовательная программа по прибору QS12K </a:t>
            </a:r>
            <a:r>
              <a:rPr lang="ru-RU" altLang="ru-RU" sz="1200" b="1" dirty="0" err="1">
                <a:latin typeface="+mn-lt"/>
              </a:rPr>
              <a:t>real-time</a:t>
            </a:r>
            <a:r>
              <a:rPr lang="ru-RU" altLang="ru-RU" sz="1200" b="1" dirty="0">
                <a:latin typeface="+mn-lt"/>
              </a:rPr>
              <a:t> PCR, Германия (Дармштадт), январь </a:t>
            </a:r>
            <a:r>
              <a:rPr lang="ru-RU" altLang="ru-RU" sz="1200" b="1">
                <a:latin typeface="+mn-lt"/>
              </a:rPr>
              <a:t>2017 г. – 1 чел.</a:t>
            </a:r>
            <a:endParaRPr lang="ru-RU" altLang="ru-RU" sz="1200" b="1" dirty="0">
              <a:latin typeface="+mn-lt"/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5751712"/>
            <a:ext cx="1068652" cy="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31838" y="4542640"/>
            <a:ext cx="6949555" cy="470536"/>
          </a:xfrm>
          <a:prstGeom prst="roundRect">
            <a:avLst/>
          </a:prstGeom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Научные стажировки молодых ученых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6" y="1196753"/>
            <a:ext cx="1961103" cy="144865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1" y="1388364"/>
            <a:ext cx="2178777" cy="117654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8121352" y="5013176"/>
            <a:ext cx="395449" cy="18205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409384" y="5301208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На сумму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31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595 133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тенге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10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26589" y="-23395"/>
            <a:ext cx="6115141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2390761" y="35792"/>
            <a:ext cx="5639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Стратегическое направление 4: «Наука и инновации</a:t>
            </a:r>
            <a:r>
              <a:rPr lang="ru-RU" sz="1600" b="1" dirty="0">
                <a:solidFill>
                  <a:prstClr val="white"/>
                </a:solidFill>
                <a:latin typeface="+mn-lt"/>
                <a:cs typeface="Arial"/>
              </a:rPr>
              <a:t>»</a:t>
            </a:r>
            <a:endParaRPr lang="ru-RU" sz="16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2" name="Picture 16" descr="C:\Users\ErubayA.KGMU\Desktop\4bd83348de647d50199aa5f6408bba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3" y="2636912"/>
            <a:ext cx="2592288" cy="163838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93" y="2852937"/>
            <a:ext cx="2290017" cy="1541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1" y="980729"/>
            <a:ext cx="2554111" cy="14532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 descr="C:\Users\ErubayA.KGMU\Desktop\c1f4c389b661d573312c200f1af7af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27" y="980729"/>
            <a:ext cx="2318482" cy="1765037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7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7" name="Прямоугольник 16"/>
          <p:cNvSpPr/>
          <p:nvPr/>
        </p:nvSpPr>
        <p:spPr>
          <a:xfrm>
            <a:off x="2028367" y="116633"/>
            <a:ext cx="644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+mj-lt"/>
                <a:cs typeface="Arial" charset="0"/>
              </a:rPr>
              <a:t>Наука и инновации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Прямоугольник 1"/>
          <p:cNvSpPr/>
          <p:nvPr/>
        </p:nvSpPr>
        <p:spPr>
          <a:xfrm>
            <a:off x="594343" y="4509120"/>
            <a:ext cx="867913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850900" dist="38100" dir="18660000" algn="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altLang="ru-RU" sz="2000" b="1" dirty="0">
              <a:latin typeface="+mn-lt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 dirty="0">
                <a:latin typeface="+mn-lt"/>
                <a:cs typeface="Times New Roman" pitchFamily="18" charset="0"/>
              </a:rPr>
              <a:t>23 студента награждены дипломами </a:t>
            </a:r>
            <a:r>
              <a:rPr lang="en-US" altLang="ru-RU" sz="2000" b="1" dirty="0">
                <a:latin typeface="+mn-lt"/>
                <a:cs typeface="Times New Roman" pitchFamily="18" charset="0"/>
              </a:rPr>
              <a:t>I</a:t>
            </a:r>
            <a:r>
              <a:rPr lang="ru-RU" altLang="ru-RU" sz="2000" b="1" dirty="0">
                <a:latin typeface="+mn-lt"/>
                <a:cs typeface="Times New Roman" pitchFamily="18" charset="0"/>
              </a:rPr>
              <a:t>,</a:t>
            </a:r>
            <a:r>
              <a:rPr lang="en-US" altLang="ru-RU" sz="2000" b="1" dirty="0">
                <a:latin typeface="+mn-lt"/>
                <a:cs typeface="Times New Roman" pitchFamily="18" charset="0"/>
              </a:rPr>
              <a:t> II </a:t>
            </a:r>
            <a:r>
              <a:rPr lang="ru-RU" altLang="ru-RU" sz="2000" b="1" dirty="0">
                <a:latin typeface="+mn-lt"/>
                <a:cs typeface="Times New Roman" pitchFamily="18" charset="0"/>
              </a:rPr>
              <a:t>и </a:t>
            </a:r>
            <a:r>
              <a:rPr lang="en-US" altLang="ru-RU" sz="2000" b="1" dirty="0">
                <a:latin typeface="+mn-lt"/>
                <a:cs typeface="Times New Roman" pitchFamily="18" charset="0"/>
              </a:rPr>
              <a:t>III </a:t>
            </a:r>
            <a:r>
              <a:rPr lang="ru-RU" altLang="ru-RU" sz="2000" b="1" dirty="0">
                <a:latin typeface="+mn-lt"/>
                <a:cs typeface="Times New Roman" pitchFamily="18" charset="0"/>
              </a:rPr>
              <a:t>степени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sz="2000" b="1" dirty="0">
              <a:latin typeface="+mn-lt"/>
              <a:cs typeface="Times New Roman" pitchFamily="18" charset="0"/>
            </a:endParaRPr>
          </a:p>
        </p:txBody>
      </p:sp>
      <p:sp>
        <p:nvSpPr>
          <p:cNvPr id="31" name="Прямоугольник 1"/>
          <p:cNvSpPr/>
          <p:nvPr/>
        </p:nvSpPr>
        <p:spPr>
          <a:xfrm>
            <a:off x="3542349" y="940971"/>
            <a:ext cx="2821299" cy="333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850900" dist="38100" dir="18660000" algn="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118 студентов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приняли </a:t>
            </a:r>
            <a:r>
              <a:rPr lang="ru-RU" altLang="ru-RU" b="1" dirty="0">
                <a:latin typeface="+mn-lt"/>
                <a:cs typeface="Times New Roman" pitchFamily="18" charset="0"/>
              </a:rPr>
              <a:t>участие </a:t>
            </a:r>
            <a:endParaRPr lang="ru-RU" altLang="ru-RU" b="1" dirty="0" smtClean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в </a:t>
            </a:r>
            <a:r>
              <a:rPr lang="ru-RU" altLang="ru-RU" b="1" dirty="0">
                <a:latin typeface="+mn-lt"/>
                <a:cs typeface="Times New Roman" pitchFamily="18" charset="0"/>
              </a:rPr>
              <a:t>научных конференциях, </a:t>
            </a:r>
            <a:r>
              <a:rPr lang="ru-RU" altLang="ru-RU" b="1" dirty="0" smtClean="0">
                <a:latin typeface="+mn-lt"/>
                <a:cs typeface="Times New Roman" pitchFamily="18" charset="0"/>
              </a:rPr>
              <a:t>конгрессах: 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Великобритания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Нидерланды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Австрия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Германия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Япония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Российская Федерация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Таджикистан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Азербайджан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  <a:defRPr/>
            </a:pPr>
            <a:r>
              <a:rPr lang="ru-RU" altLang="ru-RU" b="1" dirty="0" smtClean="0">
                <a:latin typeface="+mn-lt"/>
                <a:cs typeface="Times New Roman" pitchFamily="18" charset="0"/>
              </a:rPr>
              <a:t>Узбекистан</a:t>
            </a:r>
            <a:endParaRPr lang="ru-RU" altLang="ru-RU" b="1" dirty="0">
              <a:latin typeface="+mn-lt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9" y="5220033"/>
            <a:ext cx="2557769" cy="15393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5220032"/>
            <a:ext cx="2291833" cy="152898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35" y="5220032"/>
            <a:ext cx="2076450" cy="15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3" descr="C:\Users\Munassipova\Desktop\Рисунок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20854"/>
            <a:ext cx="9158357" cy="599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1" name="Группа 10"/>
          <p:cNvGrpSpPr>
            <a:grpSpLocks/>
          </p:cNvGrpSpPr>
          <p:nvPr/>
        </p:nvGrpSpPr>
        <p:grpSpPr bwMode="auto">
          <a:xfrm>
            <a:off x="-15552" y="-26988"/>
            <a:ext cx="9921552" cy="763899"/>
            <a:chOff x="0" y="-10158"/>
            <a:chExt cx="9923556" cy="85687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812"/>
              <a:ext cx="9906360" cy="999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7196" y="-10158"/>
              <a:ext cx="9906360" cy="574422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/>
            </a:p>
          </p:txBody>
        </p:sp>
        <p:pic>
          <p:nvPicPr>
            <p:cNvPr id="17" name="Рисунок 16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052" name="Прямоугольник 1"/>
          <p:cNvSpPr>
            <a:spLocks noChangeArrowheads="1"/>
          </p:cNvSpPr>
          <p:nvPr/>
        </p:nvSpPr>
        <p:spPr bwMode="auto">
          <a:xfrm>
            <a:off x="1497013" y="44624"/>
            <a:ext cx="777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lt1"/>
                </a:solidFill>
                <a:latin typeface="+mn-lt"/>
                <a:cs typeface="+mn-cs"/>
              </a:rPr>
              <a:t>Диссертационный Совет КГМУ по специальности 6D110100 «Медицина»</a:t>
            </a:r>
          </a:p>
        </p:txBody>
      </p:sp>
      <p:sp>
        <p:nvSpPr>
          <p:cNvPr id="2053" name="TextBox 22"/>
          <p:cNvSpPr txBox="1">
            <a:spLocks noChangeArrowheads="1"/>
          </p:cNvSpPr>
          <p:nvPr/>
        </p:nvSpPr>
        <p:spPr bwMode="auto">
          <a:xfrm>
            <a:off x="433113" y="3212976"/>
            <a:ext cx="9106245" cy="368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15000"/>
              </a:lnSpc>
              <a:buFont typeface="Arial" charset="0"/>
              <a:buChar char="•"/>
            </a:pPr>
            <a:r>
              <a:rPr lang="ru-RU" altLang="ru-RU" sz="1400" dirty="0"/>
              <a:t>Турмухамбетова Анар </a:t>
            </a:r>
            <a:r>
              <a:rPr lang="ru-RU" altLang="ru-RU" sz="1400" dirty="0" err="1"/>
              <a:t>Акылбековна</a:t>
            </a:r>
            <a:r>
              <a:rPr lang="ru-RU" altLang="ru-RU" sz="1400" dirty="0"/>
              <a:t> – председатель, д.м.н., профессор, КГМУ</a:t>
            </a:r>
          </a:p>
          <a:p>
            <a:pPr algn="just">
              <a:lnSpc>
                <a:spcPct val="115000"/>
              </a:lnSpc>
              <a:buFont typeface="Arial" charset="0"/>
              <a:buChar char="•"/>
            </a:pPr>
            <a:r>
              <a:rPr lang="ru-RU" altLang="ru-RU" sz="1400" dirty="0"/>
              <a:t>Тургунов Ермек </a:t>
            </a:r>
            <a:r>
              <a:rPr lang="ru-RU" altLang="ru-RU" sz="1400" dirty="0" err="1"/>
              <a:t>Мейрамович</a:t>
            </a:r>
            <a:r>
              <a:rPr lang="ru-RU" altLang="ru-RU" sz="1400" dirty="0"/>
              <a:t> - заместитель председателя, д.м.н., профессор, КГМУ</a:t>
            </a:r>
          </a:p>
          <a:p>
            <a:pPr algn="just">
              <a:lnSpc>
                <a:spcPct val="115000"/>
              </a:lnSpc>
              <a:buFont typeface="Arial" charset="0"/>
              <a:buChar char="•"/>
            </a:pPr>
            <a:r>
              <a:rPr lang="ru-RU" altLang="ru-RU" sz="1400" dirty="0"/>
              <a:t>Омаркулов Бауыржан </a:t>
            </a:r>
            <a:r>
              <a:rPr lang="ru-RU" altLang="ru-RU" sz="1400" dirty="0" err="1"/>
              <a:t>Каденович</a:t>
            </a:r>
            <a:r>
              <a:rPr lang="ru-RU" altLang="ru-RU" sz="1400" dirty="0"/>
              <a:t> - ученый секретарь, к.м.н., ассоциированный профессор, КГМУ</a:t>
            </a:r>
            <a:endParaRPr lang="ru-RU" altLang="ru-RU" sz="1400" dirty="0"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1400" dirty="0"/>
              <a:t>Лохвицкий Сергей Викторович,  д.м.н., профессор, КГМУ</a:t>
            </a:r>
          </a:p>
          <a:p>
            <a:pPr>
              <a:buFont typeface="Arial" charset="0"/>
              <a:buChar char="•"/>
            </a:pPr>
            <a:r>
              <a:rPr lang="ru-RU" altLang="ru-RU" sz="1400" dirty="0"/>
              <a:t>Муравлева Лариса Евгеньевна,  д.б.н.</a:t>
            </a:r>
            <a:r>
              <a:rPr lang="kk-KZ" altLang="ru-RU" sz="1400" dirty="0"/>
              <a:t>, </a:t>
            </a:r>
            <a:r>
              <a:rPr lang="ru-RU" altLang="ru-RU" sz="1400" dirty="0"/>
              <a:t>профессор, КГМУ</a:t>
            </a:r>
          </a:p>
          <a:p>
            <a:pPr>
              <a:buFont typeface="Arial" charset="0"/>
              <a:buChar char="•"/>
            </a:pPr>
            <a:r>
              <a:rPr lang="ru-RU" altLang="ru-RU" sz="1400" dirty="0"/>
              <a:t>Гуляев Александр Евгеньевич,  д.м.н., профессор, АО Назарбаев  Университет, </a:t>
            </a:r>
            <a:r>
              <a:rPr lang="ru-RU" altLang="ru-RU" sz="1400" dirty="0" err="1"/>
              <a:t>г.Астана</a:t>
            </a:r>
            <a:endParaRPr lang="ru-RU" altLang="ru-RU" sz="1400" dirty="0"/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Моренко</a:t>
            </a:r>
            <a:r>
              <a:rPr lang="ru-RU" altLang="ru-RU" sz="1400" dirty="0"/>
              <a:t> Марина Алексеевна,  д.м.н., АО «Медицинский Университет Астана», г. Астана</a:t>
            </a:r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Кулжанова</a:t>
            </a:r>
            <a:r>
              <a:rPr lang="ru-RU" altLang="ru-RU" sz="1400" dirty="0"/>
              <a:t> Шолпан </a:t>
            </a:r>
            <a:r>
              <a:rPr lang="ru-RU" altLang="ru-RU" sz="1400" dirty="0" err="1"/>
              <a:t>Адлгазыевна</a:t>
            </a:r>
            <a:r>
              <a:rPr lang="ru-RU" altLang="ru-RU" sz="1400" dirty="0"/>
              <a:t>,  д.м.н., доцент, АО «Медицинский Университет Астана» г. Астана</a:t>
            </a:r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Аукенов</a:t>
            </a:r>
            <a:r>
              <a:rPr lang="ru-RU" altLang="ru-RU" sz="1400" dirty="0"/>
              <a:t> Нурлан </a:t>
            </a:r>
            <a:r>
              <a:rPr lang="ru-RU" altLang="ru-RU" sz="1400" dirty="0" err="1"/>
              <a:t>Ерденьевич</a:t>
            </a:r>
            <a:r>
              <a:rPr lang="ru-RU" altLang="ru-RU" sz="1400" dirty="0"/>
              <a:t>,  к.м.н., Государственный медицинский университет </a:t>
            </a:r>
            <a:r>
              <a:rPr lang="ru-RU" altLang="ru-RU" sz="1400" dirty="0" err="1"/>
              <a:t>г.Семей</a:t>
            </a:r>
            <a:endParaRPr lang="ru-RU" altLang="ru-RU" sz="1400" dirty="0"/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Ошакбаев</a:t>
            </a:r>
            <a:r>
              <a:rPr lang="ru-RU" altLang="ru-RU" sz="1400" dirty="0"/>
              <a:t> </a:t>
            </a:r>
            <a:r>
              <a:rPr lang="ru-RU" altLang="ru-RU" sz="1400" dirty="0" err="1"/>
              <a:t>Куат</a:t>
            </a:r>
            <a:r>
              <a:rPr lang="ru-RU" altLang="ru-RU" sz="1400" dirty="0"/>
              <a:t> </a:t>
            </a:r>
            <a:r>
              <a:rPr lang="ru-RU" altLang="ru-RU" sz="1400" dirty="0" err="1"/>
              <a:t>Пернекулович</a:t>
            </a:r>
            <a:r>
              <a:rPr lang="ru-RU" altLang="ru-RU" sz="1400" dirty="0"/>
              <a:t>, д.м.н., </a:t>
            </a:r>
            <a:r>
              <a:rPr lang="ru-RU" altLang="ru-RU" sz="1400" dirty="0">
                <a:solidFill>
                  <a:srgbClr val="000000"/>
                </a:solidFill>
              </a:rPr>
              <a:t>ассоциированный профессор, </a:t>
            </a:r>
            <a:r>
              <a:rPr lang="ru-RU" altLang="ru-RU" sz="1400" dirty="0"/>
              <a:t>Корпоративный фонд «</a:t>
            </a:r>
            <a:r>
              <a:rPr lang="ru-RU" altLang="ru-RU" sz="1400" dirty="0" err="1"/>
              <a:t>University</a:t>
            </a:r>
            <a:r>
              <a:rPr lang="ru-RU" altLang="ru-RU" sz="1400" dirty="0"/>
              <a:t> </a:t>
            </a:r>
            <a:r>
              <a:rPr lang="ru-RU" altLang="ru-RU" sz="1400" dirty="0" err="1"/>
              <a:t>Medical</a:t>
            </a:r>
            <a:r>
              <a:rPr lang="ru-RU" altLang="ru-RU" sz="1400" dirty="0"/>
              <a:t> </a:t>
            </a:r>
            <a:r>
              <a:rPr lang="ru-RU" altLang="ru-RU" sz="1400" dirty="0" err="1"/>
              <a:t>Center</a:t>
            </a:r>
            <a:r>
              <a:rPr lang="ru-RU" altLang="ru-RU" sz="1400" dirty="0"/>
              <a:t>», </a:t>
            </a:r>
            <a:r>
              <a:rPr lang="ru-RU" altLang="ru-RU" sz="1400" dirty="0" err="1"/>
              <a:t>г.Астана</a:t>
            </a:r>
            <a:endParaRPr lang="ru-RU" altLang="ru-RU" sz="1400" dirty="0"/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Махамбетчин</a:t>
            </a:r>
            <a:r>
              <a:rPr lang="ru-RU" altLang="ru-RU" sz="1400" dirty="0"/>
              <a:t> Мурат </a:t>
            </a:r>
            <a:r>
              <a:rPr lang="ru-RU" altLang="ru-RU" sz="1400" dirty="0" err="1"/>
              <a:t>Максутович</a:t>
            </a:r>
            <a:r>
              <a:rPr lang="ru-RU" altLang="ru-RU" sz="1400" dirty="0"/>
              <a:t>, к.м.н.</a:t>
            </a:r>
            <a:r>
              <a:rPr lang="kk-KZ" altLang="ru-RU" sz="1400" dirty="0"/>
              <a:t>, </a:t>
            </a:r>
            <a:r>
              <a:rPr lang="ru-RU" altLang="ru-RU" sz="1400" dirty="0"/>
              <a:t>доцент, РГП на ПХВ «Научно-исследовательский институт травматологии и ортопедии» МЗ РК, г. Астана</a:t>
            </a:r>
          </a:p>
          <a:p>
            <a:pPr>
              <a:buFont typeface="Arial" charset="0"/>
              <a:buChar char="•"/>
            </a:pPr>
            <a:r>
              <a:rPr lang="ru-RU" altLang="ru-RU" sz="1400" dirty="0" err="1"/>
              <a:t>Шаймарданова</a:t>
            </a:r>
            <a:r>
              <a:rPr lang="ru-RU" altLang="ru-RU" sz="1400" dirty="0"/>
              <a:t> Галия </a:t>
            </a:r>
            <a:r>
              <a:rPr lang="ru-RU" altLang="ru-RU" sz="1400" dirty="0" err="1"/>
              <a:t>Масугутовна</a:t>
            </a:r>
            <a:r>
              <a:rPr lang="ru-RU" altLang="ru-RU" sz="1400" dirty="0"/>
              <a:t> – д.м.н., АО "Национальный научный медицинский центр", г. Астана. </a:t>
            </a:r>
          </a:p>
          <a:p>
            <a:pPr>
              <a:buFont typeface="Arial" charset="0"/>
              <a:buChar char="•"/>
            </a:pPr>
            <a:r>
              <a:rPr lang="kk-KZ" altLang="ru-RU" sz="1400" dirty="0"/>
              <a:t>Есиркепов Марлен Махмудович – к.м.н., ассоциированный профессор АО «Южно-Казахстанская государственная медицинская академия», г. Шымкент.</a:t>
            </a:r>
            <a:endParaRPr lang="ru-RU" altLang="ru-RU" sz="1400" dirty="0"/>
          </a:p>
        </p:txBody>
      </p:sp>
      <p:sp>
        <p:nvSpPr>
          <p:cNvPr id="2054" name="AutoShape 6" descr="data:image/jpeg;base64,/9j/4AAQSkZJRgABAQAAAQABAAD/2wCEAAkGBxMSEhUSExMVFRUWFxcXFxYYFxcXFRUVFRcXFxUVFRYaHSggGBolHRUVITEiJSkrLi4uFx8zODMtNygtLisBCgoKDg0OFxAQGisdHx8rLS0tKy0rLS0tKystLSstLS0rLS0tLSstLS0rKy0tLS0tLSstLi0tLSstKy03Ky0tLf/AABEIANkA3QMBIgACEQEDEQH/xAAcAAABBQEBAQAAAAAAAAAAAAACAQMEBQYABwj/xABJEAABAwEFBAYGCAIIBQUAAAABAAIRAwQFEiExQVFhkQYTInGBoQcUMkJSsRUjYpLB0eHwY7IkQ3Jzg5Pi8Rc0ZIKiFkRUs9L/xAAYAQEBAQEBAAAAAAAAAAAAAAAAAQIDBP/EACYRAQADAAEFAAEEAwEAAAAAAAABAhESAxMhMVFBBCIjYTJxkRT/2gAMAwEAAhEDEQA/APVw5LKQ0gdg5JeqHHmVpgqRA6jke0fJdgdvB70BrggJdunuK41D8J+aByVjrkP9OcP7z8FrBWG9ZG5f+fdH8T8Fi3+UN19S2IKWUi5dGRLki5QckSrkAoXIiEBVAoHBOQhIVTDRCTCnCkVTAQlASwuhDBJspwICFFCUJCMoSgAoEbkKotwlQhLKyOXFISulQcuSLkHOWMuNg9eflB7fDduWzKx9yf8AP1O5/wCCxb3DdfUtUaO4lLhdvHJOLltk2HO3ea41d4KcXIBFQbwilc4SgNMbkBlBCHqhxHikwnfzEICQkJHF27zQiodrSPP5KhSEiQ1RvXB3FVCoUpKRAaApSUBQIShSlIqBKApwhJhQcL4b8B5pRfLPhPkqkW2n8befGI5oxXbAOIQTAMiCdwXP9y/t+rUXvT1z8kX0rT48v1VOK7Do5pynUezv7uKU1GZdpuemYz7t6eTx9XH0pT3nki+kqfxeRVOI4eS7COCmyuQuvX6fxDzWZulhbbX1HZMIdDjoZhTOrG5d1Q3KT5WF8LQw++3mEoqt+Icws8aA3LjQCvI4tHi4hdKzfUDeUopnY481eScWjKRZoU3gyKr+Z+SMVKo/rCnKDjLQrpVCLRW+NKLZW3g+CbBxleFIqb6Qrbmnw/Vd9K1AYLB5psGSuCmXUmnYFX/SzttLzS/S2+m5XYTJTer3EhJhO8clD+mGbWv5JRe9L7Q8FdMS+1w5pMR+E/NMC9KXxeRRfSNI++E1DnWDbI7wVweDtCAWyn8beYXdYw7WnxCuhxISgwt2eR/VCaXF3NUUbbnaH9ZjdimZMZnOcvHyCCncgAjrHHdpEwRIG/tFWyj3hXNOlUqASWMc4A6EgTBWO7b6dmnxBZcoEw8gGBoJwgkho4aZcErbo9mXgluADs6BkkbdZIPgsxZunrnNa49SCRJGCtlwmU6OnP8Ac8qw/BXu3TtUaSx3Y5hZifiDJIbEQSInM96CtdLnPL8epDoz1bOGe7LzUfor0h9c63stHVOaAWl0OxCZhwkK+U7tt1e1WYxQvumoGYBhMAmZMudEDZs1z3px111cyH64oEkASGt12mAc1aW2v1dN9SJwNc6N+EEx5LKUOnTHNDsNMSAYNXMcD2Fru2Z7NVs6x13T2sEl0w4nIloEcMITgs1oE9rUGM4w4nZ57YaBHeqsdNaW5n+c38Qrq5L0baaIrMBAJcIME9kkajIjJTuz8g7MfZ/6jupWjIyZDYjEIJDXZnvcW8ktR9pgQ2CANxmJknPUgAeKtlyd3+oXtfJlBtVap1bTTBJymRnESZG9RXWuu2ey49qAMB0g55DaQOauFW2++qVF4puxlxbjhrS7syROXcpF8/Cz09/JgXhW+D3XO9h2cTA4aeasLDXc8EubhgkR3becqCOkNHdVH+DU/wDypdhvOlWxCm4ktjEC1zXCdDDgDvS1omPWLWsxPmUtNVnAZnQCSeCcTFrEtI+yfksNo1O/rK7S0Uvvt/NPsvCidKtM9z2/mvE64zgtI12CFErUxuCmrj3r1hh99vMJafbPYaX9wkfe0XhvRyPWqMjLGMthlfR121QabY3RyVTVTXu14Y57sLQ0ExGJ2XkFTXdVBpk1C2RUe2TA9l5A8lsrwzpVP7DvkVi7toh7XgzlWqH7w/1JGb5LevCX9UdrOYXdVTPw8/1TZupkRntjTLEZMZapl90AnN52bG6DQcl0yn1z2/xK9Wb+yu9VG93NRDdAmQ92RnvPHhwXfRrho+f7QJ5QVMr9XbfF8od7iaFYfw3/AMpUxR7xE0qn92/+Urm28Jsw7De5HCSxn6tvcjW2W69FOXrQ+0z5OW/Xnvoqd9Zav8M/zL0NZlpEvVs0Ko30qn8hXhND2G9y97tYmm8b2O/lK8Ds57DRuCQknQM16h6M3TYW8KlQf+U/ivMGHML0v0XH+huG6tU+TSrJDXLiVy5ZaJK839J7f6RQP8Jw5O/VekFed+lAfW2c/ZqDzCsIxjnEaLbei9/btAJOlM794WGqO2LZejB/19cfw2eRKqPRpTNc5eBRuK6g1rntDj2cydmQEorxl4LoJEHrHiO4uA8grfo70fo2jrXV6jqdNgEEFrSXuOQlwI02cQj6Z3PSsVVtSk5wpVqhJY4yGOAxS06wc9VlvXXPEOOQOQ0Angs5j09DoT1pzchY267m2W8GMYXFgdTc0uiSHAGZAAOp0XttwWiQW+K8ZvK96TqVis7AC6iCXu2h7nmGTujPxC9LuG2xUbnrkfFVy63SmlmxtOdN/wDZd8l4t0hvWpRqkMORM6vHus+FwXs9Q9l3cfkvDOl/ttPAfyN/JI9sZ4PXL0irOtFFhcYdUAPaeZGeUOcQvTSvGbnMWigf4rPn+q9mKMx7IkXLkaTENVmJpbvBHMQiXKDz1noygQLUfufqiHoz/wCqP3P1XoC5VGd6J9FhYnVHdaanWBo9mIwzx4rRpFygR7ZBG8EcwsB/wzA0tJj+wPzXoC6VR5//AMM/+qP3B+a0/RW4vUqTqWPHLy+YiJAEeSuUkoFSFdKFApWc6W9GfXerip1ZZi92ZxRx4LQykJVHnh9GZ19ZH3P1Vx0W6LGxVHvNXrMTcMYSIgzOq1JcotrtDWNL3ENa0S4nIADaVUOYtiG2dFKNspnr3Pj3Q1xaA7eY18clQWLphZKtYUW1O0TDSWkNcdgDlqK9sIpjDnhmdNe5WIHj3T+yPs1WjQLy+k1rnMJJOcwYnP8A3WcsrHOEta4xmYBOEbzGgXq3pKu2z2hlGu6thiRDRJLSJI1yIhed2u/GsaaNm+qpaOMy+qY1e4/IZBcre8h7uh1OMKsPioD+8iF6lYLV7JG4H8V5W57TnMkZgLZXBifTBe6oDllMQMI4Kx4Z/UzsvUqN5VqrTTbSDgWHHUJgA6YQIzcRovO61xVLX7BDC2CQ+cpERpvC1Ny2ZpIDqlbCcjFVw17lm6tkrCvUZQqVA4U3FgxyC9jjha7FqNUeX8GLH0FtDKjHmpThr2uOuwg5L0Ypmk84Ri1gT3xn5o8SqQJJKQFKipa4rN0K31DWB5Dqzic3ewwHtEE7IGR2oBUa2hXcHGHPwUwXk6QAZJ3mV27Dzf8Ao/pp5XErP1wWPYymQRRYaj8RdBLtpI7iptyH6kOJkvJee9xmPBS3TyN1qvV5WzFliXYlm71tDhVdWDgG0AA5xPZbiBLnHfGWW1U1z9IqNemaFFz3VHOe6oCIcWDa3Frs0Vjox42faT1p85HiG8xjeEJqgbRA1z071mbRWf1VEM1p0+tPCOyPHMlOv6prqQIPUlhfo52OqfigZmN6vZ8bqd/z6aHrREyI3yIz4oKloa3VzR3kD5rOXuCQGspkUqRacoADy4E5bQAdisbZSbUr0uyHABziYBGWTWz3kmFO1HjV7szuQs21gZggxrB0nMIRaWmIc04pjMZgakb1m+srA1XU2u7RfLcGUBuCnhdqTwCOvYX4pbIFJgYN7gWkvw8SSAtx0Yj3LPetPqF821NMQ5pmQIOpGoG+E1WtzGyXPaIMGToTmAVlL6tFSyUG1A146ql2SAC3rKjsw6diy9x9LbTWrdQQ13XOcZY3C5rsOsmezkJ4bVmaViY8tVveY9PU21w4Aggg5gjQhRL0u82qk+gBJe0gbIOoJ7iEtMYGNaIEADLTLcra66jabMb3Bs6k5ZZwFnI2XauzjzWzdC6llr0utAe8GQ9pOEgb90Ld1bT2cAiNTuUG/LzD8XVvYHe5Ils7yBsWTvC+a5PVvFNzNcTJaKm4GScp1G3RKVjcrOtdXaxE2jGM6W24m01gx5c0vy1wgYWjsjZMaqn6shgOwn9+CvekFn6yubQIGJ3abuwiBHCAAoFKmakvfoSQ0bMpUtWazksVtFo2EOm+M4/ZXoN1nzaw/wDiB+C8/e2G+K310H2eNOmfIrDetfdT9FEpdm3AbzUb/wDYZ8k5d7oUS0jHaRBgl7hO4OJB8nKflJ9L76SZhDmhzgXFogTnolF4iSC1wghskACXRA13ZoLPYA0NGIkNeX56mQQATwlJabvxgjFq8vPZBmRAEHcPku38bl/JmptOuHYo904eE65JiteLGOLXGCADzRWSgKbcIzzJz4qBeN0dY7EDBJMz3AADujzWY4bOtTz4+Pa3dd1MuL3NDpDQAQCGhs+zuSUbBTY3DhDhJOYBzdrsUgu4IHPWOdvpwr7wr6TSCIHaEHSSNIQUqYY0Mbo0QO4JqragNo5qur3y0HVv3gmzmNZHtA9IdpYyxvaSQajgGxtIzM8ICzPo7u+m60Nqt7XVtMncSI/FU1932a1Uvfmc8DdjWiVddAL8pUDVpVXMpYiKgc6GgwILST4c1JjWonHpjgCCCMiCDxB2JBAgDIDQboVBV6W2Mf8AuqPg4H5KE/prZZgWhh7gT+C1E+GchK6dNqus4bTxQXdvDPsgE5xslROgGICo2ewMMDZOa11mrAN3kj5/hmsxeV+WWwP6t2JhqTUhrC4GTBM+GmxLVmPLUWjJjGnJTbysVW9Idl2Gr9z9VW2n0hUjp1vkPxSGW0vm5xbKRoue5jS5pJESYzjPYqm6uiNOwuxteXkgjE4AETsyyhT+id7i0WYVACJL4nM9kxnyVjezgaLnSJDcgTEujJoO+YW5iMWN1HoAvdGzarC96GOiWZgZHIxpwWW6OVq5DnPpdWQQAMQdlqXEjJTbRbn1pptJawGKjxl/2M46SdkpExMLEWrOqR9APcWNkUwe0/a8j3GndORI7lT3llWeAAGiIjZ2RsVl06vM2VlE0msBJLYIMYQJygqku+0df26pDcQJcRkAANknLQLp+niK2mf6cP1VrWj/AGaZdr6g7GGMwcRiSRsTjrie1rRLAJjUnYTnkq297yqUahZSqMfTyILQDE7Dx/RRhf1d0DFoZGzNcurfleZj03068a5J+5uj77Uxzg9rQHkZgmY7u9ayhdFamCOtZLKU+wSCGk5arE2W8TSlrXObJkgE6p51/wBTP6x+ke0cxuXNp6VQu+uIiuz/ACv9SCrSdTq0nPeH57G4c+sYTtO9eZvv6qf6x/33/mmDeL3HtOcR3uPzKLr3N1saEDrxYNoHe4LwV9ZxJ7To2ZlNVHHeiPenXxSGtRg73t/NMO6Q2cf11L/Mb+a8IZqEdYZ5abEE1971zrWqn/Ef+ab9crO995/73H8UwGyYUh5w5N1OioatD3g5uJ8SmmGSO9S6VmA17TtpOgTnWAbR4DJA9EvB3Az3ZFRbS6ZPejq1NoKanJBGLilpkyO8fNCDlOXAbe9O0WYiNwIJQe/2GpMcWhZf0k3eKlmc+O1ShwO2JAcO7NXlieMLHCdG7dhCW/bP1lKq34qbh4wYXWR4MQkhTHVA4Zj8+ajV2xs8Z8oXIeveiynFhBM9qpUI4CYjmDzUnp40tsdZ7TBa3LhJAJG48Ux0BqH1GjpEOHmVbXy4Os9YRiHVvkEa5GIG3OF09wR4YG5bYRZmQ5/tAVqhmW43Zhu/I68Fobr6Q2Ql9MVmhrQDLuw3WCAXRJXlzKzwXDE4ayJMZbwo5Cxq7Mt503vChXoQK1N72VuxhMk0yACctIk8lBv26gLOOrqNfAaXtkYgI1A25+KyTmk6LR3PdFlq0Q+rV6uoCQQXxlORAg7EnqTVOMWlnm0lKp2d0ZNc6dwJXVKYa4gOL24snaZTrHNbuxX/AGCkwM6x2EDQU35E6wSFyveY9Rrda77liqNzV3mG0qhJ+yRpxOSd/wDTlp/+PV5fuVsqnS+ybDVPAMifNc3pkz3KFdy59y/xvhX6w9tuqpRAdVpOYCYExmddJR0bnrOaHtoVHNIkOAkEeBV10mtde2YA2z1WsbJgtJJcdsxuU+7bfbqVGnSbZCQwYQXAiY3yQtc5xnjGsVXlhLXU3NI1BEEIGVgTGFWvSGpUdXe6swMeYlozAyAEGT81U9kZwukTrEx5KHYoEAZhRXjNPB7dgKae4glVFtediFK01qY0Y4tbvw7PJM0G5k8Y7gNStF0ksTq1ptT6EPwFrjtxwA12HeQQs/hhh7vms0nYWYyS0aJquhsxlpmc9ABtJ3K3p3E0ENLqQcSRDnEmRvIiPCUnRgAQc57ZGEAnEAA2OMF3MqkruLnOdUPbkzOsg6LQn1KTabnNdSYTvOI5fZM596huoDPuVhaSS2gakyWYcxmGgnDHMZqI1uT+4rUemfypohWFnbAA3qFV9oqdRdm3wUV67c9TFRG/CPkuoXs99Z9IsDWtaTOcmE5dDIYwjdHLROXnVDGzkCZHEncOK3OtRMPJ7TYycQI7bcxlGIahVb82rV0aYxPqGcLGgEnM9kYnZ8IWVp0y4w0SSYAG0nIBc2Xqvo57Vhpg7C/yc79FPt180KbsLqgkaNbLiOLgNPFYO33ObDZ2OfVLqryQaYccDduWefHvUFlXqqBeYxv08dFbXmPDpSkT7SukDqXWVG0aRdj7TnFrgWEnZOwqpu66jVLmue2iQMusBAc74Z2HmhpWirPWdYQXRPEDQRoQI0V9abw9ZdTLwAWiXO0FR2jezyk7lGFFbLoqUXNLsDmk5OY4OBG3iDHBXViuWnaLRgs+IUWxjquJk5SQ0b9QB4qmtrh1jo0kARuAAJjjBK0Vmv8ApUmClTo5DVwkOcYguPFYvv4arn5aal0eu9mtNrj9ouIO7anqFgsw9mjZhu7InzCzlPpDtDM+JH5/ggd0keTmxu3btO3Refjd32rYs6pulNg44RHkEfrbWmQ9o7g75bFh33/Wjs4W+BKiuva0OzL8/Idydu0pyq9BZfzNHg8CNveNii1bwYTphz2wRpntXn7rxrHR7u/L8l1K3Vx75Kdo7kNta7wDsi6hh0gtk6bdSvO79u9tN80zia7PIHIzmI3KxdaKjveJTbmk6rpSs1ZtMSzmE7kbGT7WXhKvH2c7gk9S4DmuvJy4pVm6TPpR1bGMhuAAAxEkzrrmq20WjrJcYBcTO4FG6wFNCxuGxSMiVtMyW6LVgME4cwWu+F2mfArQMswcQ51Cm859qRDp2lZepQhdRxDQuA4EjkukYwuL/Y4vZjdMNGhyEaNB1/3VaKmFrt7sh3b03UeSJHsjKeP5oqVifUGIAkb+5WZyEiECo2UVJ8COStRc79ohRLdYHU4kZHbx3LGtYsbN0stdPJtXs/CWMI/llSXdIjWA9YrPOZ7LWQ3wwj5rOV6LmhpOWIEjfA2qZYbIagEPYDMQRn+q1MmJl5XqKjOqpNwU9pO39Nu8+Spw6DIkRodvfOxXjej1Q+04EbgICk07hjZ+KxNoOMmKd7utXUWe0ZxVb9ZPaw6OB2HIK36a2Kz1HF9KtTa5jQDREZxtBHvH8FWG4IcTOPdlHfkEBugz7HKR5pzhclUUnvYIjI7xP+yOraSRmA3gJz81LfTxuwU5MamZAVhQuhu1sneUm0HFRUqDjnHcpbaDtI81fNsB3BPNsHCVmbrFWfbZzu80oouJ0WmZYOATjbD9lTk1jOss5/ZSmxTqPMrSC7vsp1t2cFNOLNU7vjZCdFlWlbdp+HyKP6NcNRCaYyrbE4+74yidYnaALVC7+Cfo3UToE5LjK07A45nlolddrt/mtc26HE6EeCki4xv8lORigF2hE27G7grj1cfvJEKXBZ1VObqZ8I5BV97XAyo2Ww1w0Ow8CtU2iNI8kYsRPucwkWxJq81pWJ76Js+ENqNfiGIwC3g7Qp+7LitNPSq1oOoAxDwnavRvow/AByRtu524BbnqeE4MyLI7cDvTNoufrGlp0PD5LaC7D8Q5Im3bvJ5LHJrGBodF2gYXTUA0xe7wEKTS6OUmGW02g7CBmFuPosbZ5j8k59GM3HmnNOLIMu7bmE+y744rVCwM+EIxYmfCOSzyaxlRYR+wltFxGo0iHgHWMpC1rLM0bAncI3JyMYyw9FG0hDWEA55kZ9+an07h4NHitIQuKTaTjCiZcQ3jknBcrePkrhKVNk8Kttzs3HmnGXUwe7zVgQhhPIi+osHuDkiZZWDQBSIXQga6tv7CQ0xuHIJ0hcUwNhg3BcjSQgEoZRuQYu5ArbIPhA8E4aI3BOJAM0AtpgbkpbvSrmwmK7CFxS4Vwd4piOw8EoQmRBTrRIzyRQgLiERCQjiiBwriAEUwkLhwQcBuSoQ4JS5NXCgLiE2avNcHkppgoXSkLDK7AmmFK5JgKUtU0wGJKTwStGyETmIGnJQ1ONH7hBUPE+CAS1A5nFFi8eH4JCfBFdCEtSzOzxS4uKYgnidsJxzwBpPzQH2ijO3wVhAl4Ow8oSioBuE70o2rgpK4BzzI4ozkmKWvipQQMknuSgHenwudofFAy+dg/fFc6npJHgkZtS09CilB1HnkuFMImaBHsPeiBYwIvBIiZogbwD9jRKxscEbkmzmtYBPelwoWIygBoSwERSN2IjpQuJRPQBRQpYQO2pKaqFLdyRwQOXbVNMHCGEKF6q4//9k="/>
          <p:cNvSpPr>
            <a:spLocks noChangeAspect="1" noChangeArrowheads="1"/>
          </p:cNvSpPr>
          <p:nvPr/>
        </p:nvSpPr>
        <p:spPr bwMode="auto">
          <a:xfrm>
            <a:off x="806450" y="160338"/>
            <a:ext cx="280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55" name="AutoShape 8" descr="data:image/jpeg;base64,/9j/4AAQSkZJRgABAQAAAQABAAD/2wCEAAkGBxMSEhUSExMVFRUWFxcXFxYYFxcXFRUVFRcXFxUVFRYaHSggGBolHRUVITEiJSkrLi4uFx8zODMtNygtLisBCgoKDg0OFxAQGisdHx8rLS0tKy0rLS0tKystLSstLS0rLS0tLSstLS0rKy0tLS0tLSstLi0tLSstKy03Ky0tLf/AABEIANkA3QMBIgACEQEDEQH/xAAcAAABBQEBAQAAAAAAAAAAAAACAQMEBQYABwj/xABJEAABAwEFBAYGCAIIBQUAAAABAAIRAwQFEiExQVFhkQYTInGBoQcUMkJSsRUjYpLB0eHwY7IkQ3Jzg5Pi8Rc0ZIKiFkRUs9L/xAAYAQEBAQEBAAAAAAAAAAAAAAAAAQIDBP/EACYRAQADAAEFAAEEAwEAAAAAAAABAhESAxMhMVFBBCIjYTJxkRT/2gAMAwEAAhEDEQA/APVw5LKQ0gdg5JeqHHmVpgqRA6jke0fJdgdvB70BrggJdunuK41D8J+aByVjrkP9OcP7z8FrBWG9ZG5f+fdH8T8Fi3+UN19S2IKWUi5dGRLki5QckSrkAoXIiEBVAoHBOQhIVTDRCTCnCkVTAQlASwuhDBJspwICFFCUJCMoSgAoEbkKotwlQhLKyOXFISulQcuSLkHOWMuNg9eflB7fDduWzKx9yf8AP1O5/wCCxb3DdfUtUaO4lLhdvHJOLltk2HO3ea41d4KcXIBFQbwilc4SgNMbkBlBCHqhxHikwnfzEICQkJHF27zQiodrSPP5KhSEiQ1RvXB3FVCoUpKRAaApSUBQIShSlIqBKApwhJhQcL4b8B5pRfLPhPkqkW2n8befGI5oxXbAOIQTAMiCdwXP9y/t+rUXvT1z8kX0rT48v1VOK7Do5pynUezv7uKU1GZdpuemYz7t6eTx9XH0pT3nki+kqfxeRVOI4eS7COCmyuQuvX6fxDzWZulhbbX1HZMIdDjoZhTOrG5d1Q3KT5WF8LQw++3mEoqt+Icws8aA3LjQCvI4tHi4hdKzfUDeUopnY481eScWjKRZoU3gyKr+Z+SMVKo/rCnKDjLQrpVCLRW+NKLZW3g+CbBxleFIqb6Qrbmnw/Vd9K1AYLB5psGSuCmXUmnYFX/SzttLzS/S2+m5XYTJTer3EhJhO8clD+mGbWv5JRe9L7Q8FdMS+1w5pMR+E/NMC9KXxeRRfSNI++E1DnWDbI7wVweDtCAWyn8beYXdYw7WnxCuhxISgwt2eR/VCaXF3NUUbbnaH9ZjdimZMZnOcvHyCCncgAjrHHdpEwRIG/tFWyj3hXNOlUqASWMc4A6EgTBWO7b6dmnxBZcoEw8gGBoJwgkho4aZcErbo9mXgluADs6BkkbdZIPgsxZunrnNa49SCRJGCtlwmU6OnP8Ac8qw/BXu3TtUaSx3Y5hZifiDJIbEQSInM96CtdLnPL8epDoz1bOGe7LzUfor0h9c63stHVOaAWl0OxCZhwkK+U7tt1e1WYxQvumoGYBhMAmZMudEDZs1z3px111cyH64oEkASGt12mAc1aW2v1dN9SJwNc6N+EEx5LKUOnTHNDsNMSAYNXMcD2Fru2Z7NVs6x13T2sEl0w4nIloEcMITgs1oE9rUGM4w4nZ57YaBHeqsdNaW5n+c38Qrq5L0baaIrMBAJcIME9kkajIjJTuz8g7MfZ/6jupWjIyZDYjEIJDXZnvcW8ktR9pgQ2CANxmJknPUgAeKtlyd3+oXtfJlBtVap1bTTBJymRnESZG9RXWuu2ey49qAMB0g55DaQOauFW2++qVF4puxlxbjhrS7syROXcpF8/Cz09/JgXhW+D3XO9h2cTA4aeasLDXc8EubhgkR3becqCOkNHdVH+DU/wDypdhvOlWxCm4ktjEC1zXCdDDgDvS1omPWLWsxPmUtNVnAZnQCSeCcTFrEtI+yfksNo1O/rK7S0Uvvt/NPsvCidKtM9z2/mvE64zgtI12CFErUxuCmrj3r1hh99vMJafbPYaX9wkfe0XhvRyPWqMjLGMthlfR121QabY3RyVTVTXu14Y57sLQ0ExGJ2XkFTXdVBpk1C2RUe2TA9l5A8lsrwzpVP7DvkVi7toh7XgzlWqH7w/1JGb5LevCX9UdrOYXdVTPw8/1TZupkRntjTLEZMZapl90AnN52bG6DQcl0yn1z2/xK9Wb+yu9VG93NRDdAmQ92RnvPHhwXfRrho+f7QJ5QVMr9XbfF8od7iaFYfw3/AMpUxR7xE0qn92/+Urm28Jsw7De5HCSxn6tvcjW2W69FOXrQ+0z5OW/Xnvoqd9Zav8M/zL0NZlpEvVs0Ko30qn8hXhND2G9y97tYmm8b2O/lK8Ds57DRuCQknQM16h6M3TYW8KlQf+U/ivMGHML0v0XH+huG6tU+TSrJDXLiVy5ZaJK839J7f6RQP8Jw5O/VekFed+lAfW2c/ZqDzCsIxjnEaLbei9/btAJOlM794WGqO2LZejB/19cfw2eRKqPRpTNc5eBRuK6g1rntDj2cydmQEorxl4LoJEHrHiO4uA8grfo70fo2jrXV6jqdNgEEFrSXuOQlwI02cQj6Z3PSsVVtSk5wpVqhJY4yGOAxS06wc9VlvXXPEOOQOQ0Angs5j09DoT1pzchY267m2W8GMYXFgdTc0uiSHAGZAAOp0XttwWiQW+K8ZvK96TqVis7AC6iCXu2h7nmGTujPxC9LuG2xUbnrkfFVy63SmlmxtOdN/wDZd8l4t0hvWpRqkMORM6vHus+FwXs9Q9l3cfkvDOl/ttPAfyN/JI9sZ4PXL0irOtFFhcYdUAPaeZGeUOcQvTSvGbnMWigf4rPn+q9mKMx7IkXLkaTENVmJpbvBHMQiXKDz1noygQLUfufqiHoz/wCqP3P1XoC5VGd6J9FhYnVHdaanWBo9mIwzx4rRpFygR7ZBG8EcwsB/wzA0tJj+wPzXoC6VR5//AMM/+qP3B+a0/RW4vUqTqWPHLy+YiJAEeSuUkoFSFdKFApWc6W9GfXerip1ZZi92ZxRx4LQykJVHnh9GZ19ZH3P1Vx0W6LGxVHvNXrMTcMYSIgzOq1JcotrtDWNL3ENa0S4nIADaVUOYtiG2dFKNspnr3Pj3Q1xaA7eY18clQWLphZKtYUW1O0TDSWkNcdgDlqK9sIpjDnhmdNe5WIHj3T+yPs1WjQLy+k1rnMJJOcwYnP8A3WcsrHOEta4xmYBOEbzGgXq3pKu2z2hlGu6thiRDRJLSJI1yIhed2u/GsaaNm+qpaOMy+qY1e4/IZBcre8h7uh1OMKsPioD+8iF6lYLV7JG4H8V5W57TnMkZgLZXBifTBe6oDllMQMI4Kx4Z/UzsvUqN5VqrTTbSDgWHHUJgA6YQIzcRovO61xVLX7BDC2CQ+cpERpvC1Ny2ZpIDqlbCcjFVw17lm6tkrCvUZQqVA4U3FgxyC9jjha7FqNUeX8GLH0FtDKjHmpThr2uOuwg5L0Ypmk84Ri1gT3xn5o8SqQJJKQFKipa4rN0K31DWB5Dqzic3ewwHtEE7IGR2oBUa2hXcHGHPwUwXk6QAZJ3mV27Dzf8Ao/pp5XErP1wWPYymQRRYaj8RdBLtpI7iptyH6kOJkvJee9xmPBS3TyN1qvV5WzFliXYlm71tDhVdWDgG0AA5xPZbiBLnHfGWW1U1z9IqNemaFFz3VHOe6oCIcWDa3Frs0Vjox42faT1p85HiG8xjeEJqgbRA1z071mbRWf1VEM1p0+tPCOyPHMlOv6prqQIPUlhfo52OqfigZmN6vZ8bqd/z6aHrREyI3yIz4oKloa3VzR3kD5rOXuCQGspkUqRacoADy4E5bQAdisbZSbUr0uyHABziYBGWTWz3kmFO1HjV7szuQs21gZggxrB0nMIRaWmIc04pjMZgakb1m+srA1XU2u7RfLcGUBuCnhdqTwCOvYX4pbIFJgYN7gWkvw8SSAtx0Yj3LPetPqF821NMQ5pmQIOpGoG+E1WtzGyXPaIMGToTmAVlL6tFSyUG1A146ql2SAC3rKjsw6diy9x9LbTWrdQQ13XOcZY3C5rsOsmezkJ4bVmaViY8tVveY9PU21w4Aggg5gjQhRL0u82qk+gBJe0gbIOoJ7iEtMYGNaIEADLTLcra66jabMb3Bs6k5ZZwFnI2XauzjzWzdC6llr0utAe8GQ9pOEgb90Ld1bT2cAiNTuUG/LzD8XVvYHe5Ils7yBsWTvC+a5PVvFNzNcTJaKm4GScp1G3RKVjcrOtdXaxE2jGM6W24m01gx5c0vy1wgYWjsjZMaqn6shgOwn9+CvekFn6yubQIGJ3abuwiBHCAAoFKmakvfoSQ0bMpUtWazksVtFo2EOm+M4/ZXoN1nzaw/wDiB+C8/e2G+K310H2eNOmfIrDetfdT9FEpdm3AbzUb/wDYZ8k5d7oUS0jHaRBgl7hO4OJB8nKflJ9L76SZhDmhzgXFogTnolF4iSC1wghskACXRA13ZoLPYA0NGIkNeX56mQQATwlJabvxgjFq8vPZBmRAEHcPku38bl/JmptOuHYo904eE65JiteLGOLXGCADzRWSgKbcIzzJz4qBeN0dY7EDBJMz3AADujzWY4bOtTz4+Pa3dd1MuL3NDpDQAQCGhs+zuSUbBTY3DhDhJOYBzdrsUgu4IHPWOdvpwr7wr6TSCIHaEHSSNIQUqYY0Mbo0QO4JqragNo5qur3y0HVv3gmzmNZHtA9IdpYyxvaSQajgGxtIzM8ICzPo7u+m60Nqt7XVtMncSI/FU1932a1Uvfmc8DdjWiVddAL8pUDVpVXMpYiKgc6GgwILST4c1JjWonHpjgCCCMiCDxB2JBAgDIDQboVBV6W2Mf8AuqPg4H5KE/prZZgWhh7gT+C1E+GchK6dNqus4bTxQXdvDPsgE5xslROgGICo2ewMMDZOa11mrAN3kj5/hmsxeV+WWwP6t2JhqTUhrC4GTBM+GmxLVmPLUWjJjGnJTbysVW9Idl2Gr9z9VW2n0hUjp1vkPxSGW0vm5xbKRoue5jS5pJESYzjPYqm6uiNOwuxteXkgjE4AETsyyhT+id7i0WYVACJL4nM9kxnyVjezgaLnSJDcgTEujJoO+YW5iMWN1HoAvdGzarC96GOiWZgZHIxpwWW6OVq5DnPpdWQQAMQdlqXEjJTbRbn1pptJawGKjxl/2M46SdkpExMLEWrOqR9APcWNkUwe0/a8j3GndORI7lT3llWeAAGiIjZ2RsVl06vM2VlE0msBJLYIMYQJygqku+0df26pDcQJcRkAANknLQLp+niK2mf6cP1VrWj/AGaZdr6g7GGMwcRiSRsTjrie1rRLAJjUnYTnkq297yqUahZSqMfTyILQDE7Dx/RRhf1d0DFoZGzNcurfleZj03068a5J+5uj77Uxzg9rQHkZgmY7u9ayhdFamCOtZLKU+wSCGk5arE2W8TSlrXObJkgE6p51/wBTP6x+ke0cxuXNp6VQu+uIiuz/ACv9SCrSdTq0nPeH57G4c+sYTtO9eZvv6qf6x/33/mmDeL3HtOcR3uPzKLr3N1saEDrxYNoHe4LwV9ZxJ7To2ZlNVHHeiPenXxSGtRg73t/NMO6Q2cf11L/Mb+a8IZqEdYZ5abEE1971zrWqn/Ef+ab9crO995/73H8UwGyYUh5w5N1OioatD3g5uJ8SmmGSO9S6VmA17TtpOgTnWAbR4DJA9EvB3Az3ZFRbS6ZPejq1NoKanJBGLilpkyO8fNCDlOXAbe9O0WYiNwIJQe/2GpMcWhZf0k3eKlmc+O1ShwO2JAcO7NXlieMLHCdG7dhCW/bP1lKq34qbh4wYXWR4MQkhTHVA4Zj8+ajV2xs8Z8oXIeveiynFhBM9qpUI4CYjmDzUnp40tsdZ7TBa3LhJAJG48Ux0BqH1GjpEOHmVbXy4Os9YRiHVvkEa5GIG3OF09wR4YG5bYRZmQ5/tAVqhmW43Zhu/I68Fobr6Q2Ql9MVmhrQDLuw3WCAXRJXlzKzwXDE4ayJMZbwo5Cxq7Mt503vChXoQK1N72VuxhMk0yACctIk8lBv26gLOOrqNfAaXtkYgI1A25+KyTmk6LR3PdFlq0Q+rV6uoCQQXxlORAg7EnqTVOMWlnm0lKp2d0ZNc6dwJXVKYa4gOL24snaZTrHNbuxX/AGCkwM6x2EDQU35E6wSFyveY9Rrda77liqNzV3mG0qhJ+yRpxOSd/wDTlp/+PV5fuVsqnS+ybDVPAMifNc3pkz3KFdy59y/xvhX6w9tuqpRAdVpOYCYExmddJR0bnrOaHtoVHNIkOAkEeBV10mtde2YA2z1WsbJgtJJcdsxuU+7bfbqVGnSbZCQwYQXAiY3yQtc5xnjGsVXlhLXU3NI1BEEIGVgTGFWvSGpUdXe6swMeYlozAyAEGT81U9kZwukTrEx5KHYoEAZhRXjNPB7dgKae4glVFtediFK01qY0Y4tbvw7PJM0G5k8Y7gNStF0ksTq1ptT6EPwFrjtxwA12HeQQs/hhh7vms0nYWYyS0aJquhsxlpmc9ABtJ3K3p3E0ENLqQcSRDnEmRvIiPCUnRgAQc57ZGEAnEAA2OMF3MqkruLnOdUPbkzOsg6LQn1KTabnNdSYTvOI5fZM596huoDPuVhaSS2gakyWYcxmGgnDHMZqI1uT+4rUemfypohWFnbAA3qFV9oqdRdm3wUV67c9TFRG/CPkuoXs99Z9IsDWtaTOcmE5dDIYwjdHLROXnVDGzkCZHEncOK3OtRMPJ7TYycQI7bcxlGIahVb82rV0aYxPqGcLGgEnM9kYnZ8IWVp0y4w0SSYAG0nIBc2Xqvo57Vhpg7C/yc79FPt180KbsLqgkaNbLiOLgNPFYO33ObDZ2OfVLqryQaYccDduWefHvUFlXqqBeYxv08dFbXmPDpSkT7SukDqXWVG0aRdj7TnFrgWEnZOwqpu66jVLmue2iQMusBAc74Z2HmhpWirPWdYQXRPEDQRoQI0V9abw9ZdTLwAWiXO0FR2jezyk7lGFFbLoqUXNLsDmk5OY4OBG3iDHBXViuWnaLRgs+IUWxjquJk5SQ0b9QB4qmtrh1jo0kARuAAJjjBK0Vmv8ApUmClTo5DVwkOcYguPFYvv4arn5aal0eu9mtNrj9ouIO7anqFgsw9mjZhu7InzCzlPpDtDM+JH5/ggd0keTmxu3btO3Refjd32rYs6pulNg44RHkEfrbWmQ9o7g75bFh33/Wjs4W+BKiuva0OzL8/Idydu0pyq9BZfzNHg8CNveNii1bwYTphz2wRpntXn7rxrHR7u/L8l1K3Vx75Kdo7kNta7wDsi6hh0gtk6bdSvO79u9tN80zia7PIHIzmI3KxdaKjveJTbmk6rpSs1ZtMSzmE7kbGT7WXhKvH2c7gk9S4DmuvJy4pVm6TPpR1bGMhuAAAxEkzrrmq20WjrJcYBcTO4FG6wFNCxuGxSMiVtMyW6LVgME4cwWu+F2mfArQMswcQ51Cm859qRDp2lZepQhdRxDQuA4EjkukYwuL/Y4vZjdMNGhyEaNB1/3VaKmFrt7sh3b03UeSJHsjKeP5oqVifUGIAkb+5WZyEiECo2UVJ8COStRc79ohRLdYHU4kZHbx3LGtYsbN0stdPJtXs/CWMI/llSXdIjWA9YrPOZ7LWQ3wwj5rOV6LmhpOWIEjfA2qZYbIagEPYDMQRn+q1MmJl5XqKjOqpNwU9pO39Nu8+Spw6DIkRodvfOxXjej1Q+04EbgICk07hjZ+KxNoOMmKd7utXUWe0ZxVb9ZPaw6OB2HIK36a2Kz1HF9KtTa5jQDREZxtBHvH8FWG4IcTOPdlHfkEBugz7HKR5pzhclUUnvYIjI7xP+yOraSRmA3gJz81LfTxuwU5MamZAVhQuhu1sneUm0HFRUqDjnHcpbaDtI81fNsB3BPNsHCVmbrFWfbZzu80oouJ0WmZYOATjbD9lTk1jOss5/ZSmxTqPMrSC7vsp1t2cFNOLNU7vjZCdFlWlbdp+HyKP6NcNRCaYyrbE4+74yidYnaALVC7+Cfo3UToE5LjK07A45nlolddrt/mtc26HE6EeCki4xv8lORigF2hE27G7grj1cfvJEKXBZ1VObqZ8I5BV97XAyo2Ww1w0Ow8CtU2iNI8kYsRPucwkWxJq81pWJ76Js+ENqNfiGIwC3g7Qp+7LitNPSq1oOoAxDwnavRvow/AByRtu524BbnqeE4MyLI7cDvTNoufrGlp0PD5LaC7D8Q5Im3bvJ5LHJrGBodF2gYXTUA0xe7wEKTS6OUmGW02g7CBmFuPosbZ5j8k59GM3HmnNOLIMu7bmE+y744rVCwM+EIxYmfCOSzyaxlRYR+wltFxGo0iHgHWMpC1rLM0bAncI3JyMYyw9FG0hDWEA55kZ9+an07h4NHitIQuKTaTjCiZcQ3jknBcrePkrhKVNk8Kttzs3HmnGXUwe7zVgQhhPIi+osHuDkiZZWDQBSIXQga6tv7CQ0xuHIJ0hcUwNhg3BcjSQgEoZRuQYu5ArbIPhA8E4aI3BOJAM0AtpgbkpbvSrmwmK7CFxS4Vwd4piOw8EoQmRBTrRIzyRQgLiERCQjiiBwriAEUwkLhwQcBuSoQ4JS5NXCgLiE2avNcHkppgoXSkLDK7AmmFK5JgKUtU0wGJKTwStGyETmIGnJQ1ONH7hBUPE+CAS1A5nFFi8eH4JCfBFdCEtSzOzxS4uKYgnidsJxzwBpPzQH2ijO3wVhAl4Ow8oSioBuE70o2rgpK4BzzI4ozkmKWvipQQMknuSgHenwudofFAy+dg/fFc6npJHgkZtS09CilB1HnkuFMImaBHsPeiBYwIvBIiZogbwD9jRKxscEbkmzmtYBPelwoWIygBoSwERSN2IjpQuJRPQBRQpYQO2pKaqFLdyRwQOXbVNMHCGEKF6q4//9k="/>
          <p:cNvSpPr>
            <a:spLocks noChangeAspect="1" noChangeArrowheads="1"/>
          </p:cNvSpPr>
          <p:nvPr/>
        </p:nvSpPr>
        <p:spPr bwMode="auto">
          <a:xfrm>
            <a:off x="946152" y="3127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050" name="Picture 2" descr="Фото Karaganda State Medical University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2" y="1573612"/>
            <a:ext cx="2067961" cy="1495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Прямоугольник 2048"/>
          <p:cNvSpPr>
            <a:spLocks noChangeArrowheads="1"/>
          </p:cNvSpPr>
          <p:nvPr/>
        </p:nvSpPr>
        <p:spPr bwMode="auto">
          <a:xfrm>
            <a:off x="635002" y="900113"/>
            <a:ext cx="87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ea typeface="Calibri" pitchFamily="34" charset="0"/>
                <a:cs typeface="Calibri" pitchFamily="34" charset="0"/>
              </a:rPr>
              <a:t>Диссертационный Совет КГМУ </a:t>
            </a:r>
            <a:r>
              <a:rPr lang="ru-RU" altLang="ru-RU" sz="1600" b="1" dirty="0" smtClean="0">
                <a:ea typeface="Calibri" pitchFamily="34" charset="0"/>
                <a:cs typeface="Calibri" pitchFamily="34" charset="0"/>
              </a:rPr>
              <a:t>открыт 28 </a:t>
            </a:r>
            <a:r>
              <a:rPr lang="ru-RU" altLang="ru-RU" sz="1600" b="1" dirty="0">
                <a:ea typeface="Calibri" pitchFamily="34" charset="0"/>
                <a:cs typeface="Calibri" pitchFamily="34" charset="0"/>
              </a:rPr>
              <a:t>апреля  2016 г.</a:t>
            </a:r>
            <a:r>
              <a:rPr lang="ru-RU" altLang="ru-RU" sz="1600" b="1" dirty="0">
                <a:solidFill>
                  <a:srgbClr val="212121"/>
                </a:solidFill>
                <a:ea typeface="Calibri" pitchFamily="34" charset="0"/>
                <a:cs typeface="Calibri" pitchFamily="34" charset="0"/>
              </a:rPr>
              <a:t> (Приказ Председателя Комитета по контролю в сфере </a:t>
            </a:r>
            <a:r>
              <a:rPr lang="ru-RU" altLang="ru-RU" sz="1600" b="1" dirty="0" smtClean="0">
                <a:solidFill>
                  <a:srgbClr val="212121"/>
                </a:solidFill>
                <a:ea typeface="Calibri" pitchFamily="34" charset="0"/>
                <a:cs typeface="Calibri" pitchFamily="34" charset="0"/>
              </a:rPr>
              <a:t>образования </a:t>
            </a:r>
            <a:r>
              <a:rPr lang="ru-RU" altLang="ru-RU" sz="1600" b="1" dirty="0">
                <a:solidFill>
                  <a:srgbClr val="212121"/>
                </a:solidFill>
                <a:ea typeface="Calibri" pitchFamily="34" charset="0"/>
                <a:cs typeface="Calibri" pitchFamily="34" charset="0"/>
              </a:rPr>
              <a:t>и науки МОН РК от 31 марта 2016 года №316) </a:t>
            </a:r>
            <a:endParaRPr lang="ru-RU" altLang="ru-RU" sz="1600" b="1" dirty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8" name="Picture 9" descr="Фото Karaganda State Medical University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19" y="1527421"/>
            <a:ext cx="2067362" cy="149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Прямоугольник 2059"/>
          <p:cNvSpPr>
            <a:spLocks noChangeArrowheads="1"/>
          </p:cNvSpPr>
          <p:nvPr/>
        </p:nvSpPr>
        <p:spPr bwMode="auto">
          <a:xfrm>
            <a:off x="806450" y="2988985"/>
            <a:ext cx="31434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ea typeface="Calibri" pitchFamily="34" charset="0"/>
                <a:cs typeface="Calibri" pitchFamily="34" charset="0"/>
              </a:rPr>
              <a:t>Состав Диссертационного Совета</a:t>
            </a:r>
          </a:p>
        </p:txBody>
      </p:sp>
      <p:grpSp>
        <p:nvGrpSpPr>
          <p:cNvPr id="2060" name="Группа 3"/>
          <p:cNvGrpSpPr>
            <a:grpSpLocks/>
          </p:cNvGrpSpPr>
          <p:nvPr/>
        </p:nvGrpSpPr>
        <p:grpSpPr bwMode="auto">
          <a:xfrm>
            <a:off x="4665771" y="1628776"/>
            <a:ext cx="4824000" cy="1662438"/>
            <a:chOff x="4300158" y="1124744"/>
            <a:chExt cx="4823426" cy="1663088"/>
          </a:xfrm>
        </p:grpSpPr>
        <p:sp>
          <p:nvSpPr>
            <p:cNvPr id="2" name="Прямоугольник 2052"/>
            <p:cNvSpPr/>
            <p:nvPr/>
          </p:nvSpPr>
          <p:spPr>
            <a:xfrm>
              <a:off x="4300158" y="1124744"/>
              <a:ext cx="601375" cy="585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kern="0" dirty="0" smtClean="0">
                  <a:latin typeface="+mn-lt"/>
                  <a:cs typeface="+mn-cs"/>
                </a:rPr>
                <a:t>2016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kern="0" dirty="0" smtClean="0">
                  <a:latin typeface="+mn-lt"/>
                  <a:cs typeface="+mn-cs"/>
                </a:rPr>
                <a:t>год</a:t>
              </a:r>
              <a:endParaRPr lang="ru-RU" sz="1600" b="1" kern="0" dirty="0">
                <a:latin typeface="+mn-lt"/>
                <a:cs typeface="+mn-cs"/>
              </a:endParaRPr>
            </a:p>
          </p:txBody>
        </p:sp>
        <p:sp>
          <p:nvSpPr>
            <p:cNvPr id="3" name="Прямоугольник 2053"/>
            <p:cNvSpPr/>
            <p:nvPr/>
          </p:nvSpPr>
          <p:spPr>
            <a:xfrm>
              <a:off x="4328729" y="1968037"/>
              <a:ext cx="601375" cy="585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kern="0" dirty="0" smtClean="0">
                  <a:latin typeface="+mn-lt"/>
                  <a:cs typeface="+mn-cs"/>
                </a:rPr>
                <a:t>2017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kern="0" dirty="0" smtClean="0">
                  <a:latin typeface="+mn-lt"/>
                  <a:cs typeface="+mn-cs"/>
                </a:rPr>
                <a:t>год</a:t>
              </a:r>
              <a:endParaRPr lang="ru-RU" sz="1600" b="1" kern="0" dirty="0">
                <a:latin typeface="+mn-lt"/>
                <a:cs typeface="+mn-cs"/>
              </a:endParaRPr>
            </a:p>
          </p:txBody>
        </p:sp>
        <p:grpSp>
          <p:nvGrpSpPr>
            <p:cNvPr id="2063" name="Группа 58"/>
            <p:cNvGrpSpPr>
              <a:grpSpLocks/>
            </p:cNvGrpSpPr>
            <p:nvPr/>
          </p:nvGrpSpPr>
          <p:grpSpPr bwMode="auto">
            <a:xfrm>
              <a:off x="4932040" y="1988839"/>
              <a:ext cx="4124437" cy="714998"/>
              <a:chOff x="992562" y="1092909"/>
              <a:chExt cx="4468141" cy="377149"/>
            </a:xfrm>
          </p:grpSpPr>
          <p:grpSp>
            <p:nvGrpSpPr>
              <p:cNvPr id="2074" name="Группа 59"/>
              <p:cNvGrpSpPr>
                <a:grpSpLocks/>
              </p:cNvGrpSpPr>
              <p:nvPr/>
            </p:nvGrpSpPr>
            <p:grpSpPr bwMode="auto">
              <a:xfrm>
                <a:off x="992562" y="1092909"/>
                <a:ext cx="4468141" cy="377149"/>
                <a:chOff x="992562" y="928288"/>
                <a:chExt cx="4468141" cy="377149"/>
              </a:xfrm>
            </p:grpSpPr>
            <p:sp>
              <p:nvSpPr>
                <p:cNvPr id="65" name="Скругленный прямоугольник 2"/>
                <p:cNvSpPr/>
                <p:nvPr/>
              </p:nvSpPr>
              <p:spPr bwMode="gray">
                <a:xfrm>
                  <a:off x="992562" y="928288"/>
                  <a:ext cx="4468141" cy="377149"/>
                </a:xfrm>
                <a:prstGeom prst="roundRect">
                  <a:avLst/>
                </a:prstGeom>
                <a:solidFill>
                  <a:srgbClr val="E8F4F8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600" b="1" kern="0" dirty="0">
                    <a:solidFill>
                      <a:srgbClr val="003399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2079" name="Прямоугольник 62"/>
                <p:cNvSpPr>
                  <a:spLocks noChangeArrowheads="1"/>
                </p:cNvSpPr>
                <p:nvPr/>
              </p:nvSpPr>
              <p:spPr bwMode="auto">
                <a:xfrm>
                  <a:off x="1404864" y="966271"/>
                  <a:ext cx="1066485" cy="1786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ru-RU" altLang="ru-RU" sz="1600" b="1"/>
                    <a:t>5  Защит </a:t>
                  </a:r>
                </a:p>
              </p:txBody>
            </p:sp>
          </p:grpSp>
          <p:sp>
            <p:nvSpPr>
              <p:cNvPr id="2075" name="Прямоугольник 60"/>
              <p:cNvSpPr>
                <a:spLocks noChangeArrowheads="1"/>
              </p:cNvSpPr>
              <p:nvPr/>
            </p:nvSpPr>
            <p:spPr bwMode="auto">
              <a:xfrm>
                <a:off x="2951836" y="1248135"/>
                <a:ext cx="200101" cy="178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 sz="1600" b="1"/>
              </a:p>
            </p:txBody>
          </p:sp>
        </p:grpSp>
        <p:grpSp>
          <p:nvGrpSpPr>
            <p:cNvPr id="2064" name="Группа 2"/>
            <p:cNvGrpSpPr>
              <a:grpSpLocks/>
            </p:cNvGrpSpPr>
            <p:nvPr/>
          </p:nvGrpSpPr>
          <p:grpSpPr bwMode="auto">
            <a:xfrm>
              <a:off x="4932040" y="1124745"/>
              <a:ext cx="4191544" cy="1663087"/>
              <a:chOff x="5004047" y="1369198"/>
              <a:chExt cx="4191544" cy="1663087"/>
            </a:xfrm>
          </p:grpSpPr>
          <p:grpSp>
            <p:nvGrpSpPr>
              <p:cNvPr id="2065" name="Группа 2056"/>
              <p:cNvGrpSpPr>
                <a:grpSpLocks/>
              </p:cNvGrpSpPr>
              <p:nvPr/>
            </p:nvGrpSpPr>
            <p:grpSpPr bwMode="auto">
              <a:xfrm>
                <a:off x="5004047" y="1369198"/>
                <a:ext cx="4191544" cy="690183"/>
                <a:chOff x="992562" y="1217357"/>
                <a:chExt cx="4540839" cy="690183"/>
              </a:xfrm>
            </p:grpSpPr>
            <p:grpSp>
              <p:nvGrpSpPr>
                <p:cNvPr id="2069" name="Группа 2055"/>
                <p:cNvGrpSpPr>
                  <a:grpSpLocks/>
                </p:cNvGrpSpPr>
                <p:nvPr/>
              </p:nvGrpSpPr>
              <p:grpSpPr bwMode="auto">
                <a:xfrm>
                  <a:off x="992562" y="1217357"/>
                  <a:ext cx="4484948" cy="690183"/>
                  <a:chOff x="992562" y="1052736"/>
                  <a:chExt cx="4484948" cy="690183"/>
                </a:xfrm>
              </p:grpSpPr>
              <p:grpSp>
                <p:nvGrpSpPr>
                  <p:cNvPr id="37" name="Группа 36"/>
                  <p:cNvGrpSpPr/>
                  <p:nvPr/>
                </p:nvGrpSpPr>
                <p:grpSpPr>
                  <a:xfrm>
                    <a:off x="992562" y="1064227"/>
                    <a:ext cx="4484948" cy="678692"/>
                    <a:chOff x="4967808" y="1672663"/>
                    <a:chExt cx="1219699" cy="745910"/>
                  </a:xfrm>
                  <a:solidFill>
                    <a:srgbClr val="E8F4F8"/>
                  </a:solidFill>
                </p:grpSpPr>
                <p:sp>
                  <p:nvSpPr>
                    <p:cNvPr id="38" name="Скругленный прямоугольник 2"/>
                    <p:cNvSpPr/>
                    <p:nvPr/>
                  </p:nvSpPr>
                  <p:spPr bwMode="gray">
                    <a:xfrm>
                      <a:off x="4967808" y="1672663"/>
                      <a:ext cx="1219699" cy="745910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  <a:extLst/>
                  </p:spPr>
                  <p:txBody>
                    <a:bodyPr wrap="none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 b="1" kern="0" dirty="0">
                        <a:solidFill>
                          <a:srgbClr val="003399"/>
                        </a:solidFill>
                        <a:latin typeface="+mn-lt"/>
                        <a:cs typeface="+mn-cs"/>
                      </a:endParaRPr>
                    </a:p>
                  </p:txBody>
                </p:sp>
                <p:pic>
                  <p:nvPicPr>
                    <p:cNvPr id="39" name="Picture 2" descr="C:\Users\dubentsova\Desktop\galochka-r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7391" y="1678734"/>
                      <a:ext cx="107164" cy="427426"/>
                    </a:xfrm>
                    <a:prstGeom prst="rect">
                      <a:avLst/>
                    </a:prstGeom>
                    <a:grpFill/>
                    <a:extLst/>
                  </p:spPr>
                </p:pic>
              </p:grpSp>
              <p:sp>
                <p:nvSpPr>
                  <p:cNvPr id="2072" name="Прямоугольник 2050"/>
                  <p:cNvSpPr>
                    <a:spLocks noChangeArrowheads="1"/>
                  </p:cNvSpPr>
                  <p:nvPr/>
                </p:nvSpPr>
                <p:spPr bwMode="auto">
                  <a:xfrm>
                    <a:off x="1404863" y="1067545"/>
                    <a:ext cx="1128995" cy="3386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ru-RU" altLang="ru-RU" sz="1600" b="1"/>
                      <a:t>10 Защит </a:t>
                    </a:r>
                  </a:p>
                </p:txBody>
              </p:sp>
              <p:pic>
                <p:nvPicPr>
                  <p:cNvPr id="2073" name="Picture 7" descr="Картинки по запросу зеленая галочка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43696" y="1052736"/>
                    <a:ext cx="337741" cy="3190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070" name="Прямоугольник 56"/>
                <p:cNvSpPr>
                  <a:spLocks noChangeArrowheads="1"/>
                </p:cNvSpPr>
                <p:nvPr/>
              </p:nvSpPr>
              <p:spPr bwMode="auto">
                <a:xfrm>
                  <a:off x="2755401" y="1260049"/>
                  <a:ext cx="2778000" cy="585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ru-RU" altLang="ru-RU" sz="1600" b="1" dirty="0"/>
                    <a:t>10 Присуждена степень </a:t>
                  </a:r>
                </a:p>
                <a:p>
                  <a:r>
                    <a:rPr lang="ru-RU" altLang="ru-RU" sz="1600" b="1" dirty="0"/>
                    <a:t>доктора философии (</a:t>
                  </a:r>
                  <a:r>
                    <a:rPr lang="en-US" altLang="ru-RU" sz="1600" b="1" dirty="0"/>
                    <a:t>PhD</a:t>
                  </a:r>
                  <a:r>
                    <a:rPr lang="ru-RU" altLang="ru-RU" sz="1600" b="1" dirty="0"/>
                    <a:t>) </a:t>
                  </a:r>
                </a:p>
              </p:txBody>
            </p:sp>
          </p:grpSp>
          <p:sp>
            <p:nvSpPr>
              <p:cNvPr id="2066" name="Прямоугольник 2058"/>
              <p:cNvSpPr>
                <a:spLocks noChangeArrowheads="1"/>
              </p:cNvSpPr>
              <p:nvPr/>
            </p:nvSpPr>
            <p:spPr bwMode="auto">
              <a:xfrm>
                <a:off x="6652993" y="2200963"/>
                <a:ext cx="2372425" cy="83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/>
                  <a:t>2 Работы на рассмотрении ККСОН МОН РК</a:t>
                </a:r>
              </a:p>
            </p:txBody>
          </p:sp>
          <p:pic>
            <p:nvPicPr>
              <p:cNvPr id="2067" name="Picture 2" descr="C:\Users\dubentsova\Desktop\galochka-re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2568" y="2277055"/>
                <a:ext cx="363740" cy="388908"/>
              </a:xfrm>
              <a:prstGeom prst="rect">
                <a:avLst/>
              </a:prstGeom>
              <a:solidFill>
                <a:srgbClr val="E8F4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2" descr="C:\Users\dubentsova\Desktop\galochka-re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8500" y="2257937"/>
                <a:ext cx="363740" cy="388908"/>
              </a:xfrm>
              <a:prstGeom prst="rect">
                <a:avLst/>
              </a:prstGeom>
              <a:solidFill>
                <a:srgbClr val="E8F4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317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Кафедры КГМУ</a:t>
            </a:r>
          </a:p>
        </p:txBody>
      </p:sp>
      <p:graphicFrame>
        <p:nvGraphicFramePr>
          <p:cNvPr id="2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83077"/>
              </p:ext>
            </p:extLst>
          </p:nvPr>
        </p:nvGraphicFramePr>
        <p:xfrm>
          <a:off x="92458" y="838884"/>
          <a:ext cx="9721080" cy="58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325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№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Наименование</a:t>
                      </a:r>
                      <a:r>
                        <a:rPr lang="ru-RU" sz="1400" b="0" baseline="0" dirty="0" smtClean="0"/>
                        <a:t> кафедры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ФИО зав. кафедрой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Военная кафедра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доцент 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Мухаметжанов А.М.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4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акушерства и гинекологии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врач высшей категории, Копобаева И.Л.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13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внутренних болезней №1 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Тайжанова</a:t>
                      </a:r>
                      <a:r>
                        <a:rPr lang="ru-RU" sz="1400" b="0" dirty="0" smtClean="0"/>
                        <a:t> Д.Ж.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="" xmlns:a16="http://schemas.microsoft.com/office/drawing/2014/main" val="1529916814"/>
                  </a:ext>
                </a:extLst>
              </a:tr>
              <a:tr h="2550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внутренних болезней №2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к.м.н., доцент  Ларюшина Е.М.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7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5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детских болезней №1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Скосарев</a:t>
                      </a:r>
                      <a:r>
                        <a:rPr lang="ru-RU" sz="1400" b="0" dirty="0" smtClean="0"/>
                        <a:t> И.А.</a:t>
                      </a:r>
                    </a:p>
                  </a:txBody>
                  <a:tcPr marL="84406" marR="84406"/>
                </a:tc>
                <a:extLst>
                  <a:ext uri="{0D108BD9-81ED-4DB2-BD59-A6C34878D82A}">
                    <a16:rowId xmlns="" xmlns:a16="http://schemas.microsoft.com/office/drawing/2014/main" val="226199688"/>
                  </a:ext>
                </a:extLst>
              </a:tr>
              <a:tr h="2652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6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детских болезней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Тукбекова Б.Т.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17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детской хирург</a:t>
                      </a:r>
                      <a:r>
                        <a:rPr lang="ru-RU" sz="14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ии</a:t>
                      </a:r>
                      <a:endParaRPr lang="ru-RU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Аскаров М.С.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инфекционных болезней и </a:t>
                      </a:r>
                      <a:r>
                        <a:rPr lang="ru-RU" sz="14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дерматовенерологии</a:t>
                      </a: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к.м.н., доцент Ким А.А.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9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клинической фармакологии и доказательной медицины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к.м.н., доцент Калиева Ш.С.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12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неврологии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д.м.н, профессор Абдрахманова М.Г.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общей врачебной практики №1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к.м.н., доцент </a:t>
                      </a:r>
                      <a:r>
                        <a:rPr lang="ru-RU" sz="1400" b="0" dirty="0" err="1" smtClean="0"/>
                        <a:t>Мершенова</a:t>
                      </a:r>
                      <a:r>
                        <a:rPr lang="ru-RU" sz="1400" b="0" dirty="0" smtClean="0"/>
                        <a:t> Г.Ж.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7331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12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общей врачебной практики №2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доцент Мулдаева Г.М.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13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</a:t>
                      </a:r>
                      <a:r>
                        <a:rPr lang="ru-RU" sz="14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федра</a:t>
                      </a: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общей хирургии и травматологии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доцент  Тулеубаев Б.Е.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84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14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онкологии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Сирота В.Б.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офтальмологии и  оториноларингологии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Шустеров Ю.А. </a:t>
                      </a:r>
                    </a:p>
                    <a:p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(ответственная за дисциплину к.м.н., доцент Аринова С.П.)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1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2678956" y="4554"/>
            <a:ext cx="4866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Лаборатория коллективного пользования</a:t>
            </a:r>
            <a:endParaRPr lang="ru-RU" sz="2000" b="1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Лаборатория коллективного пользования</a:t>
              </a:r>
              <a:endParaRPr lang="ru-RU" b="1" dirty="0"/>
            </a:p>
          </p:txBody>
        </p:sp>
        <p:pic>
          <p:nvPicPr>
            <p:cNvPr id="17" name="Рисунок 16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9300" y="6356353"/>
            <a:ext cx="2311400" cy="365125"/>
          </a:xfrm>
        </p:spPr>
        <p:txBody>
          <a:bodyPr/>
          <a:lstStyle/>
          <a:p>
            <a:pPr>
              <a:defRPr/>
            </a:pPr>
            <a:fld id="{DAA8BAFA-DBEB-43CF-AFD7-9BC6169F44B3}" type="slidenum">
              <a:rPr lang="en-GB" smtClean="0">
                <a:latin typeface="+mn-lt"/>
              </a:rPr>
              <a:pPr>
                <a:defRPr/>
              </a:pPr>
              <a:t>60</a:t>
            </a:fld>
            <a:endParaRPr lang="en-GB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14818" y="1373292"/>
            <a:ext cx="3099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Направления </a:t>
            </a:r>
            <a:r>
              <a:rPr lang="ru-RU" b="1" dirty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работы:</a:t>
            </a:r>
          </a:p>
        </p:txBody>
      </p:sp>
      <p:sp>
        <p:nvSpPr>
          <p:cNvPr id="21" name="Rounded Rectangle 13"/>
          <p:cNvSpPr/>
          <p:nvPr/>
        </p:nvSpPr>
        <p:spPr>
          <a:xfrm>
            <a:off x="1208584" y="1797555"/>
            <a:ext cx="2808312" cy="5124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 smtClean="0"/>
              <a:t>Молекулярная генетика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БИОИНФОРМАТИКА</a:t>
            </a:r>
            <a:r>
              <a:rPr lang="ru-RU" sz="1200" b="1" dirty="0" smtClean="0"/>
              <a:t> </a:t>
            </a:r>
            <a:endParaRPr lang="ru-RU" sz="1200" b="1" cap="all" dirty="0" smtClean="0"/>
          </a:p>
        </p:txBody>
      </p:sp>
      <p:sp>
        <p:nvSpPr>
          <p:cNvPr id="22" name="Rounded Rectangle 13"/>
          <p:cNvSpPr/>
          <p:nvPr/>
        </p:nvSpPr>
        <p:spPr>
          <a:xfrm>
            <a:off x="1208584" y="2420888"/>
            <a:ext cx="2808312" cy="50405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cap="al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 smtClean="0"/>
              <a:t>Иммунология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 smtClean="0"/>
              <a:t>Лабораторная диагностика</a:t>
            </a:r>
          </a:p>
          <a:p>
            <a:endParaRPr lang="en-US" sz="1200" b="1" cap="all" dirty="0"/>
          </a:p>
        </p:txBody>
      </p:sp>
      <p:sp>
        <p:nvSpPr>
          <p:cNvPr id="23" name="Rounded Rectangle 13"/>
          <p:cNvSpPr/>
          <p:nvPr/>
        </p:nvSpPr>
        <p:spPr>
          <a:xfrm>
            <a:off x="5663300" y="2420888"/>
            <a:ext cx="3190133" cy="50405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/>
              <a:t>Хроматография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/>
              <a:t>Фармация</a:t>
            </a:r>
            <a:endParaRPr lang="en-US" sz="1200" b="1" cap="all" dirty="0"/>
          </a:p>
        </p:txBody>
      </p:sp>
      <p:sp>
        <p:nvSpPr>
          <p:cNvPr id="24" name="Rounded Rectangle 13"/>
          <p:cNvSpPr/>
          <p:nvPr/>
        </p:nvSpPr>
        <p:spPr>
          <a:xfrm>
            <a:off x="5663303" y="1797555"/>
            <a:ext cx="3190131" cy="5124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 smtClean="0"/>
              <a:t>Микробиология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cap="all" dirty="0" smtClean="0"/>
              <a:t>Молекулярная эпидемиология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4472" y="3345954"/>
            <a:ext cx="92830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+mn-lt"/>
              </a:rPr>
              <a:t>Проводятся следующие </a:t>
            </a:r>
            <a:r>
              <a:rPr lang="ru-RU" sz="1400" dirty="0" err="1" smtClean="0">
                <a:latin typeface="+mn-lt"/>
              </a:rPr>
              <a:t>элективы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для магистрантов и докторантов на базе </a:t>
            </a:r>
            <a:r>
              <a:rPr lang="ru-RU" sz="1400" dirty="0" smtClean="0">
                <a:latin typeface="+mn-lt"/>
              </a:rPr>
              <a:t>ЛКП: </a:t>
            </a:r>
            <a:endParaRPr lang="ru-RU" sz="14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Менеджмент научных исследований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Управление проектами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Иммунодиагностика в клинической практике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Лабораторные технологии в иммунологии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Инновационные  технологии  в лабораторной диагностике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Лабораторные технологии и иммунодиагностика в клинической практике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Лабораторные технологии и иммунодиагностика в клинической практике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Цикл ПП «актуальные вопросы аллергологии и иммунологии» - ФНПР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«Клиническая лабораторная диагностика «Иммуноферментные методы исследования в диагностике заболеваний»  (ФНПР</a:t>
            </a:r>
            <a:r>
              <a:rPr lang="ru-RU" sz="1400" dirty="0" smtClean="0">
                <a:latin typeface="+mn-lt"/>
              </a:rPr>
              <a:t>)</a:t>
            </a:r>
            <a:endParaRPr lang="ru-RU" sz="14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+mn-lt"/>
            </a:endParaRPr>
          </a:p>
          <a:p>
            <a:pPr algn="just"/>
            <a:r>
              <a:rPr lang="ru-RU" sz="1400" dirty="0">
                <a:latin typeface="+mn-lt"/>
              </a:rPr>
              <a:t>Со студентами (бакалавриат) проводятся демонстрационные занятия по дисциплинам «Микробиология», «Общая иммунология», «Биология», «Биохимия», «Технология фармацевтического производства», «Клиническая микробиология», Фармация (</a:t>
            </a:r>
            <a:r>
              <a:rPr lang="ru-RU" sz="1400" dirty="0" err="1">
                <a:latin typeface="+mn-lt"/>
              </a:rPr>
              <a:t>Хроматогрофические</a:t>
            </a:r>
            <a:r>
              <a:rPr lang="ru-RU" sz="1400" dirty="0">
                <a:latin typeface="+mn-lt"/>
              </a:rPr>
              <a:t> методы в фармации 4 курс), Биология (ПЦР, электрофорез).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456" y="908720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Лаборатория коллективного </a:t>
            </a:r>
            <a:r>
              <a:rPr lang="ru-RU" b="1" dirty="0" smtClean="0">
                <a:solidFill>
                  <a:srgbClr val="002060"/>
                </a:solidFill>
                <a:ea typeface="Batang" pitchFamily="18" charset="-127"/>
                <a:cs typeface="Calibri" pitchFamily="34" charset="0"/>
              </a:rPr>
              <a:t>пользования создана в 2012 г.</a:t>
            </a:r>
            <a:endParaRPr lang="ru-RU" b="1" dirty="0">
              <a:solidFill>
                <a:srgbClr val="002060"/>
              </a:solidFill>
              <a:ea typeface="Batang" pitchFamily="18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892459"/>
            <a:ext cx="9859994" cy="599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2678956" y="4554"/>
            <a:ext cx="4866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Лаборатория коллективного пользования</a:t>
            </a:r>
            <a:endParaRPr lang="ru-RU" sz="2000" b="1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6983" y="3625860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1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Выполнение диссертационных </a:t>
            </a:r>
            <a:endParaRPr lang="ru-RU" sz="1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  <a:p>
            <a:pPr algn="ctr">
              <a:defRPr sz="1600" b="1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исследований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1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756251"/>
              </p:ext>
            </p:extLst>
          </p:nvPr>
        </p:nvGraphicFramePr>
        <p:xfrm>
          <a:off x="278722" y="4001505"/>
          <a:ext cx="5129102" cy="295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8722" y="3808161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1" i="0" u="none" strike="noStrike" kern="1200" cap="none" spc="0" baseline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Публикационная активность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Лаборатория коллективного пользования</a:t>
              </a:r>
              <a:endParaRPr lang="ru-RU" b="1" dirty="0"/>
            </a:p>
          </p:txBody>
        </p:sp>
        <p:pic>
          <p:nvPicPr>
            <p:cNvPr id="17" name="Рисунок 16" descr="Логотип.jpg"/>
            <p:cNvPicPr>
              <a:picLocks noChangeAspect="1"/>
            </p:cNvPicPr>
            <p:nvPr/>
          </p:nvPicPr>
          <p:blipFill>
            <a:blip r:embed="rId4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aphicFrame>
        <p:nvGraphicFramePr>
          <p:cNvPr id="20" name="Схема 20"/>
          <p:cNvGraphicFramePr/>
          <p:nvPr>
            <p:extLst>
              <p:ext uri="{D42A27DB-BD31-4B8C-83A1-F6EECF244321}">
                <p14:modId xmlns:p14="http://schemas.microsoft.com/office/powerpoint/2010/main" val="3244196495"/>
              </p:ext>
            </p:extLst>
          </p:nvPr>
        </p:nvGraphicFramePr>
        <p:xfrm>
          <a:off x="4710352" y="908720"/>
          <a:ext cx="4995176" cy="275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DAA8BAFA-DBEB-43CF-AFD7-9BC6169F44B3}" type="slidenum">
              <a:rPr lang="en-GB" smtClean="0">
                <a:latin typeface="+mn-lt"/>
              </a:rPr>
              <a:pPr>
                <a:defRPr/>
              </a:pPr>
              <a:t>61</a:t>
            </a:fld>
            <a:endParaRPr lang="en-GB">
              <a:latin typeface="+mn-lt"/>
            </a:endParaRPr>
          </a:p>
        </p:txBody>
      </p:sp>
      <p:graphicFrame>
        <p:nvGraphicFramePr>
          <p:cNvPr id="4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919264"/>
              </p:ext>
            </p:extLst>
          </p:nvPr>
        </p:nvGraphicFramePr>
        <p:xfrm>
          <a:off x="280835" y="896910"/>
          <a:ext cx="4582462" cy="2977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6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676485"/>
              </p:ext>
            </p:extLst>
          </p:nvPr>
        </p:nvGraphicFramePr>
        <p:xfrm>
          <a:off x="5316146" y="4206934"/>
          <a:ext cx="4433837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37" name="Прямая со стрелкой 36"/>
          <p:cNvCxnSpPr/>
          <p:nvPr/>
        </p:nvCxnSpPr>
        <p:spPr>
          <a:xfrm flipV="1">
            <a:off x="7273483" y="4660920"/>
            <a:ext cx="936104" cy="51499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1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КЛИНИЧЕСКАЯ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ДЕЯТЕЛЬНОСТЬ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14338" name="Picture 2" descr="Картинки по запросу медици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94" y="4221088"/>
            <a:ext cx="3809670" cy="25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5" y="23414"/>
            <a:ext cx="792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+mn-lt"/>
                <a:cs typeface="Arial"/>
              </a:rPr>
              <a:t>Клиническая деятельность</a:t>
            </a:r>
            <a:endParaRPr lang="ru-RU" sz="2000" b="1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Взаимодействие с практическим здравоохранением</a:t>
              </a:r>
            </a:p>
          </p:txBody>
        </p:sp>
        <p:pic>
          <p:nvPicPr>
            <p:cNvPr id="13" name="Рисунок 12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8" name="Прямоугольник 7"/>
          <p:cNvSpPr/>
          <p:nvPr/>
        </p:nvSpPr>
        <p:spPr>
          <a:xfrm>
            <a:off x="128464" y="1052736"/>
            <a:ext cx="9649072" cy="5386090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МИНИСТЕРСТВО ЗДРАВООХРАНЕНИЯ РК</a:t>
            </a:r>
          </a:p>
          <a:p>
            <a:pPr lvl="0" algn="just"/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КГМУ – куратор МЗ РК по организации медицинской помощи населению по инфекционным заболеваниям Кошерова Б.Н. </a:t>
            </a:r>
            <a:endParaRPr lang="ru-RU" sz="1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Республиканский координатор НПР кадров здравоохранения по вопросам снижения смертности от БСК </a:t>
            </a:r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Игимбаева Г.Т.</a:t>
            </a:r>
          </a:p>
          <a:p>
            <a:pPr lvl="0" algn="just"/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Зам. председателя областной формулярной комиссии, член республиканской формулярной комиссии МЗ РК Калиева Ш.С.</a:t>
            </a:r>
          </a:p>
          <a:p>
            <a:pPr lvl="0" algn="just"/>
            <a:endParaRPr lang="ru-RU" sz="1400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algn="just" defTabSz="400050">
              <a:spcBef>
                <a:spcPct val="0"/>
              </a:spcBef>
              <a:spcAft>
                <a:spcPts val="0"/>
              </a:spcAft>
            </a:pPr>
            <a:r>
              <a:rPr lang="ru-RU" sz="16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АССОЦИАЦИИ </a:t>
            </a:r>
            <a:r>
              <a:rPr lang="ru-RU" sz="1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ВРАЧЕЙ КАРАГАНДИНСКОЙ </a:t>
            </a:r>
            <a:r>
              <a:rPr lang="ru-RU" sz="16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ОБЛАСТИ</a:t>
            </a:r>
          </a:p>
          <a:p>
            <a:pPr algn="just" defTabSz="400050">
              <a:spcBef>
                <a:spcPct val="0"/>
              </a:spcBef>
              <a:spcAft>
                <a:spcPts val="0"/>
              </a:spcAft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ОО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«Карагандинская ассоциация педиатров и специалистов педиатрического профиля» </a:t>
            </a:r>
            <a:r>
              <a:rPr lang="ru-RU" sz="1400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Тукбекова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Б.Т.</a:t>
            </a:r>
          </a:p>
          <a:p>
            <a:pPr lvl="0" algn="just" defTabSz="400050">
              <a:spcBef>
                <a:spcPct val="0"/>
              </a:spcBef>
              <a:spcAft>
                <a:spcPts val="0"/>
              </a:spcAft>
            </a:pP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ОО «Карагандинская ассоциация терапевтов и специалистов терапевтического профиля»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Тургунова Л.Г.</a:t>
            </a:r>
            <a:endParaRPr lang="ru-RU" sz="1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lvl="0" algn="just" defTabSz="400050">
              <a:spcBef>
                <a:spcPct val="0"/>
              </a:spcBef>
              <a:spcAft>
                <a:spcPts val="0"/>
              </a:spcAft>
            </a:pP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ОО «Хирургическая Ассоциация Карагандинской области» Тургунов  Е.М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</a:t>
            </a:r>
          </a:p>
          <a:p>
            <a:pPr lvl="0" algn="just" defTabSz="400050">
              <a:spcBef>
                <a:spcPct val="0"/>
              </a:spcBef>
              <a:spcAft>
                <a:spcPts val="0"/>
              </a:spcAft>
            </a:pP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ОО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Союз независимых экспертов КГМУ»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Омаркулов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Б.К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</a:t>
            </a:r>
          </a:p>
          <a:p>
            <a:pPr lvl="0" algn="just" defTabSz="400050">
              <a:spcBef>
                <a:spcPct val="0"/>
              </a:spcBef>
              <a:spcAft>
                <a:spcPts val="0"/>
              </a:spcAft>
            </a:pPr>
            <a:endParaRPr lang="ru-RU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altLang="ru-RU" sz="1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ДОРОЖНЫЕ КАРТЫ КГМУ НА  2016-2019 ГОДЫ</a:t>
            </a:r>
          </a:p>
          <a:p>
            <a:pPr algn="just"/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внедрению интегрированной модели службы родовспоможения и детства </a:t>
            </a:r>
            <a:endParaRPr lang="ru-RU" altLang="ru-RU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</a:t>
            </a:r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внедрению интегрированных моделей управления острыми инсультами </a:t>
            </a:r>
            <a:endParaRPr lang="ru-RU" altLang="ru-RU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</a:t>
            </a:r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внедрению интегрированной модели оказания медицинской помощи при злокачественных </a:t>
            </a:r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новообразованиях</a:t>
            </a:r>
            <a:endParaRPr lang="ru-RU" altLang="ru-RU" sz="1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внедрению интегрированной модели оказания помощи при травмах </a:t>
            </a:r>
            <a:endParaRPr lang="ru-RU" altLang="ru-RU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</a:t>
            </a:r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внедрению интегрированной модели оказания медицинской помощи при остром инфаркте </a:t>
            </a:r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миокарда</a:t>
            </a:r>
          </a:p>
          <a:p>
            <a:pPr algn="just"/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 </a:t>
            </a:r>
            <a:r>
              <a:rPr lang="ru-RU" alt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внедрению интегрированной модели оказания медицинской помощи при </a:t>
            </a:r>
            <a:r>
              <a:rPr lang="ru-RU" alt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туберкулезе</a:t>
            </a:r>
          </a:p>
          <a:p>
            <a:pPr algn="just"/>
            <a:endParaRPr lang="ru-RU" altLang="ru-RU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6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УЧАСТИЕ ПРАКТИЧЕСКОГО ЗДРАВООХРАНЕНИЯ В ДЕЯТЕЛЬНОСТИ ВУЗА</a:t>
            </a:r>
          </a:p>
          <a:p>
            <a:pPr algn="just"/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Внешние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совместители клинических кафедр</a:t>
            </a:r>
          </a:p>
          <a:p>
            <a:pPr fontAlgn="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Клинические наставники</a:t>
            </a:r>
          </a:p>
          <a:p>
            <a:pPr fontAlgn="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Участие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работодателей в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ученом совете, клиническом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совете и совете работодателей</a:t>
            </a:r>
          </a:p>
          <a:p>
            <a:pPr fontAlgn="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Членство в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государственных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аттестационных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комиссиях</a:t>
            </a:r>
            <a:endParaRPr lang="ru-RU" sz="1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-761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3134" y="-23395"/>
            <a:ext cx="7175648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2769108" y="566402"/>
            <a:ext cx="2027900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02834" y="73518"/>
            <a:ext cx="563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Клиническая деятельность ППС вуза</a:t>
            </a:r>
          </a:p>
        </p:txBody>
      </p:sp>
      <p:graphicFrame>
        <p:nvGraphicFramePr>
          <p:cNvPr id="8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856257"/>
              </p:ext>
            </p:extLst>
          </p:nvPr>
        </p:nvGraphicFramePr>
        <p:xfrm>
          <a:off x="2936776" y="1268760"/>
          <a:ext cx="6408712" cy="514467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4859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2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2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Показатели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2016-2017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Курируемых</a:t>
                      </a:r>
                      <a:r>
                        <a:rPr lang="ru-RU" sz="1200" baseline="0" dirty="0" smtClean="0">
                          <a:effectLst/>
                        </a:rPr>
                        <a:t> больных, кол-во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42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560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Консультативно-диагностической помощи/ прием в поликлинике, кол-во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507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24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473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Кол-во операций: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Самостоятельно/В роли ассистента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869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777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Кол-во</a:t>
                      </a:r>
                      <a:r>
                        <a:rPr lang="ru-RU" sz="1200" baseline="0" dirty="0" smtClean="0">
                          <a:effectLst/>
                        </a:rPr>
                        <a:t> операций н</a:t>
                      </a:r>
                      <a:r>
                        <a:rPr lang="ru-RU" sz="1200" dirty="0" smtClean="0">
                          <a:effectLst/>
                        </a:rPr>
                        <a:t>а эндоскопических стойках: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Самостоятельно/В роли ассистента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852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</a:rPr>
                        <a:t>/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</a:rPr>
                        <a:t>403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УЗИ-диагностика чел./единиц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214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17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877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Рентген-диагностика чел./единиц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290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11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723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Проведено</a:t>
                      </a:r>
                      <a:r>
                        <a:rPr lang="ru-RU" sz="1200" baseline="0" smtClean="0">
                          <a:effectLst/>
                        </a:rPr>
                        <a:t> аутопсий, к-во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129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5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Исследовано операционного </a:t>
                      </a:r>
                      <a:r>
                        <a:rPr lang="ru-RU" sz="1200" dirty="0" err="1" smtClean="0">
                          <a:effectLst/>
                        </a:rPr>
                        <a:t>биопсийного</a:t>
                      </a:r>
                      <a:r>
                        <a:rPr lang="ru-RU" sz="1200" dirty="0" smtClean="0">
                          <a:effectLst/>
                        </a:rPr>
                        <a:t> материала, кол-во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879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4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Внедрения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Собственные /заимствованные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23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42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Санитарная авиация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28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Экспертиза по жалобам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138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18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Проведено экспертиз историй болезни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Участие в ПАК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Участие в КИЛИ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</a:rPr>
                        <a:t>431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62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Утвержденных КПДЛ, кол-во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81" marR="59481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28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конференциях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6" marR="68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6" marR="68116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8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Проведено консилиумов, кол-во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6" marR="68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726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6" marR="68116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8" name="Схема 66"/>
          <p:cNvGraphicFramePr/>
          <p:nvPr>
            <p:extLst>
              <p:ext uri="{D42A27DB-BD31-4B8C-83A1-F6EECF244321}">
                <p14:modId xmlns:p14="http://schemas.microsoft.com/office/powerpoint/2010/main" val="1315331999"/>
              </p:ext>
            </p:extLst>
          </p:nvPr>
        </p:nvGraphicFramePr>
        <p:xfrm>
          <a:off x="493443" y="1268760"/>
          <a:ext cx="1714051" cy="521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94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15552" y="-2172"/>
            <a:ext cx="9906001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3134" y="-23395"/>
            <a:ext cx="7175648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2769108" y="566402"/>
            <a:ext cx="2027900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78272" y="73080"/>
            <a:ext cx="7706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Помощь сельскому населению Карагандинской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387790" y="6858000"/>
            <a:ext cx="52257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gray">
          <a:xfrm>
            <a:off x="2769108" y="566402"/>
            <a:ext cx="2027900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174452517"/>
              </p:ext>
            </p:extLst>
          </p:nvPr>
        </p:nvGraphicFramePr>
        <p:xfrm>
          <a:off x="-159569" y="1824181"/>
          <a:ext cx="2694687" cy="490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731963279"/>
              </p:ext>
            </p:extLst>
          </p:nvPr>
        </p:nvGraphicFramePr>
        <p:xfrm>
          <a:off x="1876174" y="1859400"/>
          <a:ext cx="2920834" cy="4881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387790" y="6858000"/>
            <a:ext cx="52257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588" y="919375"/>
            <a:ext cx="4479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Кураторство моногородов и районов  Карагандинской области</a:t>
            </a:r>
          </a:p>
        </p:txBody>
      </p:sp>
      <p:graphicFrame>
        <p:nvGraphicFramePr>
          <p:cNvPr id="26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019913"/>
              </p:ext>
            </p:extLst>
          </p:nvPr>
        </p:nvGraphicFramePr>
        <p:xfrm>
          <a:off x="4664968" y="919375"/>
          <a:ext cx="5112567" cy="567797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1125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537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smtClean="0">
                          <a:solidFill>
                            <a:srgbClr val="210979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Лечебно-консультативная работа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smtClean="0">
                        <a:solidFill>
                          <a:srgbClr val="210979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b="1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b="1" smtClean="0">
                          <a:solidFill>
                            <a:srgbClr val="210979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казана анестезиолого-реанимационной помощь  63 пациентам   (г.Приозерск)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b="1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Проконсультировано больных – 11 511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1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Оказано диагностических услуг – 8 503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1" kern="120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Пролечено – </a:t>
                      </a:r>
                      <a:r>
                        <a:rPr lang="kk-KZ" sz="1200" b="1" kern="1200" baseline="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70 новорожденных (г.Балхаш)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kk-KZ" sz="1200" b="1" kern="1200" baseline="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Осмотрено – 6 790 </a:t>
                      </a:r>
                      <a:r>
                        <a:rPr lang="kk-KZ" sz="1200" b="1" kern="120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lang="ru-RU" sz="1200" b="1" kern="120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(г.Костанай)</a:t>
                      </a:r>
                      <a:r>
                        <a:rPr lang="ru-RU" sz="1200" b="1" kern="1200" baseline="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200" b="1" kern="120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1700 детей (г.Балхаш, Нуринский район, Каражал, Актогай, Каркаралинск, Бухаржырауский)</a:t>
                      </a:r>
                    </a:p>
                    <a:p>
                      <a:pPr marL="177800" indent="-177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b="1" kern="1200" smtClean="0">
                          <a:solidFill>
                            <a:srgbClr val="210979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Осмотрено 45 пациентов с инфекционной патологией (г.Балхаш)</a:t>
                      </a:r>
                      <a:endParaRPr lang="ru-RU" sz="1200" b="1" kern="1200" dirty="0" smtClean="0">
                        <a:solidFill>
                          <a:srgbClr val="210979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4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Служба</a:t>
                      </a:r>
                      <a:r>
                        <a:rPr lang="ru-RU" sz="1600" b="1" baseline="0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поддержки пациента и внутреннего контроля</a:t>
                      </a:r>
                      <a:endParaRPr lang="ru-RU" sz="1600" b="1" dirty="0" smtClean="0">
                        <a:solidFill>
                          <a:srgbClr val="210979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СППВК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sz="12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Оценена эффективность качества плановой и экстренной помощи населению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Проверены амбулаторные карты по качеству оказания медицинской помощи в рамках ГОБМП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Оценено качество оказания стационарной помощи матерям с применением индикаторов внешней оценки качества стационарной помощи в службе охраны материнства и детства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Разъяснены нормативно-правовые  акты в деятельности врачей и среднего медицинского персонала</a:t>
                      </a:r>
                      <a:endParaRPr lang="en-US" sz="1200" b="1" dirty="0" smtClean="0">
                        <a:solidFill>
                          <a:srgbClr val="210979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sz="1200" b="1" kern="12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Проведен круглый  стол с родителями, отказавшихся от вакцинации детей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sz="1200" b="1" kern="12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Проведены телепередачи по местным каналам телевидения </a:t>
                      </a:r>
                      <a:r>
                        <a:rPr lang="ru-RU" sz="1200" b="1" kern="1200" dirty="0" err="1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г.Балхаш</a:t>
                      </a:r>
                      <a:r>
                        <a:rPr lang="ru-RU" sz="1200" b="1" kern="12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по вопросам вакцинации детей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sz="1200" b="1" dirty="0" smtClean="0">
                          <a:solidFill>
                            <a:srgbClr val="210979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Проведен внешний аудит и оказана организационно-методическая помощь  медицинским организациям родовспоможения</a:t>
                      </a:r>
                      <a:endParaRPr lang="en-US" sz="1200" b="1" dirty="0" smtClean="0">
                        <a:solidFill>
                          <a:srgbClr val="210979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0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3134" y="-23395"/>
            <a:ext cx="7175648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2769108" y="566402"/>
            <a:ext cx="2027900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>
              <a:solidFill>
                <a:srgbClr val="2109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19890" y="94141"/>
            <a:ext cx="7501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Кураторство </a:t>
            </a:r>
            <a:r>
              <a:rPr lang="kk-KZ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  родовспоможению и детству</a:t>
            </a:r>
            <a:endParaRPr lang="ru-RU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-1052705" y="2348880"/>
          <a:ext cx="68636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4199771" y="2348880"/>
          <a:ext cx="66029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5235" y="1178750"/>
            <a:ext cx="7877613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Приказ №126 от 24.06.201</a:t>
            </a:r>
            <a:r>
              <a:rPr lang="en-US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6 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г. </a:t>
            </a:r>
            <a:r>
              <a:rPr lang="en-US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210979"/>
                </a:solidFill>
                <a:cs typeface="Times New Roman" panose="02020603050405020304" pitchFamily="18" charset="0"/>
              </a:rPr>
              <a:t>О закреплении кураторов </a:t>
            </a:r>
            <a:r>
              <a:rPr lang="kk-KZ" sz="1400" dirty="0">
                <a:solidFill>
                  <a:srgbClr val="210979"/>
                </a:solidFill>
                <a:cs typeface="Times New Roman" panose="02020603050405020304" pitchFamily="18" charset="0"/>
              </a:rPr>
              <a:t>Карагандинской и Костанайской областей в</a:t>
            </a:r>
            <a:r>
              <a:rPr lang="ru-RU" sz="1400" dirty="0">
                <a:solidFill>
                  <a:srgbClr val="210979"/>
                </a:solidFill>
                <a:cs typeface="Times New Roman" panose="02020603050405020304" pitchFamily="18" charset="0"/>
              </a:rPr>
              <a:t> рамках оказания организационно – методической помощи по вопросам родовспоможения и детства (анализ состояния акушерско-гинекологической службы регионов)</a:t>
            </a:r>
          </a:p>
        </p:txBody>
      </p:sp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8" y="1144535"/>
            <a:ext cx="1497430" cy="114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963604" y="1125689"/>
            <a:ext cx="1715916" cy="1117799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3453" y="6412880"/>
            <a:ext cx="5009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Проконсультировано - </a:t>
            </a:r>
            <a:r>
              <a:rPr lang="ru-RU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89 беременных женщин</a:t>
            </a:r>
            <a:endParaRPr lang="en-US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4788" y="0"/>
            <a:ext cx="9906001" cy="838884"/>
            <a:chOff x="-1" y="7830"/>
            <a:chExt cx="9906001" cy="83888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3134" y="-23395"/>
            <a:ext cx="7175648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5748" y="-61281"/>
            <a:ext cx="8533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Помощь сельскому населению Карагандинской области</a:t>
            </a:r>
          </a:p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Передвижной медицинский комплекс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32920" y="1548451"/>
            <a:ext cx="5613727" cy="9792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Всего осмотрено в 2017 г. сельского населения 18 717: </a:t>
            </a:r>
          </a:p>
          <a:p>
            <a:pPr marL="1698625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скрининг - 4 </a:t>
            </a:r>
            <a:r>
              <a:rPr lang="ru-RU" sz="14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922 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marL="1698625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оказаны КДУ – 6 709  </a:t>
            </a:r>
            <a:r>
              <a:rPr lang="ru-RU" sz="14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сельчанам 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marL="1698625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осмотрено – 7 086 </a:t>
            </a:r>
            <a:r>
              <a:rPr lang="ru-RU" sz="14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детей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/>
          </p:nvPr>
        </p:nvGraphicFramePr>
        <p:xfrm>
          <a:off x="-15552" y="3704318"/>
          <a:ext cx="9933902" cy="327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0945" y="940627"/>
            <a:ext cx="2899064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Состав ПМК</a:t>
            </a:r>
            <a:r>
              <a:rPr lang="en-US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 201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7</a:t>
            </a:r>
            <a:r>
              <a:rPr lang="en-US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15 специалистов: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</a:t>
            </a:r>
            <a:r>
              <a:rPr lang="ru-RU" sz="14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терапевт/кардиолог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хирург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педиатр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Акушер-гинеколог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офтальмолог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стоматолог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функциональной диагностики (УЗИ)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Врач рентгенолог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Рентген-лаборант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Клинический лаборант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Медсестра ЭКГ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Стоматологическая медсестра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69082" y="953103"/>
            <a:ext cx="213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ПМК - 2017</a:t>
            </a:r>
          </a:p>
        </p:txBody>
      </p:sp>
      <p:pic>
        <p:nvPicPr>
          <p:cNvPr id="25" name="Picture 2" descr="Картинки по запросу обследова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82" y="2695287"/>
            <a:ext cx="2253529" cy="9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2223134" y="-23395"/>
            <a:ext cx="7175648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gray">
          <a:xfrm>
            <a:off x="2769108" y="566402"/>
            <a:ext cx="2027900" cy="115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ru-RU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09184" y="2"/>
            <a:ext cx="8151010" cy="444165"/>
          </a:xfrm>
        </p:spPr>
        <p:txBody>
          <a:bodyPr/>
          <a:lstStyle/>
          <a:p>
            <a:pPr>
              <a:defRPr/>
            </a:pPr>
            <a:r>
              <a:rPr lang="en-US" altLang="ru-RU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      </a:t>
            </a:r>
            <a:endParaRPr lang="ru-RU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8637" y="-50424"/>
            <a:ext cx="8995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Помощь сельскому населению Карагандинской области</a:t>
            </a:r>
          </a:p>
          <a:p>
            <a:pPr algn="ctr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ea typeface="Batang"/>
                <a:cs typeface="Times New Roman" panose="02020603050405020304" pitchFamily="18" charset="0"/>
              </a:rPr>
              <a:t>Передвижной медицинский комплекс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6666" y="928509"/>
            <a:ext cx="222207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Осакаровский</a:t>
            </a:r>
            <a:r>
              <a:rPr lang="ru-RU" sz="1400" b="1" dirty="0"/>
              <a:t> район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001904" y="928509"/>
            <a:ext cx="195188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Нуринский</a:t>
            </a:r>
            <a:r>
              <a:rPr lang="ru-RU" sz="1400" b="1" dirty="0"/>
              <a:t>  район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001903" y="4921285"/>
            <a:ext cx="1951889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Бухар-Жырауский</a:t>
            </a:r>
            <a:r>
              <a:rPr lang="ru-RU" sz="1400" b="1" dirty="0"/>
              <a:t> район</a:t>
            </a: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963910266"/>
              </p:ext>
            </p:extLst>
          </p:nvPr>
        </p:nvGraphicFramePr>
        <p:xfrm>
          <a:off x="4999848" y="846714"/>
          <a:ext cx="4717902" cy="304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" name="Picture 3" descr="C:\Users\Aytzhanova\Desktop\Клиническая работа2\ПМК\ПМК 2017\ПМК Нура 2017\IMG-20170821-WA00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-3753" r="14962" b="3753"/>
          <a:stretch/>
        </p:blipFill>
        <p:spPr bwMode="auto">
          <a:xfrm>
            <a:off x="7500203" y="5155937"/>
            <a:ext cx="2277333" cy="158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ytzhanova\Desktop\Клиническая работа2\ПМК\ПМК 2017\ПМК БухарЖырау 2017\IMG-20171004-WA00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68" y="3878917"/>
            <a:ext cx="2393680" cy="294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289580"/>
              </p:ext>
            </p:extLst>
          </p:nvPr>
        </p:nvGraphicFramePr>
        <p:xfrm>
          <a:off x="239726" y="1393349"/>
          <a:ext cx="2515399" cy="5348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94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81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err="1" smtClean="0">
                          <a:effectLst/>
                        </a:rPr>
                        <a:t>Шубаркуль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err="1">
                          <a:effectLst/>
                        </a:rPr>
                        <a:t>Ткенекты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Талдысай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err="1">
                          <a:effectLst/>
                        </a:rPr>
                        <a:t>Баршино</a:t>
                      </a:r>
                      <a:r>
                        <a:rPr lang="ru-RU" sz="1000" b="1" u="none" strike="noStrike" dirty="0">
                          <a:effectLst/>
                        </a:rPr>
                        <a:t>(подвоз </a:t>
                      </a:r>
                      <a:r>
                        <a:rPr lang="ru-RU" sz="1000" b="1" u="none" strike="noStrike" dirty="0" err="1">
                          <a:effectLst/>
                        </a:rPr>
                        <a:t>Каракаска</a:t>
                      </a:r>
                      <a:r>
                        <a:rPr lang="ru-RU" sz="1000" b="1" u="none" strike="noStrike" dirty="0">
                          <a:effectLst/>
                        </a:rPr>
                        <a:t>)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5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err="1">
                          <a:effectLst/>
                        </a:rPr>
                        <a:t>Жанбобек</a:t>
                      </a:r>
                      <a:r>
                        <a:rPr lang="ru-RU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</a:rPr>
                        <a:t>(подвоз </a:t>
                      </a:r>
                      <a:r>
                        <a:rPr lang="ru-RU" sz="1000" b="1" u="none" strike="noStrike" dirty="0" err="1">
                          <a:effectLst/>
                        </a:rPr>
                        <a:t>Аколка</a:t>
                      </a:r>
                      <a:r>
                        <a:rPr lang="ru-RU" sz="1000" b="1" u="none" strike="noStrike" dirty="0">
                          <a:effectLst/>
                        </a:rPr>
                        <a:t>)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Куланутпес (подвоз </a:t>
                      </a:r>
                      <a:r>
                        <a:rPr lang="ru-RU" sz="1000" b="1" u="none" strike="noStrike" dirty="0" err="1">
                          <a:effectLst/>
                        </a:rPr>
                        <a:t>Актубек</a:t>
                      </a:r>
                      <a:r>
                        <a:rPr lang="ru-RU" sz="1000" b="1" u="none" strike="noStrike" dirty="0" smtClean="0">
                          <a:effectLst/>
                        </a:rPr>
                        <a:t>, </a:t>
                      </a:r>
                      <a:r>
                        <a:rPr lang="ru-RU" sz="1000" b="1" u="none" strike="noStrike" dirty="0" err="1" smtClean="0">
                          <a:effectLst/>
                        </a:rPr>
                        <a:t>Ныгман</a:t>
                      </a:r>
                      <a:r>
                        <a:rPr lang="ru-RU" sz="1000" b="1" u="none" strike="noStrike" dirty="0">
                          <a:effectLst/>
                        </a:rPr>
                        <a:t>)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6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Изенда</a:t>
                      </a:r>
                      <a:r>
                        <a:rPr lang="ru-RU" sz="1000" b="1" u="none" strike="noStrike" dirty="0">
                          <a:effectLst/>
                        </a:rPr>
                        <a:t> ( </a:t>
                      </a:r>
                      <a:r>
                        <a:rPr lang="ru-RU" sz="1000" b="1" u="none" strike="noStrike" dirty="0" err="1">
                          <a:effectLst/>
                        </a:rPr>
                        <a:t>п.Соналы</a:t>
                      </a:r>
                      <a:r>
                        <a:rPr lang="ru-RU" sz="1000" b="1" u="none" strike="noStrike" dirty="0">
                          <a:effectLst/>
                        </a:rPr>
                        <a:t>)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8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Щербаковский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9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Жараспай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7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Куланат</a:t>
                      </a:r>
                      <a:r>
                        <a:rPr lang="ru-RU" sz="1000" b="1" u="none" strike="noStrike" dirty="0">
                          <a:effectLst/>
                        </a:rPr>
                        <a:t> Донской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Прежевальское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12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Шахтер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4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13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Майоровка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14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Байтуган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1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15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Заречное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16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Карой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17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Кобетей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18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Ахметаул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19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Мынбаева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</a:rPr>
                        <a:t>20</a:t>
                      </a:r>
                      <a:endParaRPr lang="ru-RU" sz="8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Тассаут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</a:rPr>
                        <a:t>21</a:t>
                      </a:r>
                      <a:endParaRPr lang="ru-RU" sz="8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Кертенды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</a:rPr>
                        <a:t>22</a:t>
                      </a:r>
                      <a:endParaRPr lang="ru-RU" sz="8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Алгабас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</a:rPr>
                        <a:t>23</a:t>
                      </a:r>
                      <a:endParaRPr lang="ru-RU" sz="8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Акмешит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</a:tr>
              <a:tr h="218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</a:rPr>
                        <a:t>24</a:t>
                      </a:r>
                      <a:endParaRPr lang="ru-RU" sz="8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Кантай</a:t>
                      </a:r>
                      <a:r>
                        <a:rPr lang="ru-RU" sz="1000" b="1" u="none" strike="noStrike" dirty="0">
                          <a:effectLst/>
                        </a:rPr>
                        <a:t>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82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25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</a:rPr>
                        <a:t>Балыктыкуль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756076"/>
              </p:ext>
            </p:extLst>
          </p:nvPr>
        </p:nvGraphicFramePr>
        <p:xfrm>
          <a:off x="3041306" y="1414817"/>
          <a:ext cx="1911694" cy="3350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524"/>
                <a:gridCol w="1722170"/>
              </a:tblGrid>
              <a:tr h="190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Сенокосное </a:t>
                      </a:r>
                    </a:p>
                  </a:txBody>
                  <a:tcPr marL="7620" marR="7620" marT="7620" marB="0" anchor="b"/>
                </a:tc>
              </a:tr>
              <a:tr h="190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Иртышское</a:t>
                      </a:r>
                    </a:p>
                  </a:txBody>
                  <a:tcPr marL="7620" marR="7620" marT="7620" marB="0" anchor="b"/>
                </a:tc>
              </a:tr>
              <a:tr h="176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Мирное</a:t>
                      </a:r>
                    </a:p>
                  </a:txBody>
                  <a:tcPr marL="7620" marR="7620" marT="7620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Сарыозек</a:t>
                      </a:r>
                    </a:p>
                  </a:txBody>
                  <a:tcPr marL="7620" marR="7620" marT="7620" marB="0" anchor="b"/>
                </a:tc>
              </a:tr>
              <a:tr h="20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5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Шокай</a:t>
                      </a:r>
                    </a:p>
                  </a:txBody>
                  <a:tcPr marL="7620" marR="7620" marT="7620" marB="0" anchor="b"/>
                </a:tc>
              </a:tr>
              <a:tr h="190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Рус. Ивановка  </a:t>
                      </a:r>
                    </a:p>
                  </a:txBody>
                  <a:tcPr marL="7620" marR="7620" marT="7620" marB="0" anchor="ctr"/>
                </a:tc>
              </a:tr>
              <a:tr h="171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Трудовой</a:t>
                      </a: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8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Звезда</a:t>
                      </a:r>
                    </a:p>
                  </a:txBody>
                  <a:tcPr marL="7620" marR="7620" marT="7620" marB="0" anchor="ctr"/>
                </a:tc>
              </a:tr>
              <a:tr h="168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9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Степной</a:t>
                      </a:r>
                    </a:p>
                  </a:txBody>
                  <a:tcPr marL="7620" marR="7620" marT="762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Шидерты</a:t>
                      </a: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Родниковское</a:t>
                      </a: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12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Дальнее</a:t>
                      </a:r>
                    </a:p>
                  </a:txBody>
                  <a:tcPr marL="7620" marR="7620" marT="7620" marB="0" anchor="ctr"/>
                </a:tc>
              </a:tr>
              <a:tr h="195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13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Лиманное</a:t>
                      </a: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14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Жуантобе</a:t>
                      </a:r>
                    </a:p>
                  </a:txBody>
                  <a:tcPr marL="7620" marR="7620" marT="7620" marB="0" anchor="ctr"/>
                </a:tc>
              </a:tr>
              <a:tr h="152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15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Кызылтас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16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Тельман</a:t>
                      </a: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17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Кутумсык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19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18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Ахметаул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38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7388"/>
              </p:ext>
            </p:extLst>
          </p:nvPr>
        </p:nvGraphicFramePr>
        <p:xfrm>
          <a:off x="3001903" y="5396460"/>
          <a:ext cx="1951891" cy="1279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77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smtClean="0">
                          <a:effectLst/>
                        </a:rPr>
                        <a:t>Мустафина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Ростовка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Красная Нива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Жанаталап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5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Кызыл Жар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Петровка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+mn-lt"/>
                      </a:endParaRPr>
                    </a:p>
                  </a:txBody>
                  <a:tcPr marL="6200" marR="6200" marT="62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smtClean="0">
                          <a:effectLst/>
                        </a:rPr>
                        <a:t>Ботакара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9" name="Picture 2" descr="C:\Users\Aytzhanova\Desktop\Клиническая работа2\ПМК\ПМК 2017\ПМК Нура 2017\IMG-20170821-WA00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12664"/>
          <a:stretch/>
        </p:blipFill>
        <p:spPr bwMode="auto">
          <a:xfrm>
            <a:off x="7521616" y="3888026"/>
            <a:ext cx="2255920" cy="130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668" y="928509"/>
            <a:ext cx="4672720" cy="28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795" y="-27384"/>
            <a:ext cx="9906001" cy="838884"/>
            <a:chOff x="-1" y="7830"/>
            <a:chExt cx="9906001" cy="83888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graphicFrame>
        <p:nvGraphicFramePr>
          <p:cNvPr id="2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741574"/>
              </p:ext>
            </p:extLst>
          </p:nvPr>
        </p:nvGraphicFramePr>
        <p:xfrm>
          <a:off x="117239" y="2708921"/>
          <a:ext cx="10373491" cy="242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Picture 68" descr="_DSC08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239" y="1073355"/>
            <a:ext cx="2030253" cy="13580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46" name="Picture 2" descr="C:\Users\Zhulduz_Nugmanova\Desktop\ЖУЛДУЗ\КУЗГИБЕКОВА А.Б\СТЕНД\СОЦ фото\Фото\_DSC58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29" y="1083013"/>
            <a:ext cx="2030253" cy="13604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Zhulduz_Nugmanova\Desktop\ЖУЛДУЗ\КУЗГИБЕКОВА А.Б\СТЕНД\фотки на стенд\отчет\_DSC6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05" y="5330488"/>
            <a:ext cx="2030253" cy="12801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45"/>
          <p:cNvSpPr txBox="1">
            <a:spLocks noChangeArrowheads="1"/>
          </p:cNvSpPr>
          <p:nvPr/>
        </p:nvSpPr>
        <p:spPr bwMode="black">
          <a:xfrm>
            <a:off x="6033120" y="3088333"/>
            <a:ext cx="238022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Медицинский центр </a:t>
            </a:r>
            <a:endParaRPr lang="en-US" b="1" kern="0" dirty="0">
              <a:solidFill>
                <a:srgbClr val="2A166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1" name="Text Box 46"/>
          <p:cNvSpPr txBox="1">
            <a:spLocks noChangeArrowheads="1"/>
          </p:cNvSpPr>
          <p:nvPr/>
        </p:nvSpPr>
        <p:spPr bwMode="black">
          <a:xfrm>
            <a:off x="5465391" y="4927870"/>
            <a:ext cx="365671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Стоматологическая клиника</a:t>
            </a:r>
            <a:endParaRPr lang="en-US" b="1" kern="0" dirty="0">
              <a:solidFill>
                <a:srgbClr val="2A166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2872" y="-168035"/>
            <a:ext cx="7781843" cy="864096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Клиническая  деятельность в Медицинском центре и стоматологической клинике  университета</a:t>
            </a:r>
            <a:endParaRPr lang="ru-RU" sz="16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2" y="5299484"/>
            <a:ext cx="2105897" cy="129786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93563" y="3670433"/>
            <a:ext cx="476324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just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01.09.2014г. - договор с Управлением государственных активов Карагандинской области на аренду здания, согласованный с Управлением здравоохранения Карагандинской области                                              </a:t>
            </a:r>
          </a:p>
          <a:p>
            <a:pPr algn="just"/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25585" y="942608"/>
            <a:ext cx="476324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05.12.2016г. -   аккредитация на соответствие  стандартам аккредитации в области здравоохранения РК для медицинских организаций  на 3 года с присвоением первой категории.  </a:t>
            </a:r>
            <a:endParaRPr lang="ru-RU" sz="1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3938" y="5929781"/>
            <a:ext cx="49498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 </a:t>
            </a:r>
            <a:endParaRPr lang="ru-RU" sz="1400" dirty="0"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41963" y="5345005"/>
            <a:ext cx="476324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ru-RU" sz="1400" b="1" dirty="0">
                <a:solidFill>
                  <a:srgbClr val="2A166F"/>
                </a:solidFill>
                <a:cs typeface="Times New Roman" pitchFamily="18" charset="0"/>
              </a:rPr>
              <a:t>Дата создания – 2002 год</a:t>
            </a:r>
          </a:p>
          <a:p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Государственная лицензия №17007614 от 25.04.2017 года</a:t>
            </a:r>
          </a:p>
          <a:p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Виды лицензируемой деятельности  - консультативно-диагностическая медицинская помощь взрослому и детскому  населению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25585" y="2156835"/>
            <a:ext cx="476324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Сертификат по системе менеджмента КГМУ, в том числе на оказание лечебно-диагностических услуг, на соответствии международному  стандарту ISO 9001:2008  </a:t>
            </a:r>
            <a:endParaRPr lang="ru-RU" sz="1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Кафедры КГМУ</a:t>
            </a:r>
          </a:p>
        </p:txBody>
      </p:sp>
      <p:graphicFrame>
        <p:nvGraphicFramePr>
          <p:cNvPr id="2" name="Таблица 6"/>
          <p:cNvGraphicFramePr>
            <a:graphicFrameLocks noGrp="1"/>
          </p:cNvGraphicFramePr>
          <p:nvPr>
            <p:extLst/>
          </p:nvPr>
        </p:nvGraphicFramePr>
        <p:xfrm>
          <a:off x="92458" y="830264"/>
          <a:ext cx="9721080" cy="586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6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12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№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Наименование</a:t>
                      </a:r>
                      <a:r>
                        <a:rPr lang="ru-RU" sz="1400" b="0" baseline="0" dirty="0" smtClean="0"/>
                        <a:t> кафедры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ФИО зав. кафедрой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16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пропедевтики внутренних болезней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д.м.н., доцент Бакирова Р.Е.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психиатрии и наркологии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к.м.н., доцент Любченко М.Ю.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реаниматологии, анестезиологии и скорой медицинской помощи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к.м.н., доцент Васильев Д.В.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640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19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стоматологии детского возраста и  хирургической стоматологии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/>
                        <a:t>к.м.н., доцент </a:t>
                      </a:r>
                      <a:r>
                        <a:rPr lang="ru-RU" sz="1400" b="0" dirty="0" smtClean="0"/>
                        <a:t>Тулеутаева С.Т.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49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терапевтической и ортопедической стоматологии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/>
                        <a:t>к.м.н., доцент </a:t>
                      </a:r>
                      <a:r>
                        <a:rPr lang="ru-RU" sz="1400" b="0" dirty="0" err="1" smtClean="0"/>
                        <a:t>Танкибаева</a:t>
                      </a:r>
                      <a:r>
                        <a:rPr lang="ru-RU" sz="1400" b="0" dirty="0" smtClean="0"/>
                        <a:t> Ж.Г.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50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фтизиатрии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Тәбріз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27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22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хирургических болезней №1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доцент </a:t>
                      </a:r>
                      <a:r>
                        <a:rPr lang="ru-RU" sz="1400" b="0" dirty="0" err="1" smtClean="0"/>
                        <a:t>Шакеев</a:t>
                      </a:r>
                      <a:r>
                        <a:rPr lang="ru-RU" sz="1400" b="0" dirty="0" smtClean="0"/>
                        <a:t> К.Т.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3082927"/>
                  </a:ext>
                </a:extLst>
              </a:tr>
              <a:tr h="26680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23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хирургических болезней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Тургунов</a:t>
                      </a:r>
                      <a:r>
                        <a:rPr lang="ru-RU" sz="1400" b="0" dirty="0" smtClean="0"/>
                        <a:t> Е.М.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24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биологии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д.б.н., профессор </a:t>
                      </a:r>
                      <a:r>
                        <a:rPr lang="ru-RU" sz="1400" b="0" dirty="0" err="1" smtClean="0"/>
                        <a:t>Култанов</a:t>
                      </a:r>
                      <a:r>
                        <a:rPr lang="ru-RU" sz="1400" b="0" dirty="0" smtClean="0"/>
                        <a:t> Б.Ж.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11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25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smtClean="0"/>
                        <a:t>Кафедра иммунологии и аллергологии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/>
                        <a:t>д.м.н., доцент </a:t>
                      </a:r>
                      <a:r>
                        <a:rPr lang="ru-RU" sz="1400" b="0" dirty="0" err="1" smtClean="0"/>
                        <a:t>Газалиева</a:t>
                      </a:r>
                      <a:r>
                        <a:rPr lang="ru-RU" sz="1400" b="0" baseline="0" dirty="0" smtClean="0"/>
                        <a:t> М.А.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881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26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истории Казахстана и социально-политических дисциплин </a:t>
                      </a:r>
                      <a:endParaRPr lang="ru-RU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/>
                        <a:t>к.ф.н. </a:t>
                      </a:r>
                      <a:r>
                        <a:rPr lang="ru-RU" sz="1400" b="0" dirty="0" err="1" smtClean="0"/>
                        <a:t>Темиргалиев</a:t>
                      </a:r>
                      <a:r>
                        <a:rPr lang="ru-RU" sz="1400" b="0" dirty="0" smtClean="0"/>
                        <a:t> К.А.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920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медицинской биофизики и информатики </a:t>
                      </a:r>
                      <a:endParaRPr lang="ru-RU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д.б.н., профессор </a:t>
                      </a:r>
                      <a:r>
                        <a:rPr lang="ru-RU" sz="1400" b="0" dirty="0" err="1" smtClean="0"/>
                        <a:t>Койчубеков</a:t>
                      </a:r>
                      <a:r>
                        <a:rPr lang="ru-RU" sz="1400" b="0" dirty="0" smtClean="0"/>
                        <a:t> Б.К.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28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медицинской психологии и  коммуникативных навыков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/>
                        <a:t>к.м.н., доцент </a:t>
                      </a:r>
                      <a:r>
                        <a:rPr lang="ru-RU" sz="1400" b="0" dirty="0" smtClean="0"/>
                        <a:t>Мациевская Л.Л.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631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smtClean="0"/>
                        <a:t>Кафедра микробиологии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baseline="0" dirty="0" smtClean="0"/>
                        <a:t>к.м.н., доцент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Ахметова С.Б.</a:t>
                      </a: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smtClean="0"/>
                        <a:t>Кафедра морфологии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/>
                        <a:t>к.м.н. </a:t>
                      </a:r>
                      <a:r>
                        <a:rPr lang="ru-RU" sz="1400" b="0" dirty="0" err="1" smtClean="0"/>
                        <a:t>Наурызов</a:t>
                      </a:r>
                      <a:r>
                        <a:rPr lang="ru-RU" sz="1400" b="0" dirty="0" smtClean="0"/>
                        <a:t> Н.Н.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0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руппа 107"/>
          <p:cNvGrpSpPr/>
          <p:nvPr/>
        </p:nvGrpSpPr>
        <p:grpSpPr>
          <a:xfrm>
            <a:off x="795" y="-27384"/>
            <a:ext cx="9906001" cy="838884"/>
            <a:chOff x="-1" y="7830"/>
            <a:chExt cx="9906001" cy="838884"/>
          </a:xfrm>
        </p:grpSpPr>
        <p:sp>
          <p:nvSpPr>
            <p:cNvPr id="110" name="Прямоугольник 109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112" name="Рисунок 111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3" name="Заголовок 1"/>
          <p:cNvSpPr>
            <a:spLocks noGrp="1"/>
          </p:cNvSpPr>
          <p:nvPr>
            <p:ph type="ctrTitle"/>
          </p:nvPr>
        </p:nvSpPr>
        <p:spPr>
          <a:xfrm>
            <a:off x="824166" y="-27384"/>
            <a:ext cx="8019587" cy="602654"/>
          </a:xfrm>
          <a:ln>
            <a:noFill/>
          </a:ln>
          <a:effectLst/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Структура Медицинского центра КГМУ</a:t>
            </a:r>
          </a:p>
        </p:txBody>
      </p:sp>
      <p:cxnSp>
        <p:nvCxnSpPr>
          <p:cNvPr id="2" name="Прямая со стрелкой 100"/>
          <p:cNvCxnSpPr/>
          <p:nvPr/>
        </p:nvCxnSpPr>
        <p:spPr>
          <a:xfrm>
            <a:off x="1761158" y="5536985"/>
            <a:ext cx="13310" cy="291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/>
          <p:cNvSpPr txBox="1">
            <a:spLocks/>
          </p:cNvSpPr>
          <p:nvPr/>
        </p:nvSpPr>
        <p:spPr>
          <a:xfrm>
            <a:off x="777454" y="2630235"/>
            <a:ext cx="1785111" cy="2729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АПП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47839" y="3582532"/>
            <a:ext cx="1817318" cy="1742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Врач эпидемиолог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7782" y="4010316"/>
            <a:ext cx="1817318" cy="2052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Прививочный, 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0071" y="4277583"/>
            <a:ext cx="1832741" cy="2263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Процедурный 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50071" y="4578612"/>
            <a:ext cx="1817318" cy="1592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Изолятор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921115" y="2729280"/>
            <a:ext cx="2550571" cy="280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Консультативно-диагностический центр-36 сотрудников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127"/>
          <p:cNvCxnSpPr>
            <a:stCxn id="91" idx="1"/>
          </p:cNvCxnSpPr>
          <p:nvPr/>
        </p:nvCxnSpPr>
        <p:spPr>
          <a:xfrm flipH="1">
            <a:off x="378817" y="1826799"/>
            <a:ext cx="4872" cy="337153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3176831" y="4175048"/>
            <a:ext cx="1556143" cy="3289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 ЦСО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9"/>
          <p:cNvCxnSpPr/>
          <p:nvPr/>
        </p:nvCxnSpPr>
        <p:spPr>
          <a:xfrm>
            <a:off x="9503864" y="3804339"/>
            <a:ext cx="16660" cy="263883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43"/>
          <p:cNvCxnSpPr/>
          <p:nvPr/>
        </p:nvCxnSpPr>
        <p:spPr>
          <a:xfrm flipV="1">
            <a:off x="368779" y="3010037"/>
            <a:ext cx="373413" cy="112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146"/>
          <p:cNvCxnSpPr/>
          <p:nvPr/>
        </p:nvCxnSpPr>
        <p:spPr>
          <a:xfrm>
            <a:off x="412044" y="4154747"/>
            <a:ext cx="34650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148"/>
          <p:cNvCxnSpPr/>
          <p:nvPr/>
        </p:nvCxnSpPr>
        <p:spPr>
          <a:xfrm>
            <a:off x="378815" y="4904545"/>
            <a:ext cx="36776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152"/>
          <p:cNvCxnSpPr/>
          <p:nvPr/>
        </p:nvCxnSpPr>
        <p:spPr>
          <a:xfrm>
            <a:off x="378815" y="3885055"/>
            <a:ext cx="37896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153"/>
          <p:cNvCxnSpPr/>
          <p:nvPr/>
        </p:nvCxnSpPr>
        <p:spPr>
          <a:xfrm flipH="1">
            <a:off x="9230032" y="5576211"/>
            <a:ext cx="30745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154"/>
          <p:cNvCxnSpPr/>
          <p:nvPr/>
        </p:nvCxnSpPr>
        <p:spPr>
          <a:xfrm flipH="1">
            <a:off x="9278780" y="4310845"/>
            <a:ext cx="24174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155"/>
          <p:cNvCxnSpPr/>
          <p:nvPr/>
        </p:nvCxnSpPr>
        <p:spPr>
          <a:xfrm flipH="1">
            <a:off x="9263783" y="4062460"/>
            <a:ext cx="26223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156"/>
          <p:cNvCxnSpPr/>
          <p:nvPr/>
        </p:nvCxnSpPr>
        <p:spPr>
          <a:xfrm flipH="1">
            <a:off x="9196406" y="3827278"/>
            <a:ext cx="30745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3181030" y="3338840"/>
            <a:ext cx="1551944" cy="3202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Врачи дневного стационара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9" name="Заголовок 1"/>
          <p:cNvSpPr txBox="1">
            <a:spLocks/>
          </p:cNvSpPr>
          <p:nvPr/>
        </p:nvSpPr>
        <p:spPr>
          <a:xfrm>
            <a:off x="3176831" y="3770820"/>
            <a:ext cx="1548349" cy="3421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медсестры дневного стационара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30" name="Прямая соединительная линия 159"/>
          <p:cNvCxnSpPr/>
          <p:nvPr/>
        </p:nvCxnSpPr>
        <p:spPr>
          <a:xfrm>
            <a:off x="2878162" y="2481991"/>
            <a:ext cx="0" cy="1882009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1" name="Заголовок 1"/>
          <p:cNvSpPr txBox="1">
            <a:spLocks/>
          </p:cNvSpPr>
          <p:nvPr/>
        </p:nvSpPr>
        <p:spPr>
          <a:xfrm>
            <a:off x="4835271" y="3361389"/>
            <a:ext cx="1642590" cy="3023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Медсестра </a:t>
            </a:r>
            <a:r>
              <a:rPr lang="ru-RU" sz="1100" b="1" dirty="0" err="1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физиокабинета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4849635" y="4143580"/>
            <a:ext cx="1657414" cy="3345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ЛФК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3" name="Заголовок 1"/>
          <p:cNvSpPr txBox="1">
            <a:spLocks/>
          </p:cNvSpPr>
          <p:nvPr/>
        </p:nvSpPr>
        <p:spPr>
          <a:xfrm>
            <a:off x="4866037" y="3792189"/>
            <a:ext cx="1611823" cy="27027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err="1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Физиокабинет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34" name="Прямая со стрелкой 164"/>
          <p:cNvCxnSpPr>
            <a:endCxn id="233" idx="3"/>
          </p:cNvCxnSpPr>
          <p:nvPr/>
        </p:nvCxnSpPr>
        <p:spPr>
          <a:xfrm flipH="1">
            <a:off x="6477860" y="3927324"/>
            <a:ext cx="264428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5" name="Прямая со стрелкой 166"/>
          <p:cNvCxnSpPr/>
          <p:nvPr/>
        </p:nvCxnSpPr>
        <p:spPr>
          <a:xfrm flipH="1">
            <a:off x="6507049" y="4325556"/>
            <a:ext cx="235239" cy="166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6" name="Прямая со стрелкой 168"/>
          <p:cNvCxnSpPr>
            <a:endCxn id="231" idx="3"/>
          </p:cNvCxnSpPr>
          <p:nvPr/>
        </p:nvCxnSpPr>
        <p:spPr>
          <a:xfrm flipH="1">
            <a:off x="6477860" y="3512568"/>
            <a:ext cx="29001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7" name="Прямая соединительная линия 170"/>
          <p:cNvCxnSpPr/>
          <p:nvPr/>
        </p:nvCxnSpPr>
        <p:spPr>
          <a:xfrm>
            <a:off x="6742288" y="2467587"/>
            <a:ext cx="2202" cy="189641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8" name="Прямая со стрелкой 171"/>
          <p:cNvCxnSpPr/>
          <p:nvPr/>
        </p:nvCxnSpPr>
        <p:spPr>
          <a:xfrm>
            <a:off x="4800358" y="1893534"/>
            <a:ext cx="0" cy="1621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9" name="Прямая со стрелкой 172"/>
          <p:cNvCxnSpPr>
            <a:endCxn id="77" idx="0"/>
          </p:cNvCxnSpPr>
          <p:nvPr/>
        </p:nvCxnSpPr>
        <p:spPr>
          <a:xfrm flipH="1">
            <a:off x="4632410" y="2246580"/>
            <a:ext cx="8818" cy="1796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0" name="Прямая соединительная линия 173"/>
          <p:cNvCxnSpPr/>
          <p:nvPr/>
        </p:nvCxnSpPr>
        <p:spPr>
          <a:xfrm flipH="1">
            <a:off x="1633949" y="2470913"/>
            <a:ext cx="1857234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1" name="Прямая со стрелкой 174"/>
          <p:cNvCxnSpPr/>
          <p:nvPr/>
        </p:nvCxnSpPr>
        <p:spPr>
          <a:xfrm>
            <a:off x="1645193" y="2467589"/>
            <a:ext cx="1" cy="1968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2" name="Прямая со стрелкой 175"/>
          <p:cNvCxnSpPr/>
          <p:nvPr/>
        </p:nvCxnSpPr>
        <p:spPr>
          <a:xfrm>
            <a:off x="7535180" y="3320278"/>
            <a:ext cx="0" cy="1377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3" name="Прямая со стрелкой 176"/>
          <p:cNvCxnSpPr/>
          <p:nvPr/>
        </p:nvCxnSpPr>
        <p:spPr>
          <a:xfrm>
            <a:off x="8128933" y="2467587"/>
            <a:ext cx="0" cy="2526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4" name="Заголовок 1"/>
          <p:cNvSpPr txBox="1">
            <a:spLocks/>
          </p:cNvSpPr>
          <p:nvPr/>
        </p:nvSpPr>
        <p:spPr>
          <a:xfrm>
            <a:off x="750071" y="4818882"/>
            <a:ext cx="1817318" cy="1603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Провизор, фармацевт 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45" name="Прямая со стрелкой 178"/>
          <p:cNvCxnSpPr/>
          <p:nvPr/>
        </p:nvCxnSpPr>
        <p:spPr>
          <a:xfrm>
            <a:off x="396620" y="3458055"/>
            <a:ext cx="380834" cy="43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6" name="Прямая со стрелкой 179"/>
          <p:cNvCxnSpPr>
            <a:endCxn id="4" idx="1"/>
          </p:cNvCxnSpPr>
          <p:nvPr/>
        </p:nvCxnSpPr>
        <p:spPr>
          <a:xfrm flipV="1">
            <a:off x="364187" y="3669646"/>
            <a:ext cx="383651" cy="32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7" name="Заголовок 1"/>
          <p:cNvSpPr txBox="1">
            <a:spLocks/>
          </p:cNvSpPr>
          <p:nvPr/>
        </p:nvSpPr>
        <p:spPr>
          <a:xfrm>
            <a:off x="6921115" y="3433943"/>
            <a:ext cx="1348111" cy="3703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Консультативное отделение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48" name="Прямая со стрелкой 181"/>
          <p:cNvCxnSpPr/>
          <p:nvPr/>
        </p:nvCxnSpPr>
        <p:spPr>
          <a:xfrm>
            <a:off x="8950853" y="3304603"/>
            <a:ext cx="0" cy="1377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9" name="Прямая соединительная линия 182"/>
          <p:cNvCxnSpPr/>
          <p:nvPr/>
        </p:nvCxnSpPr>
        <p:spPr>
          <a:xfrm flipH="1">
            <a:off x="5791275" y="2481989"/>
            <a:ext cx="2358473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0" name="Прямая со стрелкой 183"/>
          <p:cNvCxnSpPr/>
          <p:nvPr/>
        </p:nvCxnSpPr>
        <p:spPr>
          <a:xfrm>
            <a:off x="5561525" y="2570230"/>
            <a:ext cx="7439" cy="3723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1" name="Заголовок 1"/>
          <p:cNvSpPr txBox="1">
            <a:spLocks/>
          </p:cNvSpPr>
          <p:nvPr/>
        </p:nvSpPr>
        <p:spPr>
          <a:xfrm>
            <a:off x="7308990" y="3906986"/>
            <a:ext cx="1954794" cy="2630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Рентген 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2" name="Заголовок 1"/>
          <p:cNvSpPr txBox="1">
            <a:spLocks/>
          </p:cNvSpPr>
          <p:nvPr/>
        </p:nvSpPr>
        <p:spPr>
          <a:xfrm>
            <a:off x="7311974" y="4535628"/>
            <a:ext cx="1918058" cy="24029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УЗИ кабинеты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3" name="Заголовок 1"/>
          <p:cNvSpPr txBox="1">
            <a:spLocks/>
          </p:cNvSpPr>
          <p:nvPr/>
        </p:nvSpPr>
        <p:spPr>
          <a:xfrm>
            <a:off x="7308990" y="3109418"/>
            <a:ext cx="1834353" cy="1951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Регистратура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54" name="Прямая со стрелкой 187"/>
          <p:cNvCxnSpPr/>
          <p:nvPr/>
        </p:nvCxnSpPr>
        <p:spPr>
          <a:xfrm>
            <a:off x="8226165" y="3010035"/>
            <a:ext cx="0" cy="1090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5" name="Прямая со стрелкой 188"/>
          <p:cNvCxnSpPr/>
          <p:nvPr/>
        </p:nvCxnSpPr>
        <p:spPr>
          <a:xfrm flipH="1" flipV="1">
            <a:off x="9256743" y="6435385"/>
            <a:ext cx="259554" cy="77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189"/>
          <p:cNvCxnSpPr/>
          <p:nvPr/>
        </p:nvCxnSpPr>
        <p:spPr>
          <a:xfrm>
            <a:off x="3041618" y="1798064"/>
            <a:ext cx="7331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190"/>
          <p:cNvCxnSpPr/>
          <p:nvPr/>
        </p:nvCxnSpPr>
        <p:spPr>
          <a:xfrm flipH="1">
            <a:off x="9254964" y="4617745"/>
            <a:ext cx="271048" cy="52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191"/>
          <p:cNvCxnSpPr/>
          <p:nvPr/>
        </p:nvCxnSpPr>
        <p:spPr>
          <a:xfrm flipH="1">
            <a:off x="9228062" y="5128632"/>
            <a:ext cx="29246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Прямоугольник 192"/>
          <p:cNvSpPr/>
          <p:nvPr/>
        </p:nvSpPr>
        <p:spPr>
          <a:xfrm>
            <a:off x="503103" y="6310472"/>
            <a:ext cx="8768388" cy="3008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10979"/>
                </a:solidFill>
                <a:ea typeface="+mj-ea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srgbClr val="210979"/>
                </a:solidFill>
                <a:ea typeface="+mj-ea"/>
                <a:cs typeface="Times New Roman" panose="02020603050405020304" pitchFamily="18" charset="0"/>
              </a:rPr>
              <a:t>руглосуточное хирургическое отделение на 12 коек</a:t>
            </a:r>
            <a:endParaRPr lang="ru-RU" sz="1400" b="1" dirty="0">
              <a:solidFill>
                <a:srgbClr val="210979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4826027" y="2968267"/>
            <a:ext cx="1651833" cy="3102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Физиотерапевтическое  отделение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46583" y="3132356"/>
            <a:ext cx="1834353" cy="2263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Доврачебный 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750072" y="3397895"/>
            <a:ext cx="1817318" cy="1462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Врачи ВОП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757783" y="3804341"/>
            <a:ext cx="1809608" cy="161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Врач ЗОЖ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5620760" y="5828338"/>
            <a:ext cx="2418101" cy="3517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Терапевтический профиль</a:t>
            </a:r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495395" y="5828338"/>
            <a:ext cx="2479254" cy="3517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Хирургический профиль</a:t>
            </a:r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736534" y="5105839"/>
            <a:ext cx="1817318" cy="2263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Психолог, соц. работник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7308990" y="5445828"/>
            <a:ext cx="1954794" cy="263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Лаборатория 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201"/>
          <p:cNvSpPr/>
          <p:nvPr/>
        </p:nvSpPr>
        <p:spPr>
          <a:xfrm>
            <a:off x="3046473" y="5828728"/>
            <a:ext cx="2501956" cy="35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210979"/>
                </a:solidFill>
                <a:cs typeface="Times New Roman" pitchFamily="18" charset="0"/>
              </a:rPr>
              <a:t>Педиатрический профиль</a:t>
            </a:r>
            <a:endParaRPr lang="ru-RU" sz="1400" b="1" dirty="0">
              <a:solidFill>
                <a:srgbClr val="210979"/>
              </a:solidFill>
              <a:cs typeface="Times New Roman" pitchFamily="18" charset="0"/>
            </a:endParaRP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3765945" y="1706932"/>
            <a:ext cx="3760416" cy="190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Главный врач МЦ</a:t>
            </a:r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1645972" y="2055642"/>
            <a:ext cx="6810090" cy="1909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Заместители главного  врача по лечебной  и организационно-методической работе</a:t>
            </a:r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3482364" y="2426226"/>
            <a:ext cx="2300093" cy="2100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Врач эксперт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>
            <a:off x="744184" y="2946405"/>
            <a:ext cx="1834353" cy="13924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Регистратура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0" name="Заголовок 1"/>
          <p:cNvSpPr txBox="1">
            <a:spLocks/>
          </p:cNvSpPr>
          <p:nvPr/>
        </p:nvSpPr>
        <p:spPr>
          <a:xfrm>
            <a:off x="3168012" y="2984157"/>
            <a:ext cx="1584677" cy="2831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Дневной стационар 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8367919" y="3422994"/>
            <a:ext cx="1091436" cy="4307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Диагностическое отделение</a:t>
            </a:r>
            <a:endParaRPr lang="ru-RU" sz="11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7311974" y="4230336"/>
            <a:ext cx="1942990" cy="2065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ФГДС кабинет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7314816" y="4871230"/>
            <a:ext cx="1915216" cy="5148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Кабинеты функциональной диагностики</a:t>
            </a:r>
            <a:endParaRPr lang="ru-RU" sz="11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210"/>
          <p:cNvSpPr/>
          <p:nvPr/>
        </p:nvSpPr>
        <p:spPr>
          <a:xfrm>
            <a:off x="383689" y="1731330"/>
            <a:ext cx="2662783" cy="190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СППВК, зав по качеству</a:t>
            </a:r>
            <a:endParaRPr lang="ru-RU" sz="12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2" name="Прямая со стрелкой 211"/>
          <p:cNvCxnSpPr/>
          <p:nvPr/>
        </p:nvCxnSpPr>
        <p:spPr>
          <a:xfrm>
            <a:off x="2862854" y="3140305"/>
            <a:ext cx="32536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 стрелкой 212"/>
          <p:cNvCxnSpPr/>
          <p:nvPr/>
        </p:nvCxnSpPr>
        <p:spPr>
          <a:xfrm flipH="1">
            <a:off x="6477860" y="3140304"/>
            <a:ext cx="29001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213"/>
          <p:cNvCxnSpPr/>
          <p:nvPr/>
        </p:nvCxnSpPr>
        <p:spPr>
          <a:xfrm flipH="1">
            <a:off x="1774468" y="5536985"/>
            <a:ext cx="52547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14"/>
          <p:cNvCxnSpPr/>
          <p:nvPr/>
        </p:nvCxnSpPr>
        <p:spPr>
          <a:xfrm>
            <a:off x="7029180" y="3804339"/>
            <a:ext cx="30054" cy="14015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Прямая соединительная линия 215"/>
          <p:cNvCxnSpPr/>
          <p:nvPr/>
        </p:nvCxnSpPr>
        <p:spPr>
          <a:xfrm>
            <a:off x="4297451" y="5205908"/>
            <a:ext cx="2761783" cy="13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16"/>
          <p:cNvCxnSpPr/>
          <p:nvPr/>
        </p:nvCxnSpPr>
        <p:spPr>
          <a:xfrm>
            <a:off x="4310466" y="5219038"/>
            <a:ext cx="0" cy="4242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Прямоугольник 22"/>
          <p:cNvSpPr>
            <a:spLocks noChangeArrowheads="1"/>
          </p:cNvSpPr>
          <p:nvPr/>
        </p:nvSpPr>
        <p:spPr bwMode="auto">
          <a:xfrm>
            <a:off x="3271008" y="1074047"/>
            <a:ext cx="2963361" cy="484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cs typeface="Times New Roman" pitchFamily="18" charset="0"/>
              </a:rPr>
              <a:t>Проректор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cs typeface="Times New Roman" pitchFamily="18" charset="0"/>
              </a:rPr>
              <a:t>по клинической работе и НПР </a:t>
            </a:r>
          </a:p>
        </p:txBody>
      </p:sp>
      <p:cxnSp>
        <p:nvCxnSpPr>
          <p:cNvPr id="260" name="Прямая со стрелкой 218"/>
          <p:cNvCxnSpPr/>
          <p:nvPr/>
        </p:nvCxnSpPr>
        <p:spPr>
          <a:xfrm>
            <a:off x="4725180" y="1460473"/>
            <a:ext cx="0" cy="2464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1" name="Прямая со стрелкой 219"/>
          <p:cNvCxnSpPr/>
          <p:nvPr/>
        </p:nvCxnSpPr>
        <p:spPr>
          <a:xfrm>
            <a:off x="2883793" y="3544146"/>
            <a:ext cx="32536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2" name="Прямая со стрелкой 220"/>
          <p:cNvCxnSpPr/>
          <p:nvPr/>
        </p:nvCxnSpPr>
        <p:spPr>
          <a:xfrm>
            <a:off x="2874702" y="3951483"/>
            <a:ext cx="32536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3" name="Прямая со стрелкой 221"/>
          <p:cNvCxnSpPr/>
          <p:nvPr/>
        </p:nvCxnSpPr>
        <p:spPr>
          <a:xfrm>
            <a:off x="2851471" y="4363998"/>
            <a:ext cx="32536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4" name="Прямая со стрелкой 222"/>
          <p:cNvCxnSpPr/>
          <p:nvPr/>
        </p:nvCxnSpPr>
        <p:spPr>
          <a:xfrm>
            <a:off x="383691" y="4400523"/>
            <a:ext cx="37896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5" name="Прямая со стрелкой 223"/>
          <p:cNvCxnSpPr/>
          <p:nvPr/>
        </p:nvCxnSpPr>
        <p:spPr>
          <a:xfrm flipV="1">
            <a:off x="401738" y="3272904"/>
            <a:ext cx="373413" cy="112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6" name="Прямая со стрелкой 224"/>
          <p:cNvCxnSpPr/>
          <p:nvPr/>
        </p:nvCxnSpPr>
        <p:spPr>
          <a:xfrm flipV="1">
            <a:off x="368779" y="4653270"/>
            <a:ext cx="373413" cy="112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7" name="Прямая со стрелкой 225"/>
          <p:cNvCxnSpPr/>
          <p:nvPr/>
        </p:nvCxnSpPr>
        <p:spPr>
          <a:xfrm flipV="1">
            <a:off x="378817" y="5187127"/>
            <a:ext cx="373413" cy="112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8" name="Прямая со стрелкой 226"/>
          <p:cNvCxnSpPr/>
          <p:nvPr/>
        </p:nvCxnSpPr>
        <p:spPr>
          <a:xfrm>
            <a:off x="4308138" y="5536985"/>
            <a:ext cx="13310" cy="291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 стрелкой 227"/>
          <p:cNvCxnSpPr/>
          <p:nvPr/>
        </p:nvCxnSpPr>
        <p:spPr>
          <a:xfrm>
            <a:off x="7009548" y="5541276"/>
            <a:ext cx="13310" cy="291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1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794" y="-2172"/>
            <a:ext cx="9906001" cy="838884"/>
            <a:chOff x="-1" y="7830"/>
            <a:chExt cx="9906001" cy="8388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067593" y="-7525"/>
            <a:ext cx="7772400" cy="610973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Медицинский центр. </a:t>
            </a:r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Кадровый </a:t>
            </a:r>
            <a:r>
              <a:rPr lang="ru-RU" alt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состав</a:t>
            </a:r>
            <a:endParaRPr lang="ru-RU" altLang="ru-RU" sz="18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4368" y="2260968"/>
            <a:ext cx="1634336" cy="10859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46628" y="1700808"/>
            <a:ext cx="3496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+mn-lt"/>
                <a:cs typeface="Times New Roman" pitchFamily="18" charset="0"/>
                <a:sym typeface="Symbol" pitchFamily="18" charset="2"/>
              </a:rPr>
              <a:t>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Количество штатных врачей </a:t>
            </a:r>
            <a:r>
              <a:rPr lang="ru-RU" alt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– 29 чел.</a:t>
            </a:r>
            <a:endParaRPr lang="ru-RU" altLang="ru-RU" sz="1400" b="1" dirty="0">
              <a:solidFill>
                <a:srgbClr val="2A166F"/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врачей с категориями – 55%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400" y="3008008"/>
            <a:ext cx="1428186" cy="11968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401" y="3676834"/>
            <a:ext cx="1932241" cy="12692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00471" y="3151735"/>
            <a:ext cx="3407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800" b="1" dirty="0">
                <a:solidFill>
                  <a:srgbClr val="92D050"/>
                </a:solidFill>
                <a:latin typeface="+mn-lt"/>
                <a:cs typeface="Times New Roman" pitchFamily="18" charset="0"/>
                <a:sym typeface="Symbol" pitchFamily="18" charset="2"/>
              </a:rPr>
              <a:t>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Количество СМР </a:t>
            </a:r>
            <a:r>
              <a:rPr lang="ru-RU" alt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- 29 чел.</a:t>
            </a:r>
            <a:endParaRPr lang="ru-RU" altLang="ru-RU" sz="1400" b="1" dirty="0">
              <a:solidFill>
                <a:srgbClr val="2A166F"/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СМР с категориями –  45%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6856" y="1752194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10% Первая – 31%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Вторая – 14%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2890" y="3301614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20%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Первая – 22%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Вторая </a:t>
            </a: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– 3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%</a:t>
            </a:r>
          </a:p>
        </p:txBody>
      </p:sp>
      <p:pic>
        <p:nvPicPr>
          <p:cNvPr id="5122" name="Picture 2" descr="C:\Users\Aytzhanova\Desktop\Отчет ректора\2ret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7" y="4725145"/>
            <a:ext cx="2678584" cy="14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ytzhanova\Desktop\Отчет ректора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01" y="4732177"/>
            <a:ext cx="2664511" cy="14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ytzhanova\Desktop\Отчет ректора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30" y="898461"/>
            <a:ext cx="2690132" cy="15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ytzhanova\Desktop\Отчет ректора\t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2758709"/>
            <a:ext cx="2690132" cy="14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ytzhanova\Desktop\Отчет ректора\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99" y="4725144"/>
            <a:ext cx="2690132" cy="14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200472" y="2492896"/>
            <a:ext cx="3624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450" indent="-171450">
              <a:spcBef>
                <a:spcPts val="0"/>
              </a:spcBef>
              <a:buFont typeface="Symbol" panose="05050102010706020507" pitchFamily="18" charset="2"/>
              <a:buChar char="Ö"/>
            </a:pP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Количество ППС – 98 чел.</a:t>
            </a:r>
          </a:p>
          <a:p>
            <a:pPr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ППС с </a:t>
            </a: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категориями – 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8%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6856" y="2492896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63% Первая – 6%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Вторая – 9%</a:t>
            </a:r>
          </a:p>
        </p:txBody>
      </p:sp>
    </p:spTree>
    <p:extLst>
      <p:ext uri="{BB962C8B-B14F-4D97-AF65-F5344CB8AC3E}">
        <p14:creationId xmlns:p14="http://schemas.microsoft.com/office/powerpoint/2010/main" val="8089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74783" y="21359"/>
            <a:ext cx="8568065" cy="5427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Медицинский центр: амбулаторная-поликлиническая помощь</a:t>
            </a:r>
          </a:p>
        </p:txBody>
      </p:sp>
      <p:pic>
        <p:nvPicPr>
          <p:cNvPr id="7" name="Picture 3" descr="C:\Users\Amok\Desktop\схемаааа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1428" y="2997386"/>
            <a:ext cx="8125179" cy="32403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02535" y="4581130"/>
            <a:ext cx="163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Запись  на прием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Вызов на дом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1036" y="4221089"/>
            <a:ext cx="1741778" cy="28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Регистратура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67205" y="3384916"/>
            <a:ext cx="1554922" cy="260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Личный кабинет пациента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51035" y="3789042"/>
            <a:ext cx="1803598" cy="32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Личный кабинет врача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4558" y="5600275"/>
            <a:ext cx="1636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Запись  на прием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5158" y="5949282"/>
            <a:ext cx="2885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Обслуживание вызовов на дому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0940" y="2814029"/>
            <a:ext cx="405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Мониторинг состояния пациента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Медицинские записи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Электронный паспорт здоровья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История обращений  поликлинику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64986" y="4941170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Записанные пациенты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2734" y="4787860"/>
            <a:ext cx="163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B6F2B"/>
                </a:solidFill>
                <a:latin typeface="+mn-lt"/>
                <a:cs typeface="Times New Roman" panose="02020603050405020304" pitchFamily="18" charset="0"/>
              </a:rPr>
              <a:t>Пациент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62267" y="4931876"/>
            <a:ext cx="163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B6F2B"/>
                </a:solidFill>
                <a:latin typeface="+mn-lt"/>
                <a:cs typeface="Times New Roman" panose="02020603050405020304" pitchFamily="18" charset="0"/>
              </a:rPr>
              <a:t>Врачи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26" y="5272731"/>
            <a:ext cx="1057495" cy="5467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79784" y="5168227"/>
            <a:ext cx="501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PACS</a:t>
            </a:r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 rot="10800000" flipV="1">
            <a:off x="6401521" y="5145477"/>
            <a:ext cx="1722780" cy="155730"/>
          </a:xfrm>
          <a:prstGeom prst="bentConnector3">
            <a:avLst/>
          </a:prstGeom>
          <a:ln w="22225">
            <a:solidFill>
              <a:srgbClr val="82B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78937" y="5373218"/>
            <a:ext cx="206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Медицинские изображения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Результаты исследований</a:t>
            </a: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 rot="16200000" flipH="1">
            <a:off x="4894803" y="4898004"/>
            <a:ext cx="674008" cy="20882"/>
          </a:xfrm>
          <a:prstGeom prst="bentConnector3">
            <a:avLst/>
          </a:prstGeom>
          <a:ln w="22225">
            <a:solidFill>
              <a:srgbClr val="82B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244" y="6402814"/>
            <a:ext cx="169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Компоненты:</a:t>
            </a: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932136195"/>
              </p:ext>
            </p:extLst>
          </p:nvPr>
        </p:nvGraphicFramePr>
        <p:xfrm>
          <a:off x="3817988" y="881419"/>
          <a:ext cx="6027760" cy="1887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3" name="Picture 2" descr="Картинки по запросу население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69" y="1413096"/>
            <a:ext cx="1961000" cy="10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84938" y="889556"/>
            <a:ext cx="4256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прикрепленного населения  на </a:t>
            </a:r>
            <a:r>
              <a:rPr lang="ru-RU" sz="14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2017 год</a:t>
            </a:r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5 098 </a:t>
            </a:r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170" y="3092769"/>
            <a:ext cx="446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Комплексная медицинская информационная система (КМИС) - комплексное решение для поликлиник, врачей амбулаторного звена и пациентов - инструмент, необходимый для достижения целей, поставленных перед амбулаторно-поликлинической службой</a:t>
            </a:r>
          </a:p>
          <a:p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87181" y="2514382"/>
            <a:ext cx="786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Комплексная медицинская информационная система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599166" y="6309322"/>
            <a:ext cx="7799617" cy="473757"/>
            <a:chOff x="1547664" y="6351711"/>
            <a:chExt cx="7200800" cy="473757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547664" y="6371642"/>
              <a:ext cx="7126650" cy="4416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19872" y="6351711"/>
              <a:ext cx="2498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Личный кабинет пациента</a:t>
              </a:r>
            </a:p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Терминал самозаписи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95197" y="6363803"/>
              <a:ext cx="2353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Централизованная флюоротека</a:t>
              </a:r>
            </a:p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Ситуационный центр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584176" y="6351711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Электронная регистратура</a:t>
              </a:r>
            </a:p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Личный кабинет врача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23815" y="6351711"/>
              <a:ext cx="14084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Профилактика</a:t>
              </a:r>
            </a:p>
            <a:p>
              <a:r>
                <a:rPr lang="ru-RU" sz="1200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Лекарства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6655820" y="3533675"/>
            <a:ext cx="195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Дневник наблюдений</a:t>
            </a:r>
          </a:p>
          <a:p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Медицинские записи</a:t>
            </a:r>
          </a:p>
        </p:txBody>
      </p:sp>
    </p:spTree>
    <p:extLst>
      <p:ext uri="{BB962C8B-B14F-4D97-AF65-F5344CB8AC3E}">
        <p14:creationId xmlns:p14="http://schemas.microsoft.com/office/powerpoint/2010/main" val="37673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1"/>
          <p:cNvGraphicFramePr/>
          <p:nvPr>
            <p:extLst>
              <p:ext uri="{D42A27DB-BD31-4B8C-83A1-F6EECF244321}">
                <p14:modId xmlns:p14="http://schemas.microsoft.com/office/powerpoint/2010/main" val="1243122169"/>
              </p:ext>
            </p:extLst>
          </p:nvPr>
        </p:nvGraphicFramePr>
        <p:xfrm>
          <a:off x="6827713" y="3758611"/>
          <a:ext cx="4021898" cy="325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7011046" y="1655487"/>
            <a:ext cx="1914574" cy="76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>
                <a:solidFill>
                  <a:srgbClr val="210979"/>
                </a:solidFill>
                <a:cs typeface="Times New Roman" panose="02020603050405020304" pitchFamily="18" charset="0"/>
              </a:rPr>
              <a:t>РПН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  <a:r>
              <a:rPr lang="ru-RU" sz="1400" b="1">
                <a:solidFill>
                  <a:srgbClr val="210979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5</a:t>
            </a:r>
            <a:r>
              <a:rPr lang="ru-RU" sz="1400" b="1">
                <a:solidFill>
                  <a:srgbClr val="210979"/>
                </a:solidFill>
                <a:cs typeface="Times New Roman" panose="02020603050405020304" pitchFamily="18" charset="0"/>
              </a:rPr>
              <a:t> 230 чел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C:\Users\Zhulduz_Nugmanova\Desktop\tumblr_inline_nb9j0c00Qj1smy2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29" y="1972060"/>
            <a:ext cx="1633710" cy="13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25089" y="3593842"/>
            <a:ext cx="4383904" cy="1347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ru-RU" sz="1050" b="1" i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168501" y="1187436"/>
            <a:ext cx="2600609" cy="76540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Виды медицинской помощи в рамках ГОБМП</a:t>
            </a:r>
          </a:p>
        </p:txBody>
      </p:sp>
      <p:sp>
        <p:nvSpPr>
          <p:cNvPr id="17" name="Нашивка 16"/>
          <p:cNvSpPr/>
          <p:nvPr/>
        </p:nvSpPr>
        <p:spPr>
          <a:xfrm>
            <a:off x="2613116" y="1187436"/>
            <a:ext cx="3636028" cy="765401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Формы оказания медицинской помощи в рамках ГОБМП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8501" y="2132395"/>
            <a:ext cx="322457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ПМСП - АПП</a:t>
            </a:r>
          </a:p>
          <a:p>
            <a:pPr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ПМСП - КДУ</a:t>
            </a:r>
          </a:p>
          <a:p>
            <a:pPr algn="ctr"/>
            <a:r>
              <a:rPr lang="ru-RU" sz="12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Стационарзамещающая</a:t>
            </a:r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 помощь:</a:t>
            </a:r>
          </a:p>
          <a:p>
            <a:pPr algn="ctr"/>
            <a:r>
              <a:rPr lang="ru-RU" sz="1200" b="1" i="1" dirty="0">
                <a:solidFill>
                  <a:srgbClr val="210979"/>
                </a:solidFill>
                <a:cs typeface="Times New Roman" panose="02020603050405020304" pitchFamily="18" charset="0"/>
              </a:rPr>
              <a:t>- хирургический профиль (ЦАХ)</a:t>
            </a:r>
          </a:p>
          <a:p>
            <a:pPr algn="ctr"/>
            <a:r>
              <a:rPr lang="ru-RU" sz="1200" b="1" i="1" dirty="0">
                <a:solidFill>
                  <a:srgbClr val="210979"/>
                </a:solidFill>
                <a:cs typeface="Times New Roman" panose="02020603050405020304" pitchFamily="18" charset="0"/>
              </a:rPr>
              <a:t>- терапевтический профиль</a:t>
            </a:r>
            <a:endParaRPr lang="ru-RU" sz="1050" b="1" i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25388" y="2263876"/>
            <a:ext cx="29812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Доврачебная</a:t>
            </a:r>
          </a:p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Квалифицированная</a:t>
            </a:r>
          </a:p>
          <a:p>
            <a:pPr lvl="0" algn="ctr"/>
            <a:r>
              <a:rPr lang="ru-RU" sz="12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Специализированная</a:t>
            </a:r>
            <a:endParaRPr lang="ru-RU" sz="1200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58899" y="3789042"/>
            <a:ext cx="2526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услуг в рамках ГОБМП</a:t>
            </a: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3393077" y="3717034"/>
            <a:ext cx="0" cy="2801085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195718" y="3573016"/>
            <a:ext cx="9359057" cy="0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4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591" y="3789042"/>
            <a:ext cx="2767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оказанных услуг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6824909" y="3717034"/>
            <a:ext cx="0" cy="2801085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8" name="Диаграмма 4"/>
          <p:cNvGraphicFramePr/>
          <p:nvPr>
            <p:extLst>
              <p:ext uri="{D42A27DB-BD31-4B8C-83A1-F6EECF244321}">
                <p14:modId xmlns:p14="http://schemas.microsoft.com/office/powerpoint/2010/main" val="2990989129"/>
              </p:ext>
            </p:extLst>
          </p:nvPr>
        </p:nvGraphicFramePr>
        <p:xfrm>
          <a:off x="-219739" y="4300186"/>
          <a:ext cx="4357374" cy="284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3725387" y="3876545"/>
            <a:ext cx="27672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проведенных операций</a:t>
            </a:r>
          </a:p>
        </p:txBody>
      </p:sp>
      <p:graphicFrame>
        <p:nvGraphicFramePr>
          <p:cNvPr id="34" name="Диаграмма 8"/>
          <p:cNvGraphicFramePr/>
          <p:nvPr>
            <p:extLst>
              <p:ext uri="{D42A27DB-BD31-4B8C-83A1-F6EECF244321}">
                <p14:modId xmlns:p14="http://schemas.microsoft.com/office/powerpoint/2010/main" val="3472284115"/>
              </p:ext>
            </p:extLst>
          </p:nvPr>
        </p:nvGraphicFramePr>
        <p:xfrm>
          <a:off x="3313449" y="4218336"/>
          <a:ext cx="3674080" cy="2554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2938" y="0"/>
            <a:ext cx="9906001" cy="838884"/>
            <a:chOff x="-1" y="7830"/>
            <a:chExt cx="9906001" cy="83888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Медицинский центр – первичная медико-санитарная помощь: </a:t>
              </a:r>
              <a:endParaRPr lang="ru-RU" b="1" dirty="0" smtClean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 lvl="0" algn="ctr"/>
              <a:r>
                <a:rPr lang="ru-RU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АПП </a:t>
              </a:r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– КДУ – дневной </a:t>
              </a:r>
              <a:r>
                <a:rPr lang="ru-RU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стационар</a:t>
              </a:r>
              <a:endParaRPr lang="ru-RU" dirty="0"/>
            </a:p>
          </p:txBody>
        </p:sp>
        <p:pic>
          <p:nvPicPr>
            <p:cNvPr id="32" name="Рисунок 31" descr="Логотип.jpg"/>
            <p:cNvPicPr>
              <a:picLocks noChangeAspect="1"/>
            </p:cNvPicPr>
            <p:nvPr/>
          </p:nvPicPr>
          <p:blipFill>
            <a:blip r:embed="rId7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Прямоугольник 10"/>
          <p:cNvSpPr/>
          <p:nvPr/>
        </p:nvSpPr>
        <p:spPr>
          <a:xfrm>
            <a:off x="7401272" y="3252611"/>
            <a:ext cx="3794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+mn-lt"/>
              </a:rPr>
              <a:t>* Регистр </a:t>
            </a:r>
            <a:r>
              <a:rPr lang="ru-RU" sz="1100" dirty="0">
                <a:latin typeface="+mn-lt"/>
              </a:rPr>
              <a:t>прикрепленного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4326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57" y="4411276"/>
            <a:ext cx="1616549" cy="10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111470" y="4429010"/>
            <a:ext cx="1765120" cy="111511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78" y="1074222"/>
            <a:ext cx="4313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10965"/>
                </a:solidFill>
                <a:latin typeface="+mn-lt"/>
                <a:cs typeface="Times New Roman" panose="02020603050405020304" pitchFamily="18" charset="0"/>
              </a:rPr>
              <a:t>Количество договоров субподряда  </a:t>
            </a:r>
          </a:p>
        </p:txBody>
      </p:sp>
      <p:sp>
        <p:nvSpPr>
          <p:cNvPr id="2" name="AutoShape 2" descr="Картинки по запросу иконка  заключение договоров"/>
          <p:cNvSpPr>
            <a:spLocks noChangeAspect="1" noChangeArrowheads="1"/>
          </p:cNvSpPr>
          <p:nvPr/>
        </p:nvSpPr>
        <p:spPr bwMode="auto">
          <a:xfrm>
            <a:off x="169308" y="-144463"/>
            <a:ext cx="3301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5" descr="Картинки по запросу иконка  заключение договоров"/>
          <p:cNvSpPr>
            <a:spLocks noChangeAspect="1" noChangeArrowheads="1"/>
          </p:cNvSpPr>
          <p:nvPr/>
        </p:nvSpPr>
        <p:spPr bwMode="auto">
          <a:xfrm>
            <a:off x="334381" y="7939"/>
            <a:ext cx="3301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30" y="2283035"/>
            <a:ext cx="1431410" cy="13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4"/>
          <p:cNvGrpSpPr/>
          <p:nvPr/>
        </p:nvGrpSpPr>
        <p:grpSpPr>
          <a:xfrm>
            <a:off x="5208651" y="1466384"/>
            <a:ext cx="4502117" cy="1742823"/>
            <a:chOff x="165199" y="3021577"/>
            <a:chExt cx="4059964" cy="1804930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23" name="Группа 16"/>
            <p:cNvGrpSpPr/>
            <p:nvPr/>
          </p:nvGrpSpPr>
          <p:grpSpPr>
            <a:xfrm>
              <a:off x="165199" y="3021577"/>
              <a:ext cx="4059964" cy="1804930"/>
              <a:chOff x="1108269" y="1650896"/>
              <a:chExt cx="3421569" cy="1695748"/>
            </a:xfrm>
            <a:grpFill/>
          </p:grpSpPr>
          <p:sp>
            <p:nvSpPr>
              <p:cNvPr id="27" name="Rectangle 41"/>
              <p:cNvSpPr>
                <a:spLocks noChangeArrowheads="1"/>
              </p:cNvSpPr>
              <p:nvPr/>
            </p:nvSpPr>
            <p:spPr bwMode="gray">
              <a:xfrm>
                <a:off x="1108269" y="2908062"/>
                <a:ext cx="3389057" cy="438582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ru-RU" altLang="ru-RU" sz="1200" b="1" dirty="0">
                    <a:solidFill>
                      <a:srgbClr val="210979"/>
                    </a:solidFill>
                    <a:cs typeface="Times New Roman" panose="02020603050405020304" pitchFamily="18" charset="0"/>
                  </a:rPr>
                  <a:t>Отделение реабилитации и восстановительного </a:t>
                </a:r>
              </a:p>
              <a:p>
                <a:pPr algn="ctr"/>
                <a:r>
                  <a:rPr lang="ru-RU" altLang="ru-RU" sz="1200" b="1" dirty="0">
                    <a:solidFill>
                      <a:srgbClr val="210979"/>
                    </a:solidFill>
                    <a:cs typeface="Times New Roman" panose="02020603050405020304" pitchFamily="18" charset="0"/>
                  </a:rPr>
                  <a:t>лечения</a:t>
                </a:r>
              </a:p>
            </p:txBody>
          </p:sp>
          <p:sp>
            <p:nvSpPr>
              <p:cNvPr id="28" name="Rectangle 41"/>
              <p:cNvSpPr>
                <a:spLocks noChangeArrowheads="1"/>
              </p:cNvSpPr>
              <p:nvPr/>
            </p:nvSpPr>
            <p:spPr bwMode="gray">
              <a:xfrm>
                <a:off x="1108269" y="1650896"/>
                <a:ext cx="3421569" cy="4504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200" b="1" dirty="0">
                    <a:solidFill>
                      <a:srgbClr val="210979"/>
                    </a:solidFill>
                    <a:cs typeface="Times New Roman" panose="02020603050405020304" pitchFamily="18" charset="0"/>
                  </a:rPr>
                  <a:t>Консультативно-диагностическое  отделение</a:t>
                </a:r>
              </a:p>
            </p:txBody>
          </p:sp>
          <p:sp>
            <p:nvSpPr>
              <p:cNvPr id="29" name="Rectangle 41"/>
              <p:cNvSpPr>
                <a:spLocks noChangeArrowheads="1"/>
              </p:cNvSpPr>
              <p:nvPr/>
            </p:nvSpPr>
            <p:spPr bwMode="gray">
              <a:xfrm>
                <a:off x="1108269" y="2154940"/>
                <a:ext cx="3420002" cy="3523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1200" b="1" dirty="0">
                    <a:solidFill>
                      <a:srgbClr val="210979"/>
                    </a:solidFill>
                    <a:cs typeface="Times New Roman" panose="02020603050405020304" pitchFamily="18" charset="0"/>
                  </a:rPr>
                  <a:t>Дневной стационар</a:t>
                </a:r>
              </a:p>
            </p:txBody>
          </p:sp>
        </p:grpSp>
        <p:sp>
          <p:nvSpPr>
            <p:cNvPr id="24" name="Rectangle 41"/>
            <p:cNvSpPr>
              <a:spLocks noChangeArrowheads="1"/>
            </p:cNvSpPr>
            <p:nvPr/>
          </p:nvSpPr>
          <p:spPr bwMode="gray">
            <a:xfrm>
              <a:off x="165199" y="4007490"/>
              <a:ext cx="4035698" cy="35206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lvl="0" algn="ctr"/>
              <a:r>
                <a:rPr 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Круглосуточное отделение </a:t>
              </a:r>
              <a:endParaRPr lang="ru-RU" sz="11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Прямоугольник 37"/>
          <p:cNvSpPr/>
          <p:nvPr/>
        </p:nvSpPr>
        <p:spPr bwMode="gray">
          <a:xfrm>
            <a:off x="497134" y="3604548"/>
            <a:ext cx="4286094" cy="4882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r>
              <a:rPr lang="ru-RU" sz="16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Консультативно-диагностическое </a:t>
            </a:r>
          </a:p>
          <a:p>
            <a:pPr algn="ctr"/>
            <a:r>
              <a:rPr lang="ru-RU" sz="16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отделение</a:t>
            </a:r>
          </a:p>
        </p:txBody>
      </p:sp>
      <p:sp>
        <p:nvSpPr>
          <p:cNvPr id="37" name="Прямоугольник 39"/>
          <p:cNvSpPr/>
          <p:nvPr/>
        </p:nvSpPr>
        <p:spPr bwMode="gray">
          <a:xfrm>
            <a:off x="1203489" y="5607468"/>
            <a:ext cx="2366952" cy="418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200-260 посещений в день</a:t>
            </a: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2017  г. </a:t>
            </a:r>
          </a:p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6971" y="1074222"/>
            <a:ext cx="36914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10965"/>
                </a:solidFill>
                <a:latin typeface="+mn-lt"/>
                <a:cs typeface="Times New Roman" panose="02020603050405020304" pitchFamily="18" charset="0"/>
              </a:rPr>
              <a:t>Лечебно-диагностические услуги</a:t>
            </a:r>
          </a:p>
        </p:txBody>
      </p:sp>
      <p:graphicFrame>
        <p:nvGraphicFramePr>
          <p:cNvPr id="7" name="Таблица 5"/>
          <p:cNvGraphicFramePr>
            <a:graphicFrameLocks noGrp="1"/>
          </p:cNvGraphicFramePr>
          <p:nvPr>
            <p:extLst/>
          </p:nvPr>
        </p:nvGraphicFramePr>
        <p:xfrm>
          <a:off x="5205105" y="3403744"/>
          <a:ext cx="4454332" cy="3100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3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3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11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33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Лечебно-диагностические услуги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ru-RU" sz="1050" b="1" i="0" u="none" strike="noStrike" dirty="0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Консультации специалистов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15 681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20 282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27 576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Офтальмологические услуги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8 855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7 087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 7473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Оториноларингологические услуги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1 813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1 968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2927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УЗИ исследования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7 309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9 945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 5176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Рентген диагностика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3 885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5 869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 7180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Лабораторная диагностика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29 371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37 207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42728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Функциональная диагностика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3 009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3 971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4023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Физиотерапевтические услуги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14 226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17 895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 18695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Эндоскопическая диагностика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2 482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3 000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2 482 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ЦСО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180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343</a:t>
                      </a:r>
                      <a:endParaRPr lang="ru-RU" sz="1050" b="1" i="0" u="none" strike="noStrike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Консилиумы</a:t>
                      </a:r>
                      <a:endParaRPr lang="ru-RU" sz="105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b="1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050" b="1" i="0" u="none" strike="noStrike" dirty="0">
                        <a:solidFill>
                          <a:srgbClr val="210979"/>
                        </a:solidFill>
                        <a:effectLst/>
                        <a:latin typeface="+mn-lt"/>
                      </a:endParaRPr>
                    </a:p>
                  </a:txBody>
                  <a:tcPr marL="10317" marR="10317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8" name="Таблица 9"/>
          <p:cNvGraphicFramePr>
            <a:graphicFrameLocks noGrp="1"/>
          </p:cNvGraphicFramePr>
          <p:nvPr>
            <p:extLst/>
          </p:nvPr>
        </p:nvGraphicFramePr>
        <p:xfrm>
          <a:off x="200472" y="1466383"/>
          <a:ext cx="3853992" cy="157035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08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18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9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КДУ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3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 договоров</a:t>
                      </a:r>
                      <a:endParaRPr lang="ru-RU" sz="1400" b="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48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3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 них: город</a:t>
                      </a:r>
                      <a:endParaRPr lang="ru-RU" sz="1400" b="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районы и </a:t>
                      </a:r>
                      <a:r>
                        <a:rPr lang="ru-RU" sz="1400" b="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моно-города </a:t>
                      </a:r>
                      <a:endParaRPr lang="ru-RU" sz="1400" b="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10979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10979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rgbClr val="210979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4283" marR="7428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6" name="Прямоугольник 39"/>
          <p:cNvSpPr/>
          <p:nvPr/>
        </p:nvSpPr>
        <p:spPr bwMode="gray">
          <a:xfrm>
            <a:off x="749993" y="5070259"/>
            <a:ext cx="2320568" cy="397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170-200 посещений в день</a:t>
            </a: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2016 г. </a:t>
            </a:r>
          </a:p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39"/>
          <p:cNvSpPr/>
          <p:nvPr/>
        </p:nvSpPr>
        <p:spPr bwMode="gray">
          <a:xfrm>
            <a:off x="273229" y="4516995"/>
            <a:ext cx="2366952" cy="418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100-120 посещений в день</a:t>
            </a:r>
          </a:p>
          <a:p>
            <a:pPr algn="ctr"/>
            <a:r>
              <a:rPr lang="ru-RU" sz="14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2015 г. </a:t>
            </a:r>
          </a:p>
          <a:p>
            <a:pPr algn="ctr"/>
            <a:endParaRPr lang="ru-RU" sz="14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6028" y="82828"/>
            <a:ext cx="7735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Медицинский центр: консультативно-диагностические услуги </a:t>
            </a:r>
          </a:p>
        </p:txBody>
      </p:sp>
    </p:spTree>
    <p:extLst>
      <p:ext uri="{BB962C8B-B14F-4D97-AF65-F5344CB8AC3E}">
        <p14:creationId xmlns:p14="http://schemas.microsoft.com/office/powerpoint/2010/main" val="15559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94" y="-2172"/>
            <a:ext cx="9906001" cy="838884"/>
            <a:chOff x="-1" y="7830"/>
            <a:chExt cx="9906001" cy="8388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11" y="1196752"/>
            <a:ext cx="8913972" cy="850106"/>
          </a:xfrm>
        </p:spPr>
        <p:txBody>
          <a:bodyPr>
            <a:noAutofit/>
          </a:bodyPr>
          <a:lstStyle/>
          <a:p>
            <a:pPr lvl="0"/>
            <a:r>
              <a:rPr lang="ru-RU" alt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Медицинские услуги населению Карагандинской помощи оказываются в рамках ГОБМП по договорам субподряда с 44 организациями, оказывающими амбулаторно-поликлиническую помощь: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+mn-lt"/>
                <a:cs typeface="Arial" pitchFamily="34" charset="0"/>
              </a:rPr>
            </a:b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73230" y="2060856"/>
          <a:ext cx="4601774" cy="442225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25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75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Наименование МО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1 г.Караганда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2 г.Караганда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3 г.Караганда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4 г.Караганда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5 г.Караганда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ГЦ ПМСП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Городская больница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№1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«Гиппократ»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№1 г. Темиртау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2 г. Темиртау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 4 г. Темиртау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г.Шахтинск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ЦБ г. Абая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№1 г. Балхаш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№2 г. Балхаш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№3 г.Балхаш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«Бексеитова» г. 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18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«Журек» г.Жезказган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19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«Макенбаева» г. 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«Тильман» г.Жезказган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21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«Байменова» г. 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г.Жезказган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186990" y="2060857"/>
          <a:ext cx="4375185" cy="442225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00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5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Наименование МО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23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«Кошумбаева» г. 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«Абельдинова» г. Жезказган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«Кожахметов» г.Сатпаев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МФ «Мерей»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27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«Каркаралинского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28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«Шетского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29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>
                          <a:solidFill>
                            <a:srgbClr val="002060"/>
                          </a:solidFill>
                          <a:effectLst/>
                        </a:rPr>
                        <a:t>ЦРБ «Жанааркинского района»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«Актогайского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31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ЦБ г.Сарань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4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32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МФ Железнодорожная больница медицины катастроф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«Абайского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34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«Осакаровского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35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«Бухар-Жырауского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36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«Нуринского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37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«Каркаралинского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38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«Шетского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39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«Жанааркинского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40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ЦРБ «Актогайского района»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41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Больница поселка Саяк 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>
                          <a:solidFill>
                            <a:srgbClr val="002060"/>
                          </a:solidFill>
                          <a:effectLst/>
                        </a:rPr>
                        <a:t>42</a:t>
                      </a:r>
                      <a:endParaRPr lang="ru-RU" sz="11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Поликлиника Г.Сатпаев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2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</a:rPr>
                        <a:t>44</a:t>
                      </a:r>
                      <a:endParaRPr lang="ru-RU" sz="11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</a:rPr>
                        <a:t>ТОО «Лекерова» г.Сатпаев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283" marR="74283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30666" y="107340"/>
            <a:ext cx="891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Медицинский центр: договоры субподряда</a:t>
            </a:r>
          </a:p>
        </p:txBody>
      </p:sp>
    </p:spTree>
    <p:extLst>
      <p:ext uri="{BB962C8B-B14F-4D97-AF65-F5344CB8AC3E}">
        <p14:creationId xmlns:p14="http://schemas.microsoft.com/office/powerpoint/2010/main" val="36638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214742" y="63838"/>
            <a:ext cx="8418751" cy="494135"/>
          </a:xfrm>
        </p:spPr>
        <p:txBody>
          <a:bodyPr/>
          <a:lstStyle/>
          <a:p>
            <a:pPr eaLnBrk="1" hangingPunct="1"/>
            <a:r>
              <a:rPr lang="en-US" alt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Check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-</a:t>
            </a:r>
            <a:r>
              <a:rPr lang="en-US" alt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up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М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едицинского </a:t>
            </a:r>
            <a:r>
              <a:rPr lang="ru-RU" altLang="ru-RU" sz="20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центра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843541"/>
            <a:ext cx="2038993" cy="4253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060" y="2589231"/>
            <a:ext cx="2038992" cy="4268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254" y="2644619"/>
            <a:ext cx="2007786" cy="4215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72" y="846714"/>
            <a:ext cx="1922925" cy="40113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488" y="805590"/>
            <a:ext cx="2035324" cy="42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Группа 68"/>
          <p:cNvGrpSpPr/>
          <p:nvPr/>
        </p:nvGrpSpPr>
        <p:grpSpPr>
          <a:xfrm>
            <a:off x="-15552" y="-27384"/>
            <a:ext cx="9906001" cy="838884"/>
            <a:chOff x="-1" y="7830"/>
            <a:chExt cx="9906001" cy="838884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763660" y="-34446"/>
            <a:ext cx="8418751" cy="680072"/>
          </a:xfrm>
          <a:effectLst/>
        </p:spPr>
        <p:txBody>
          <a:bodyPr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Структура стоматологической  клиники</a:t>
            </a:r>
          </a:p>
        </p:txBody>
      </p:sp>
      <p:sp>
        <p:nvSpPr>
          <p:cNvPr id="52" name="Rectangle 45"/>
          <p:cNvSpPr>
            <a:spLocks noChangeArrowheads="1"/>
          </p:cNvSpPr>
          <p:nvPr/>
        </p:nvSpPr>
        <p:spPr bwMode="auto">
          <a:xfrm>
            <a:off x="796" y="-205406"/>
            <a:ext cx="184731" cy="8680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539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Прямая соединительная линия 61"/>
          <p:cNvSpPr>
            <a:spLocks noChangeShapeType="1"/>
          </p:cNvSpPr>
          <p:nvPr/>
        </p:nvSpPr>
        <p:spPr bwMode="auto">
          <a:xfrm flipV="1">
            <a:off x="371534" y="2557687"/>
            <a:ext cx="837401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4" name="Прямая соединительная линия 55"/>
          <p:cNvSpPr>
            <a:spLocks noChangeShapeType="1"/>
          </p:cNvSpPr>
          <p:nvPr/>
        </p:nvSpPr>
        <p:spPr bwMode="auto">
          <a:xfrm>
            <a:off x="3044090" y="3073625"/>
            <a:ext cx="17862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5" name="Прямая со стрелкой 65"/>
          <p:cNvSpPr>
            <a:spLocks noChangeShapeType="1"/>
          </p:cNvSpPr>
          <p:nvPr/>
        </p:nvSpPr>
        <p:spPr bwMode="auto">
          <a:xfrm flipV="1">
            <a:off x="3044089" y="3584802"/>
            <a:ext cx="273447" cy="1587"/>
          </a:xfrm>
          <a:prstGeom prst="bentConnector3">
            <a:avLst>
              <a:gd name="adj1" fmla="val 4968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6" name="Прямая со стрелкой 69"/>
          <p:cNvSpPr>
            <a:spLocks noChangeShapeType="1"/>
          </p:cNvSpPr>
          <p:nvPr/>
        </p:nvSpPr>
        <p:spPr bwMode="auto">
          <a:xfrm flipV="1">
            <a:off x="3044089" y="4024537"/>
            <a:ext cx="273447" cy="1588"/>
          </a:xfrm>
          <a:prstGeom prst="bentConnector3">
            <a:avLst>
              <a:gd name="adj1" fmla="val 4968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7" name="Прямая соединительная линия 73"/>
          <p:cNvSpPr>
            <a:spLocks noChangeShapeType="1"/>
          </p:cNvSpPr>
          <p:nvPr/>
        </p:nvSpPr>
        <p:spPr bwMode="auto">
          <a:xfrm>
            <a:off x="3044089" y="3067275"/>
            <a:ext cx="27344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8" name="Прямая со стрелкой 86"/>
          <p:cNvSpPr>
            <a:spLocks noChangeShapeType="1"/>
          </p:cNvSpPr>
          <p:nvPr/>
        </p:nvSpPr>
        <p:spPr bwMode="auto">
          <a:xfrm rot="5400000">
            <a:off x="4525575" y="1605187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9" name="Прямая со стрелкой 87"/>
          <p:cNvSpPr>
            <a:spLocks noChangeShapeType="1"/>
          </p:cNvSpPr>
          <p:nvPr/>
        </p:nvSpPr>
        <p:spPr bwMode="auto">
          <a:xfrm rot="5400000">
            <a:off x="4683910" y="2401415"/>
            <a:ext cx="288925" cy="687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1" name="Прямая соединительная линия 89"/>
          <p:cNvSpPr>
            <a:spLocks noChangeShapeType="1"/>
          </p:cNvSpPr>
          <p:nvPr/>
        </p:nvSpPr>
        <p:spPr bwMode="auto">
          <a:xfrm>
            <a:off x="371534" y="4810350"/>
            <a:ext cx="38939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4" name="Прямая соединительная линия 91"/>
          <p:cNvSpPr>
            <a:spLocks noChangeShapeType="1"/>
          </p:cNvSpPr>
          <p:nvPr/>
        </p:nvSpPr>
        <p:spPr bwMode="auto">
          <a:xfrm>
            <a:off x="390451" y="3845150"/>
            <a:ext cx="37048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5" name="Прямая соединительная линия 92"/>
          <p:cNvSpPr>
            <a:spLocks noChangeShapeType="1"/>
          </p:cNvSpPr>
          <p:nvPr/>
        </p:nvSpPr>
        <p:spPr bwMode="auto">
          <a:xfrm>
            <a:off x="371534" y="3024412"/>
            <a:ext cx="389397" cy="7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6" name="Прямая соединительная линия 93"/>
          <p:cNvSpPr>
            <a:spLocks noChangeShapeType="1"/>
          </p:cNvSpPr>
          <p:nvPr/>
        </p:nvSpPr>
        <p:spPr bwMode="auto">
          <a:xfrm>
            <a:off x="5834417" y="2031432"/>
            <a:ext cx="6844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7" name="Прямая со стрелкой 96"/>
          <p:cNvSpPr>
            <a:spLocks noChangeShapeType="1"/>
          </p:cNvSpPr>
          <p:nvPr/>
        </p:nvSpPr>
        <p:spPr bwMode="auto">
          <a:xfrm rot="5400000">
            <a:off x="8608229" y="2707706"/>
            <a:ext cx="2746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8" name="Прямая со стрелкой 109"/>
          <p:cNvSpPr>
            <a:spLocks noChangeShapeType="1"/>
          </p:cNvSpPr>
          <p:nvPr/>
        </p:nvSpPr>
        <p:spPr bwMode="auto">
          <a:xfrm rot="5400000">
            <a:off x="6573472" y="2707706"/>
            <a:ext cx="2746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9" name="Прямая со стрелкой 110"/>
          <p:cNvSpPr>
            <a:spLocks noChangeShapeType="1"/>
          </p:cNvSpPr>
          <p:nvPr/>
        </p:nvSpPr>
        <p:spPr bwMode="auto">
          <a:xfrm rot="5400000">
            <a:off x="4091706" y="2695006"/>
            <a:ext cx="2746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1" name="AutoShape 3"/>
          <p:cNvSpPr>
            <a:spLocks noChangeShapeType="1"/>
          </p:cNvSpPr>
          <p:nvPr/>
        </p:nvSpPr>
        <p:spPr bwMode="auto">
          <a:xfrm rot="5400000">
            <a:off x="8637598" y="3449862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2" name="AutoShape 2"/>
          <p:cNvSpPr>
            <a:spLocks noChangeShapeType="1"/>
          </p:cNvSpPr>
          <p:nvPr/>
        </p:nvSpPr>
        <p:spPr bwMode="auto">
          <a:xfrm rot="5400000">
            <a:off x="8677152" y="4380137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3" name="Прямая соединительная линия 93"/>
          <p:cNvSpPr>
            <a:spLocks noChangeShapeType="1"/>
          </p:cNvSpPr>
          <p:nvPr/>
        </p:nvSpPr>
        <p:spPr bwMode="auto">
          <a:xfrm>
            <a:off x="2384597" y="2001268"/>
            <a:ext cx="72927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4" name="Прямая со стрелкой 69"/>
          <p:cNvSpPr>
            <a:spLocks noChangeShapeType="1"/>
          </p:cNvSpPr>
          <p:nvPr/>
        </p:nvSpPr>
        <p:spPr bwMode="auto">
          <a:xfrm flipV="1">
            <a:off x="3061952" y="4503962"/>
            <a:ext cx="273447" cy="1588"/>
          </a:xfrm>
          <a:prstGeom prst="bentConnector3">
            <a:avLst>
              <a:gd name="adj1" fmla="val 4968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5" name="Прямая соединительная линия 92"/>
          <p:cNvSpPr>
            <a:spLocks noChangeShapeType="1"/>
          </p:cNvSpPr>
          <p:nvPr/>
        </p:nvSpPr>
        <p:spPr bwMode="auto">
          <a:xfrm flipV="1">
            <a:off x="972210" y="5422256"/>
            <a:ext cx="804374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6" name="AutoShape 3"/>
          <p:cNvSpPr>
            <a:spLocks noChangeShapeType="1"/>
          </p:cNvSpPr>
          <p:nvPr/>
        </p:nvSpPr>
        <p:spPr bwMode="auto">
          <a:xfrm rot="5400000">
            <a:off x="6609723" y="4128792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7" name="AutoShape 3"/>
          <p:cNvSpPr>
            <a:spLocks noChangeShapeType="1"/>
          </p:cNvSpPr>
          <p:nvPr/>
        </p:nvSpPr>
        <p:spPr bwMode="auto">
          <a:xfrm rot="5400000">
            <a:off x="6609723" y="4686572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28" name="Прямоугольник 43"/>
          <p:cNvSpPr>
            <a:spLocks noChangeArrowheads="1"/>
          </p:cNvSpPr>
          <p:nvPr/>
        </p:nvSpPr>
        <p:spPr bwMode="auto">
          <a:xfrm>
            <a:off x="109123" y="5655694"/>
            <a:ext cx="1624597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Терапевтический кабинет – 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Количество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 установок - 10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AutoShape 3"/>
          <p:cNvSpPr>
            <a:spLocks noChangeShapeType="1"/>
          </p:cNvSpPr>
          <p:nvPr/>
        </p:nvSpPr>
        <p:spPr bwMode="auto">
          <a:xfrm rot="5400000">
            <a:off x="864261" y="5553690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34" name="Прямоугольник 43"/>
          <p:cNvSpPr>
            <a:spLocks noChangeArrowheads="1"/>
          </p:cNvSpPr>
          <p:nvPr/>
        </p:nvSpPr>
        <p:spPr bwMode="auto">
          <a:xfrm>
            <a:off x="1775689" y="5673686"/>
            <a:ext cx="1541847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Кабинет детской стоматологии –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Количество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 установок - 3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AutoShape 3"/>
          <p:cNvSpPr>
            <a:spLocks noChangeShapeType="1"/>
          </p:cNvSpPr>
          <p:nvPr/>
        </p:nvSpPr>
        <p:spPr bwMode="auto">
          <a:xfrm rot="5400000">
            <a:off x="2466488" y="5553690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43" name="Прямоугольник 43"/>
          <p:cNvSpPr>
            <a:spLocks noChangeArrowheads="1"/>
          </p:cNvSpPr>
          <p:nvPr/>
        </p:nvSpPr>
        <p:spPr bwMode="auto">
          <a:xfrm>
            <a:off x="3385498" y="5668127"/>
            <a:ext cx="1510538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Calibri" panose="020F0502020204030204" pitchFamily="34" charset="0"/>
              </a:rPr>
              <a:t>Ортопедический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Calibri" panose="020F0502020204030204" pitchFamily="34" charset="0"/>
              </a:rPr>
              <a:t>кабинет –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Calibri" panose="020F0502020204030204" pitchFamily="34" charset="0"/>
              </a:rPr>
              <a:t>Количество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Calibri" panose="020F0502020204030204" pitchFamily="34" charset="0"/>
              </a:rPr>
              <a:t> установок - 4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4" name="AutoShape 3"/>
          <p:cNvSpPr>
            <a:spLocks noChangeShapeType="1"/>
          </p:cNvSpPr>
          <p:nvPr/>
        </p:nvSpPr>
        <p:spPr bwMode="auto">
          <a:xfrm rot="5400000">
            <a:off x="4007999" y="5548131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45" name="AutoShape 3"/>
          <p:cNvSpPr>
            <a:spLocks noChangeShapeType="1"/>
          </p:cNvSpPr>
          <p:nvPr/>
        </p:nvSpPr>
        <p:spPr bwMode="auto">
          <a:xfrm rot="5400000">
            <a:off x="5568172" y="5548131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 rot="5400000">
            <a:off x="7128345" y="5558914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51" name="AutoShape 3"/>
          <p:cNvSpPr>
            <a:spLocks noChangeShapeType="1"/>
          </p:cNvSpPr>
          <p:nvPr/>
        </p:nvSpPr>
        <p:spPr bwMode="auto">
          <a:xfrm rot="5400000">
            <a:off x="8908004" y="5565736"/>
            <a:ext cx="2159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53" name="Прямоугольник 43"/>
          <p:cNvSpPr>
            <a:spLocks noChangeArrowheads="1"/>
          </p:cNvSpPr>
          <p:nvPr/>
        </p:nvSpPr>
        <p:spPr bwMode="auto">
          <a:xfrm>
            <a:off x="5747047" y="4248790"/>
            <a:ext cx="1676798" cy="3413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Статистик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Прямоугольник 44"/>
          <p:cNvSpPr>
            <a:spLocks noChangeArrowheads="1"/>
          </p:cNvSpPr>
          <p:nvPr/>
        </p:nvSpPr>
        <p:spPr bwMode="auto">
          <a:xfrm>
            <a:off x="5761952" y="4820285"/>
            <a:ext cx="1676798" cy="491331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Оператор КМИС, СУР</a:t>
            </a:r>
          </a:p>
        </p:txBody>
      </p:sp>
      <p:sp>
        <p:nvSpPr>
          <p:cNvPr id="56" name="Прямоугольник 46"/>
          <p:cNvSpPr>
            <a:spLocks noChangeArrowheads="1"/>
          </p:cNvSpPr>
          <p:nvPr/>
        </p:nvSpPr>
        <p:spPr bwMode="auto">
          <a:xfrm>
            <a:off x="7828840" y="3568406"/>
            <a:ext cx="1637241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Средний медицинский персонал</a:t>
            </a:r>
          </a:p>
        </p:txBody>
      </p:sp>
      <p:sp>
        <p:nvSpPr>
          <p:cNvPr id="59" name="Прямоугольник 47"/>
          <p:cNvSpPr>
            <a:spLocks noChangeArrowheads="1"/>
          </p:cNvSpPr>
          <p:nvPr/>
        </p:nvSpPr>
        <p:spPr bwMode="auto">
          <a:xfrm>
            <a:off x="7754726" y="4473817"/>
            <a:ext cx="1637241" cy="58606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Младший и прочий </a:t>
            </a: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персонал</a:t>
            </a:r>
          </a:p>
        </p:txBody>
      </p:sp>
      <p:sp>
        <p:nvSpPr>
          <p:cNvPr id="147" name="Прямоугольник 39"/>
          <p:cNvSpPr>
            <a:spLocks noChangeArrowheads="1"/>
          </p:cNvSpPr>
          <p:nvPr/>
        </p:nvSpPr>
        <p:spPr bwMode="auto">
          <a:xfrm>
            <a:off x="3199474" y="4363742"/>
            <a:ext cx="2046552" cy="2921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Врачи стоматологи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8" name="Прямоугольник 43"/>
          <p:cNvSpPr>
            <a:spLocks noChangeArrowheads="1"/>
          </p:cNvSpPr>
          <p:nvPr/>
        </p:nvSpPr>
        <p:spPr bwMode="auto">
          <a:xfrm>
            <a:off x="4838121" y="5668127"/>
            <a:ext cx="1377419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Хирургический кабинет –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Количество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 установок - 3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9" name="Прямоугольник 43"/>
          <p:cNvSpPr>
            <a:spLocks noChangeArrowheads="1"/>
          </p:cNvSpPr>
          <p:nvPr/>
        </p:nvSpPr>
        <p:spPr bwMode="auto">
          <a:xfrm>
            <a:off x="6319479" y="5678910"/>
            <a:ext cx="1560980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err="1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Ортодонтический</a:t>
            </a: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 кабинет –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Количество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 установок - 1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0" name="Прямоугольник 43"/>
          <p:cNvSpPr>
            <a:spLocks noChangeArrowheads="1"/>
          </p:cNvSpPr>
          <p:nvPr/>
        </p:nvSpPr>
        <p:spPr bwMode="auto">
          <a:xfrm>
            <a:off x="7982529" y="5679902"/>
            <a:ext cx="1795007" cy="8449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Рентген кабинет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err="1" smtClean="0">
                <a:ln>
                  <a:noFill/>
                </a:ln>
                <a:solidFill>
                  <a:srgbClr val="210979"/>
                </a:solidFill>
                <a:latin typeface="+mn-lt"/>
                <a:cs typeface="Times New Roman" pitchFamily="18" charset="0"/>
              </a:rPr>
              <a:t>Физиокабинет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Зуботехническая лаборатория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1" name="Прямоугольник 32"/>
          <p:cNvSpPr>
            <a:spLocks noChangeArrowheads="1"/>
          </p:cNvSpPr>
          <p:nvPr/>
        </p:nvSpPr>
        <p:spPr bwMode="auto">
          <a:xfrm>
            <a:off x="3181613" y="2909292"/>
            <a:ext cx="2081973" cy="508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Заместитель </a:t>
            </a:r>
            <a:r>
              <a:rPr lang="ru-RU" altLang="ru-RU" sz="14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главного врача</a:t>
            </a:r>
            <a:endParaRPr lang="ru-RU" altLang="ru-RU" sz="1400" b="1" dirty="0">
              <a:solidFill>
                <a:srgbClr val="21097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2" name="Прямоугольник 39"/>
          <p:cNvSpPr>
            <a:spLocks noChangeArrowheads="1"/>
          </p:cNvSpPr>
          <p:nvPr/>
        </p:nvSpPr>
        <p:spPr bwMode="auto">
          <a:xfrm>
            <a:off x="3181613" y="3925591"/>
            <a:ext cx="2046552" cy="2921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10979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400" b="1" dirty="0" smtClean="0">
                <a:solidFill>
                  <a:srgbClr val="210979"/>
                </a:solidFill>
                <a:latin typeface="+mn-lt"/>
                <a:cs typeface="Times New Roman" pitchFamily="18" charset="0"/>
              </a:rPr>
              <a:t>Врач-эпидемиолог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21097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3" name="Прямоугольник 52"/>
          <p:cNvSpPr>
            <a:spLocks noChangeArrowheads="1"/>
          </p:cNvSpPr>
          <p:nvPr/>
        </p:nvSpPr>
        <p:spPr bwMode="auto">
          <a:xfrm>
            <a:off x="3181613" y="3501728"/>
            <a:ext cx="2046552" cy="2921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Фармацевт</a:t>
            </a:r>
          </a:p>
        </p:txBody>
      </p:sp>
      <p:sp>
        <p:nvSpPr>
          <p:cNvPr id="154" name="Прямоугольник 22"/>
          <p:cNvSpPr>
            <a:spLocks noChangeArrowheads="1"/>
          </p:cNvSpPr>
          <p:nvPr/>
        </p:nvSpPr>
        <p:spPr bwMode="auto">
          <a:xfrm>
            <a:off x="3009471" y="1052736"/>
            <a:ext cx="2963361" cy="484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Проректор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по клинической работе и НПР </a:t>
            </a:r>
          </a:p>
        </p:txBody>
      </p:sp>
      <p:sp>
        <p:nvSpPr>
          <p:cNvPr id="155" name="Прямоугольник 23"/>
          <p:cNvSpPr>
            <a:spLocks noChangeArrowheads="1"/>
          </p:cNvSpPr>
          <p:nvPr/>
        </p:nvSpPr>
        <p:spPr bwMode="auto">
          <a:xfrm>
            <a:off x="3113867" y="1773462"/>
            <a:ext cx="2731030" cy="53816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Главный врач</a:t>
            </a:r>
          </a:p>
        </p:txBody>
      </p:sp>
      <p:sp>
        <p:nvSpPr>
          <p:cNvPr id="156" name="Прямоугольник 41"/>
          <p:cNvSpPr>
            <a:spLocks noChangeArrowheads="1"/>
          </p:cNvSpPr>
          <p:nvPr/>
        </p:nvSpPr>
        <p:spPr bwMode="auto">
          <a:xfrm>
            <a:off x="5504782" y="2900068"/>
            <a:ext cx="2028224" cy="10255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Заместитель главного врача по организационно-методической работе</a:t>
            </a:r>
          </a:p>
        </p:txBody>
      </p:sp>
      <p:sp>
        <p:nvSpPr>
          <p:cNvPr id="157" name="Прямоугольник 45"/>
          <p:cNvSpPr>
            <a:spLocks noChangeArrowheads="1"/>
          </p:cNvSpPr>
          <p:nvPr/>
        </p:nvSpPr>
        <p:spPr bwMode="auto">
          <a:xfrm>
            <a:off x="7793422" y="2900066"/>
            <a:ext cx="1559851" cy="508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Старшая медсестра</a:t>
            </a:r>
          </a:p>
        </p:txBody>
      </p:sp>
      <p:sp>
        <p:nvSpPr>
          <p:cNvPr id="158" name="Прямая соединительная линия 17"/>
          <p:cNvSpPr>
            <a:spLocks noChangeShapeType="1"/>
          </p:cNvSpPr>
          <p:nvPr/>
        </p:nvSpPr>
        <p:spPr bwMode="auto">
          <a:xfrm>
            <a:off x="370434" y="2526884"/>
            <a:ext cx="0" cy="2239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59" name="Прямая соединительная линия 55"/>
          <p:cNvSpPr>
            <a:spLocks noChangeShapeType="1"/>
          </p:cNvSpPr>
          <p:nvPr/>
        </p:nvSpPr>
        <p:spPr bwMode="auto">
          <a:xfrm>
            <a:off x="3044090" y="3100161"/>
            <a:ext cx="17862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10979"/>
              </a:solidFill>
              <a:latin typeface="+mn-lt"/>
            </a:endParaRPr>
          </a:p>
        </p:txBody>
      </p:sp>
      <p:sp>
        <p:nvSpPr>
          <p:cNvPr id="160" name="Прямоугольник 37"/>
          <p:cNvSpPr>
            <a:spLocks noChangeArrowheads="1"/>
          </p:cNvSpPr>
          <p:nvPr/>
        </p:nvSpPr>
        <p:spPr bwMode="auto">
          <a:xfrm>
            <a:off x="625007" y="4677305"/>
            <a:ext cx="1872854" cy="5638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Комиссия инфекционного контроля</a:t>
            </a:r>
          </a:p>
        </p:txBody>
      </p:sp>
      <p:sp>
        <p:nvSpPr>
          <p:cNvPr id="161" name="Прямоугольник 34"/>
          <p:cNvSpPr>
            <a:spLocks noChangeArrowheads="1"/>
          </p:cNvSpPr>
          <p:nvPr/>
        </p:nvSpPr>
        <p:spPr bwMode="auto">
          <a:xfrm>
            <a:off x="760931" y="2696119"/>
            <a:ext cx="1912678" cy="587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Этическая комиссия</a:t>
            </a:r>
          </a:p>
        </p:txBody>
      </p:sp>
      <p:sp>
        <p:nvSpPr>
          <p:cNvPr id="162" name="Прямоугольник 36"/>
          <p:cNvSpPr>
            <a:spLocks noChangeArrowheads="1"/>
          </p:cNvSpPr>
          <p:nvPr/>
        </p:nvSpPr>
        <p:spPr bwMode="auto">
          <a:xfrm>
            <a:off x="800755" y="3471397"/>
            <a:ext cx="1872854" cy="8830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Комиссия по изучению летальных исходов</a:t>
            </a:r>
          </a:p>
        </p:txBody>
      </p:sp>
      <p:sp>
        <p:nvSpPr>
          <p:cNvPr id="163" name="Прямоугольник 33"/>
          <p:cNvSpPr>
            <a:spLocks noChangeArrowheads="1"/>
          </p:cNvSpPr>
          <p:nvPr/>
        </p:nvSpPr>
        <p:spPr bwMode="auto">
          <a:xfrm>
            <a:off x="6545157" y="1752070"/>
            <a:ext cx="1716352" cy="5966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Медицинский совет</a:t>
            </a:r>
          </a:p>
        </p:txBody>
      </p:sp>
      <p:sp>
        <p:nvSpPr>
          <p:cNvPr id="164" name="Прямоугольник 33"/>
          <p:cNvSpPr>
            <a:spLocks noChangeArrowheads="1"/>
          </p:cNvSpPr>
          <p:nvPr/>
        </p:nvSpPr>
        <p:spPr bwMode="auto">
          <a:xfrm>
            <a:off x="633661" y="1719610"/>
            <a:ext cx="1716352" cy="5633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СППВК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210979"/>
                </a:solidFill>
                <a:latin typeface="+mn-lt"/>
                <a:cs typeface="Times New Roman" pitchFamily="18" charset="0"/>
              </a:rPr>
              <a:t>заведующий</a:t>
            </a:r>
          </a:p>
        </p:txBody>
      </p:sp>
    </p:spTree>
    <p:extLst>
      <p:ext uri="{BB962C8B-B14F-4D97-AF65-F5344CB8AC3E}">
        <p14:creationId xmlns:p14="http://schemas.microsoft.com/office/powerpoint/2010/main" val="10326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3456" y="-2172"/>
            <a:ext cx="9906001" cy="838884"/>
            <a:chOff x="-1" y="7830"/>
            <a:chExt cx="9906001" cy="83888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  <a:latin typeface="+mn-lt"/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080255" y="-33348"/>
            <a:ext cx="7772400" cy="61496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Стоматологическая</a:t>
            </a:r>
            <a:r>
              <a:rPr lang="ru-RU" altLang="ru-RU" sz="1800" b="1">
                <a:solidFill>
                  <a:schemeClr val="bg1"/>
                </a:solidFill>
                <a:latin typeface="+mn-lt"/>
                <a:cs typeface="Times New Roman" pitchFamily="18" charset="0"/>
              </a:rPr>
              <a:t> клиника: Кадровый </a:t>
            </a:r>
            <a:r>
              <a:rPr lang="ru-RU" altLang="ru-RU" sz="1800" b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состав</a:t>
            </a:r>
            <a:endParaRPr lang="ru-RU" altLang="ru-RU" sz="18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" name="Суре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4" y="1330238"/>
            <a:ext cx="3800090" cy="253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уре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90" y="4199563"/>
            <a:ext cx="3496138" cy="233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уре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7" y="4199562"/>
            <a:ext cx="3472293" cy="231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54368" y="2260968"/>
            <a:ext cx="1634336" cy="10859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47361" y="1720810"/>
            <a:ext cx="2661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+mn-lt"/>
                <a:cs typeface="Times New Roman" pitchFamily="18" charset="0"/>
                <a:sym typeface="Symbol" pitchFamily="18" charset="2"/>
              </a:rPr>
              <a:t></a:t>
            </a:r>
            <a:r>
              <a:rPr lang="ru-RU" altLang="ru-RU" sz="1200" dirty="0">
                <a:solidFill>
                  <a:prstClr val="black"/>
                </a:solidFill>
                <a:latin typeface="+mn-lt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Количество врачей - 8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врачей с категориями – 75%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400" y="3008008"/>
            <a:ext cx="1428186" cy="11968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07139" y="2509410"/>
            <a:ext cx="28523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450" indent="-171450">
              <a:buFont typeface="Symbol" panose="05050102010706020507" pitchFamily="18" charset="2"/>
              <a:buChar char="Ö"/>
            </a:pP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Количество ППС - 8</a:t>
            </a:r>
          </a:p>
          <a:p>
            <a:pPr>
              <a:buNone/>
            </a:pP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ППС с категориями – 50%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0401" y="3676834"/>
            <a:ext cx="1932241" cy="12692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532374" y="3151735"/>
            <a:ext cx="2724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600" b="1" dirty="0">
                <a:solidFill>
                  <a:srgbClr val="92D050"/>
                </a:solidFill>
                <a:latin typeface="+mn-lt"/>
                <a:cs typeface="Times New Roman" pitchFamily="18" charset="0"/>
                <a:sym typeface="Symbol" pitchFamily="18" charset="2"/>
              </a:rPr>
              <a:t></a:t>
            </a:r>
            <a:r>
              <a:rPr lang="ru-RU" altLang="ru-RU" sz="1200" dirty="0">
                <a:solidFill>
                  <a:prstClr val="black"/>
                </a:solidFill>
                <a:latin typeface="+mn-lt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  <a:sym typeface="Symbol" pitchFamily="18" charset="2"/>
              </a:rPr>
              <a:t>Количество СМР -7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Доля СМР с категориями – 85,7%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9480" y="996900"/>
            <a:ext cx="236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Персонал клиники - 36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1980" y="174801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25</a:t>
            </a:r>
            <a:r>
              <a:rPr lang="ru-RU" sz="12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% </a:t>
            </a: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первая – 50%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2800" y="257593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50%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38834" y="321297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Высшая – 28,6</a:t>
            </a:r>
            <a:r>
              <a:rPr lang="ru-RU" sz="12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% </a:t>
            </a: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первая – 28,6</a:t>
            </a:r>
            <a:r>
              <a:rPr lang="ru-RU" sz="12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% </a:t>
            </a:r>
            <a:r>
              <a:rPr lang="ru-RU" sz="12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вторая –28,5%</a:t>
            </a:r>
          </a:p>
        </p:txBody>
      </p:sp>
    </p:spTree>
    <p:extLst>
      <p:ext uri="{BB962C8B-B14F-4D97-AF65-F5344CB8AC3E}">
        <p14:creationId xmlns:p14="http://schemas.microsoft.com/office/powerpoint/2010/main" val="30938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3456" y="-27384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  <a:latin typeface="+mn-lt"/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080255" y="5721"/>
            <a:ext cx="7772400" cy="614967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Специализированная стоматологическая помощь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724411" y="3593842"/>
            <a:ext cx="4384606" cy="1347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ru-RU" sz="1050" b="1" i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415769" y="1187436"/>
            <a:ext cx="3145205" cy="76540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Виды медицинской помощи в рамках ГОБМП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4053131" y="1187436"/>
            <a:ext cx="3636611" cy="765401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Формы оказания медицинской помощи в рамках ГОБМП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2218" y="2041247"/>
            <a:ext cx="3225093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АПП - КДУ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rgbClr val="210979"/>
                </a:solidFill>
                <a:ea typeface="Times New Roman"/>
                <a:cs typeface="Times New Roman" panose="02020603050405020304" pitchFamily="18" charset="0"/>
              </a:rPr>
              <a:t>Экстренная и плановая помощь детям до 18 лет и беременным (кроме ортодонтической помощи</a:t>
            </a:r>
            <a:r>
              <a:rPr lang="ru-RU" sz="1200" b="1" dirty="0" smtClean="0">
                <a:solidFill>
                  <a:srgbClr val="210979"/>
                </a:solidFill>
                <a:ea typeface="Times New Roman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ru-RU" sz="1200" b="1" dirty="0" err="1">
                <a:solidFill>
                  <a:srgbClr val="210979"/>
                </a:solidFill>
                <a:ea typeface="Calibri"/>
                <a:cs typeface="Times New Roman" pitchFamily="18" charset="0"/>
              </a:rPr>
              <a:t>Ортодонтическая</a:t>
            </a:r>
            <a:r>
              <a:rPr lang="ru-RU" sz="1200" b="1" dirty="0">
                <a:solidFill>
                  <a:srgbClr val="210979"/>
                </a:solidFill>
                <a:ea typeface="Calibri"/>
                <a:cs typeface="Times New Roman" pitchFamily="18" charset="0"/>
              </a:rPr>
              <a:t> помощь детям с врожденными расщелинами губы и </a:t>
            </a:r>
            <a:r>
              <a:rPr lang="ru-RU" sz="1200" b="1" dirty="0" smtClean="0">
                <a:solidFill>
                  <a:srgbClr val="210979"/>
                </a:solidFill>
                <a:ea typeface="Calibri"/>
                <a:cs typeface="Times New Roman" pitchFamily="18" charset="0"/>
              </a:rPr>
              <a:t>неба</a:t>
            </a:r>
            <a:endParaRPr lang="ru-RU" sz="1200" dirty="0">
              <a:ea typeface="Calibri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2493" y="2286960"/>
            <a:ext cx="2981679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Специализированная</a:t>
            </a:r>
          </a:p>
          <a:p>
            <a:pPr lvl="0" algn="ctr"/>
            <a:r>
              <a:rPr lang="ru-RU" sz="1200" b="1" dirty="0" smtClean="0">
                <a:solidFill>
                  <a:srgbClr val="210979"/>
                </a:solidFill>
                <a:cs typeface="Times New Roman" panose="02020603050405020304" pitchFamily="18" charset="0"/>
              </a:rPr>
              <a:t>медицинская помощь</a:t>
            </a:r>
            <a:endParaRPr lang="ru-RU" sz="1200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algn="ctr"/>
            <a:endParaRPr lang="ru-RU" sz="900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78096172"/>
              </p:ext>
            </p:extLst>
          </p:nvPr>
        </p:nvGraphicFramePr>
        <p:xfrm>
          <a:off x="201686" y="4250706"/>
          <a:ext cx="3080294" cy="245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01686" y="3781564"/>
            <a:ext cx="2527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услуг в рамках </a:t>
            </a:r>
            <a:r>
              <a:rPr lang="ru-RU" sz="12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ГОБМП</a:t>
            </a:r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2936452" y="3717034"/>
            <a:ext cx="0" cy="2801085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194955" y="3573016"/>
            <a:ext cx="9360557" cy="0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4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10022" y="3789042"/>
            <a:ext cx="2767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Количество оказанных услуг на платной основе</a:t>
            </a:r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6177332" y="3717034"/>
            <a:ext cx="0" cy="2801085"/>
          </a:xfrm>
          <a:prstGeom prst="line">
            <a:avLst/>
          </a:prstGeom>
          <a:noFill/>
          <a:ln w="19050" cap="rnd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4941" y="3789041"/>
            <a:ext cx="2767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Финансирование ГОБМП и платных услуг</a:t>
            </a:r>
            <a:endParaRPr lang="ru-RU" sz="12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0086828"/>
              </p:ext>
            </p:extLst>
          </p:nvPr>
        </p:nvGraphicFramePr>
        <p:xfrm>
          <a:off x="3426310" y="4267505"/>
          <a:ext cx="3080294" cy="245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6280931"/>
              </p:ext>
            </p:extLst>
          </p:nvPr>
        </p:nvGraphicFramePr>
        <p:xfrm>
          <a:off x="6625234" y="4291355"/>
          <a:ext cx="3080294" cy="245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15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Кафедры КГМУ</a:t>
            </a:r>
          </a:p>
        </p:txBody>
      </p:sp>
      <p:graphicFrame>
        <p:nvGraphicFramePr>
          <p:cNvPr id="13" name="Таблица 6"/>
          <p:cNvGraphicFramePr>
            <a:graphicFrameLocks noGrp="1"/>
          </p:cNvGraphicFramePr>
          <p:nvPr>
            <p:extLst/>
          </p:nvPr>
        </p:nvGraphicFramePr>
        <p:xfrm>
          <a:off x="85346" y="836712"/>
          <a:ext cx="9764199" cy="580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96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006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№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Наименование</a:t>
                      </a:r>
                      <a:r>
                        <a:rPr lang="ru-RU" sz="1400" b="0" baseline="0" dirty="0" smtClean="0"/>
                        <a:t> кафедры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ФИО зав. кафедрой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31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</a:t>
                      </a:r>
                      <a:r>
                        <a:rPr lang="ru-RU" sz="1400" b="0" dirty="0" err="1" smtClean="0"/>
                        <a:t>нутрициологии</a:t>
                      </a:r>
                      <a:r>
                        <a:rPr lang="ru-RU" sz="1400" b="0" dirty="0" smtClean="0"/>
                        <a:t> и общей гигиены </a:t>
                      </a:r>
                      <a:endParaRPr lang="ru-RU" sz="1400" b="0" dirty="0"/>
                    </a:p>
                  </a:txBody>
                  <a:tcPr marL="77913" marR="7791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Терехин С.П.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(ответственный за  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дисциплину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к.м.н., доцент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Калишев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М.Г.)</a:t>
                      </a:r>
                    </a:p>
                  </a:txBody>
                  <a:tcPr marL="77913" marR="7791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12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32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общей фармакологии </a:t>
                      </a:r>
                      <a:endParaRPr lang="ru-RU" sz="1400" b="0" dirty="0"/>
                    </a:p>
                  </a:txBody>
                  <a:tcPr marL="77913" marR="77913"/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Жаугашева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С.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435" marR="58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33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Кафедра общественного здравоохранения и сестринского дела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913" marR="77913"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00025" algn="l"/>
                        </a:tabLs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к.м.н., доцент Жакенова С.Р.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00025" algn="l"/>
                        </a:tabLst>
                      </a:pP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ная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 </a:t>
                      </a:r>
                      <a:r>
                        <a:rPr lang="kk-KZ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дисциплину сестринское дело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м.п.н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Седач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Н.Н.)</a:t>
                      </a:r>
                    </a:p>
                  </a:txBody>
                  <a:tcPr marL="58435" marR="58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34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фармацевтических дисциплин и химии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к.б.н., доцент </a:t>
                      </a:r>
                      <a:r>
                        <a:rPr lang="ru-RU" sz="1400" b="0" dirty="0" smtClean="0"/>
                        <a:t>Лосева И.В.</a:t>
                      </a:r>
                    </a:p>
                    <a:p>
                      <a:r>
                        <a:rPr lang="ru-RU" sz="1400" b="0" dirty="0" smtClean="0"/>
                        <a:t>(ответственная за дисциплину химия Власова Л.М.)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24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35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физиологии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Миндубаева</a:t>
                      </a:r>
                      <a:r>
                        <a:rPr lang="ru-RU" sz="1400" b="0" dirty="0" smtClean="0"/>
                        <a:t> Ф.А.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548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36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физического воспитания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Коваленко Л.В.</a:t>
                      </a:r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37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эпидемиологии и гигиены труда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к.б.н., доцент </a:t>
                      </a:r>
                      <a:r>
                        <a:rPr lang="ru-RU" sz="1400" b="0" dirty="0" err="1" smtClean="0"/>
                        <a:t>Шайзадина</a:t>
                      </a:r>
                      <a:r>
                        <a:rPr lang="ru-RU" sz="1400" b="0" dirty="0" smtClean="0"/>
                        <a:t> Ф.М.</a:t>
                      </a:r>
                    </a:p>
                    <a:p>
                      <a:r>
                        <a:rPr lang="ru-RU" sz="1400" b="0" dirty="0" smtClean="0"/>
                        <a:t>(ответственный за дисциплину гигиена труда д.м.н., профессор Сраубаев Е.Н.)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61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38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биологической химии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д.б.н., профессор </a:t>
                      </a:r>
                      <a:r>
                        <a:rPr lang="ru-RU" sz="1400" b="0" dirty="0" err="1" smtClean="0"/>
                        <a:t>Муравлёва</a:t>
                      </a:r>
                      <a:r>
                        <a:rPr lang="ru-RU" sz="1400" b="0" dirty="0" smtClean="0"/>
                        <a:t> Л.Е.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85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39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патологической анатомии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Тусупбекова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М.М.</a:t>
                      </a: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40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патологической физиологии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д.м.н., доцент  </a:t>
                      </a:r>
                      <a:r>
                        <a:rPr lang="ru-RU" sz="1400" b="0" dirty="0" err="1" smtClean="0"/>
                        <a:t>Жаутикова</a:t>
                      </a:r>
                      <a:r>
                        <a:rPr lang="ru-RU" sz="1400" b="0" dirty="0" smtClean="0"/>
                        <a:t> С.Б., </a:t>
                      </a:r>
                      <a:r>
                        <a:rPr lang="ru-RU" sz="1400" b="0" dirty="0" err="1" smtClean="0"/>
                        <a:t>зав.кафедрой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41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детских инфекционных болезней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Бегайдарова</a:t>
                      </a:r>
                      <a:r>
                        <a:rPr lang="ru-RU" sz="1400" b="0" dirty="0" smtClean="0"/>
                        <a:t> Р.Х.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650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42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иностранных языков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к.п.н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b="0" dirty="0" err="1" smtClean="0"/>
                        <a:t>Бурмистрова</a:t>
                      </a:r>
                      <a:r>
                        <a:rPr lang="ru-RU" sz="1400" b="0" dirty="0" smtClean="0"/>
                        <a:t> В.А.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</a:t>
                      </a:r>
                      <a:endParaRPr lang="ru-RU" sz="14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казахского языка 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к.ф.н.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Маретбаева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М.А.</a:t>
                      </a: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44</a:t>
                      </a:r>
                      <a:endParaRPr lang="ru-RU" sz="14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лучевой  диагностики </a:t>
                      </a:r>
                      <a:endParaRPr lang="ru-RU" sz="1400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профессор </a:t>
                      </a:r>
                      <a:r>
                        <a:rPr lang="ru-RU" sz="1400" b="0" dirty="0" err="1" smtClean="0"/>
                        <a:t>Алиякпаров</a:t>
                      </a:r>
                      <a:r>
                        <a:rPr lang="ru-RU" sz="1400" b="0" dirty="0" smtClean="0"/>
                        <a:t> М.Т.</a:t>
                      </a:r>
                      <a:endParaRPr lang="ru-RU" sz="1400" b="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938" y="-27384"/>
            <a:ext cx="9906001" cy="838884"/>
            <a:chOff x="-1" y="7830"/>
            <a:chExt cx="9906001" cy="83888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064568" y="-158236"/>
            <a:ext cx="8418751" cy="767489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Оказание стоматологической помощи в рамках гарантированного объема бесплатной медицинской помощи и на платной основе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36" y="1196753"/>
            <a:ext cx="612591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В рамках ГОБМП закреплены дети до 18 лет, обучающиеся в 4 дошкольных и 9 школьных организациях в количестве 7 021: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«Гимназия № 92»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«СОШ № 63»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«Гимназия  № 38»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«Лицей № 2»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ГУ «Областная специализированная школа-интернат для одаренных детей «</a:t>
            </a:r>
            <a:r>
              <a:rPr lang="ru-RU" sz="1400" dirty="0" err="1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Мурагер</a:t>
            </a: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«СОШ № 41»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 «Гимназия № 3»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КГУ «Гимназия № 1»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ГУ «Областная специализированная школа-интернат для одаренных детей № 2 </a:t>
            </a:r>
            <a:r>
              <a:rPr lang="ru-RU" sz="1400" dirty="0" err="1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им.Н</a:t>
            </a: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Нурмакова</a:t>
            </a: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КГКП я/с «Думан»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ЧУ д/с «</a:t>
            </a:r>
            <a:r>
              <a:rPr lang="ru-RU" sz="1400" dirty="0" err="1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Гвоздичка</a:t>
            </a: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КГКП я/с «Гаухар»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ЧУ д/с «Фонарик»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Неорганизованное население, прикрепленное ТОО ГЦ ПМСП – 3 050 детей 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В рамках оказания ортодонтической помощи детям с врожденной патологией челюстно-лицевой области с использованием аппарата на Д учете состоит – 211 детей</a:t>
            </a:r>
          </a:p>
          <a:p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Для всего детского населения </a:t>
            </a:r>
            <a:r>
              <a:rPr lang="ru-RU" sz="1400" b="1" dirty="0" err="1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г.Караганды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anose="02020603050405020304" pitchFamily="18" charset="0"/>
              </a:rPr>
              <a:t> и Карагандинской области предлагается комплекс «Детское стоматологическое обследование»</a:t>
            </a:r>
            <a:endParaRPr lang="ru-RU" sz="1400" dirty="0">
              <a:solidFill>
                <a:srgbClr val="2A166F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36" y="1280260"/>
            <a:ext cx="3195299" cy="50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12623" r="12146"/>
          <a:stretch/>
        </p:blipFill>
        <p:spPr>
          <a:xfrm>
            <a:off x="2427735" y="5023160"/>
            <a:ext cx="1667308" cy="1247982"/>
          </a:xfrm>
          <a:prstGeom prst="rect">
            <a:avLst/>
          </a:prstGeom>
        </p:spPr>
      </p:pic>
      <p:sp>
        <p:nvSpPr>
          <p:cNvPr id="2" name="AutoShape 2" descr="Картинки по запросу иконка  заключение договоров"/>
          <p:cNvSpPr>
            <a:spLocks noChangeAspect="1" noChangeArrowheads="1"/>
          </p:cNvSpPr>
          <p:nvPr/>
        </p:nvSpPr>
        <p:spPr bwMode="auto">
          <a:xfrm>
            <a:off x="169308" y="-144463"/>
            <a:ext cx="3301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Картинки по запросу иконка  заключение договоров"/>
          <p:cNvSpPr>
            <a:spLocks noChangeAspect="1" noChangeArrowheads="1"/>
          </p:cNvSpPr>
          <p:nvPr/>
        </p:nvSpPr>
        <p:spPr bwMode="auto">
          <a:xfrm>
            <a:off x="334381" y="7939"/>
            <a:ext cx="3301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37"/>
          <p:cNvSpPr/>
          <p:nvPr/>
        </p:nvSpPr>
        <p:spPr bwMode="gray">
          <a:xfrm>
            <a:off x="82979" y="1268762"/>
            <a:ext cx="5481964" cy="6486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lvl="1"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Осмотр врача стоматолога</a:t>
            </a:r>
          </a:p>
        </p:txBody>
      </p:sp>
      <p:sp>
        <p:nvSpPr>
          <p:cNvPr id="24" name="Прямоугольник 37"/>
          <p:cNvSpPr/>
          <p:nvPr/>
        </p:nvSpPr>
        <p:spPr bwMode="gray">
          <a:xfrm>
            <a:off x="2430507" y="2034667"/>
            <a:ext cx="5486348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lvl="3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      Диагностические услуги по показаниям</a:t>
            </a:r>
            <a:r>
              <a:rPr lang="ru-RU" sz="1600" b="1" dirty="0">
                <a:solidFill>
                  <a:srgbClr val="210979"/>
                </a:solidFill>
                <a:cs typeface="Times New Roman" panose="02020603050405020304" pitchFamily="18" charset="0"/>
              </a:rPr>
              <a:t>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ru-RU" sz="11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Ортопантомография</a:t>
            </a:r>
            <a:r>
              <a:rPr lang="ru-RU" sz="1100" b="1" dirty="0">
                <a:solidFill>
                  <a:srgbClr val="210979"/>
                </a:solidFill>
                <a:cs typeface="Times New Roman" panose="02020603050405020304" pitchFamily="18" charset="0"/>
              </a:rPr>
              <a:t> 2D-снимок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Компьютерная 3D томография</a:t>
            </a:r>
          </a:p>
        </p:txBody>
      </p:sp>
      <p:sp>
        <p:nvSpPr>
          <p:cNvPr id="25" name="Прямоугольник 37"/>
          <p:cNvSpPr/>
          <p:nvPr/>
        </p:nvSpPr>
        <p:spPr bwMode="gray">
          <a:xfrm>
            <a:off x="3471074" y="2898763"/>
            <a:ext cx="5486348" cy="803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lvl="4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Консультация врачей стоматологов: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Терапевта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Хирурга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Ортопеда или </a:t>
            </a:r>
            <a:r>
              <a:rPr lang="ru-RU" sz="9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ортодонта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37"/>
          <p:cNvSpPr/>
          <p:nvPr/>
        </p:nvSpPr>
        <p:spPr bwMode="gray">
          <a:xfrm>
            <a:off x="4292740" y="3810171"/>
            <a:ext cx="5486348" cy="8429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lvl="1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       Составление Комплексного плана  лечения : </a:t>
            </a:r>
          </a:p>
          <a:p>
            <a:pPr lvl="1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       лечение и/или  удаление зуба, </a:t>
            </a:r>
          </a:p>
          <a:p>
            <a:pPr lvl="1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       протезирование или </a:t>
            </a:r>
            <a:r>
              <a:rPr lang="ru-RU" sz="13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имплантология</a:t>
            </a:r>
            <a:endParaRPr lang="ru-RU" sz="13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71986" y="917338"/>
            <a:ext cx="6846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Комплексное обследование в стоматологии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08" y="2124628"/>
            <a:ext cx="1013293" cy="6568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9" y="2365289"/>
            <a:ext cx="675327" cy="416205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4" y="3965452"/>
            <a:ext cx="576674" cy="5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86" y="2939466"/>
            <a:ext cx="782676" cy="722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" y="2079104"/>
            <a:ext cx="2218152" cy="1105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0" y="3300761"/>
            <a:ext cx="2452902" cy="1376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6" y="1326363"/>
            <a:ext cx="958320" cy="59047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88985" y="4725144"/>
            <a:ext cx="9418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10965"/>
                </a:solidFill>
                <a:cs typeface="Times New Roman" panose="02020603050405020304" pitchFamily="18" charset="0"/>
              </a:rPr>
              <a:t>Внедрение аппарата «Вектор» в лечение заболеваний пародонта</a:t>
            </a:r>
          </a:p>
        </p:txBody>
      </p:sp>
      <p:sp>
        <p:nvSpPr>
          <p:cNvPr id="29" name="Прямоугольник 37"/>
          <p:cNvSpPr/>
          <p:nvPr/>
        </p:nvSpPr>
        <p:spPr bwMode="gray">
          <a:xfrm>
            <a:off x="4042787" y="5091460"/>
            <a:ext cx="5736303" cy="1577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rtlCol="0" anchor="ctr"/>
          <a:lstStyle/>
          <a:p>
            <a:pPr lvl="1" algn="just"/>
            <a:endParaRPr lang="ru-RU" sz="13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lvl="1" algn="just"/>
            <a:endParaRPr lang="ru-RU" sz="13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Аппарат VECTOR – альтернатива традиционной хирургии.</a:t>
            </a:r>
          </a:p>
          <a:p>
            <a:pPr lvl="1" algn="just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Малоинвазивное, </a:t>
            </a:r>
            <a:r>
              <a:rPr lang="ru-RU" sz="13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суперделикатное</a:t>
            </a:r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 и максимально щадящее </a:t>
            </a:r>
          </a:p>
          <a:p>
            <a:pPr lvl="1" algn="just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лечения пародонта.</a:t>
            </a:r>
          </a:p>
          <a:p>
            <a:pPr lvl="1" algn="just"/>
            <a:r>
              <a:rPr lang="ru-RU" sz="1300" b="1" dirty="0">
                <a:solidFill>
                  <a:srgbClr val="210979"/>
                </a:solidFill>
                <a:cs typeface="Times New Roman" panose="02020603050405020304" pitchFamily="18" charset="0"/>
              </a:rPr>
              <a:t>Преимущество: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Безболезненная процедура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Обработка  </a:t>
            </a:r>
            <a:r>
              <a:rPr lang="ru-RU" sz="900" b="1" dirty="0" err="1">
                <a:solidFill>
                  <a:srgbClr val="210979"/>
                </a:solidFill>
                <a:cs typeface="Times New Roman" panose="02020603050405020304" pitchFamily="18" charset="0"/>
              </a:rPr>
              <a:t>пародонтального</a:t>
            </a: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 кармана чище и глубже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Эстетика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210979"/>
                </a:solidFill>
                <a:cs typeface="Times New Roman" panose="02020603050405020304" pitchFamily="18" charset="0"/>
              </a:rPr>
              <a:t>Рекомендован всем, включая беременных женщин и пожилых людей</a:t>
            </a:r>
          </a:p>
          <a:p>
            <a:pPr lvl="1" algn="just"/>
            <a:endParaRPr lang="ru-RU" sz="13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lvl="1" algn="just"/>
            <a:endParaRPr lang="ru-RU" sz="13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" y="5101092"/>
            <a:ext cx="2372173" cy="16213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0583" y="117951"/>
            <a:ext cx="844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Внедрение новых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8522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214742" y="63838"/>
            <a:ext cx="8418751" cy="49413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Акции, посвященные международным и государственным праздникам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" y="997297"/>
            <a:ext cx="9787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Ежегодно</a:t>
            </a:r>
            <a:r>
              <a:rPr lang="ru-RU" dirty="0" smtClean="0">
                <a:latin typeface="+mn-lt"/>
              </a:rPr>
              <a:t> </a:t>
            </a: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стоматологическая клиника 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проводит  акции  со скидкой </a:t>
            </a:r>
            <a:r>
              <a:rPr lang="ru-RU" sz="1400" b="1" dirty="0" smtClean="0">
                <a:solidFill>
                  <a:srgbClr val="2A166F"/>
                </a:solidFill>
                <a:latin typeface="+mn-lt"/>
                <a:cs typeface="Times New Roman" pitchFamily="18" charset="0"/>
              </a:rPr>
              <a:t>10% </a:t>
            </a:r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и 20% для населения города и области </a:t>
            </a:r>
          </a:p>
          <a:p>
            <a:pPr algn="ctr"/>
            <a:r>
              <a:rPr lang="ru-RU" sz="1400" b="1" dirty="0">
                <a:solidFill>
                  <a:srgbClr val="2A166F"/>
                </a:solidFill>
                <a:latin typeface="+mn-lt"/>
                <a:cs typeface="Times New Roman" pitchFamily="18" charset="0"/>
              </a:rPr>
              <a:t>на терапевтическое и хирургическое лечение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73" y="4347422"/>
            <a:ext cx="2534594" cy="23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73" y="1757520"/>
            <a:ext cx="2534594" cy="23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5" y="1774999"/>
            <a:ext cx="2534594" cy="23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11" y="4347422"/>
            <a:ext cx="2536023" cy="23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29" y="1774999"/>
            <a:ext cx="2542758" cy="2340000"/>
          </a:xfrm>
          <a:prstGeom prst="rect">
            <a:avLst/>
          </a:prstGeom>
        </p:spPr>
      </p:pic>
      <p:pic>
        <p:nvPicPr>
          <p:cNvPr id="15" name="Рисунок 14" descr="C:\Users\KizdarbekovR\AppData\Local\Microsoft\Windows\Temporary Internet Files\Content.Outlook\BP8XSM4W\Рисунок1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3" y="4347422"/>
            <a:ext cx="2543636" cy="23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9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118317" y="-3662"/>
            <a:ext cx="7903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Реализуемые проекты Университетская клиника  </a:t>
            </a:r>
          </a:p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КГП «Областная детская клиническая больница»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3105835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Специализированная стоматологическая помощь</a:t>
            </a:r>
          </a:p>
        </p:txBody>
      </p:sp>
      <p:pic>
        <p:nvPicPr>
          <p:cNvPr id="20" name="Picture 3" descr="C:\Users\BalhozhinaA\Downloads\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2055885"/>
            <a:ext cx="4245466" cy="25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452" y="6444044"/>
            <a:ext cx="3291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ППС  КГМУ</a:t>
            </a:r>
            <a:endParaRPr lang="ru-RU" sz="1600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87560" y="2477214"/>
            <a:ext cx="5807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Положение об Университетской клинике и механизмы взаимодействия </a:t>
            </a:r>
            <a:r>
              <a:rPr lang="ru-RU" sz="16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КГМУ;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Соглашение между Управлением здравоохранения Карагандинской области, Карагандинским государственным медицинским университетом, и Областной детской клинической больницей;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Стратегия развития университетской </a:t>
            </a:r>
            <a:r>
              <a:rPr lang="ru-RU" sz="16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клиники</a:t>
            </a:r>
            <a:endParaRPr lang="ru-RU" sz="16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219" y="4427820"/>
            <a:ext cx="912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Структура взаимодействия университетской клиники КГП «ОДКБ» и  КГМУ   </a:t>
            </a:r>
            <a:endParaRPr lang="ru-RU" b="1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25101" y="4797154"/>
            <a:ext cx="7230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Зам</a:t>
            </a: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. директора по хирургической службе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Главный эксперт СПП и ВК</a:t>
            </a:r>
            <a:endParaRPr lang="ru-RU" sz="14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Зам. директора </a:t>
            </a: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по соматической службе</a:t>
            </a: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Заведующий </a:t>
            </a: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гематологическим отделением</a:t>
            </a: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Заведующий </a:t>
            </a:r>
            <a:r>
              <a:rPr lang="ru-RU" sz="1400" dirty="0" err="1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уронефрологическим</a:t>
            </a: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 отделением</a:t>
            </a: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Заведующий отделением родовспоможения и неонатальной службы</a:t>
            </a: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Заведующий микробиологической лабораторией</a:t>
            </a:r>
          </a:p>
          <a:p>
            <a:pPr marL="1344613" indent="-34290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Заведующий отделения патологоанатомической </a:t>
            </a:r>
            <a:r>
              <a:rPr lang="ru-RU" sz="1400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>службы</a:t>
            </a:r>
            <a:endParaRPr lang="ru-RU" sz="1400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" descr="Картинки по запросу кадровый соста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1" y="4888801"/>
            <a:ext cx="2524163" cy="16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38020" y="1115079"/>
            <a:ext cx="772874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chemeClr val="tx2"/>
              </a:buClr>
              <a:buFont typeface="Arial" charset="0"/>
              <a:buNone/>
              <a:defRPr sz="20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i="0" dirty="0">
                <a:solidFill>
                  <a:srgbClr val="210979"/>
                </a:solidFill>
                <a:latin typeface="+mn-lt"/>
              </a:rPr>
              <a:t>Лидер в области здравоохранения ориентированный на обеспечения высококачественной и доступной медицинской помощи для детского населения, способствующий развитию национальной медицинской науки и образования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42" y="1124744"/>
            <a:ext cx="20279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chemeClr val="tx2"/>
              </a:buClr>
              <a:buFont typeface="Arial" charset="0"/>
              <a:buNone/>
              <a:defRPr sz="20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i="0" dirty="0">
                <a:solidFill>
                  <a:srgbClr val="210979"/>
                </a:solidFill>
                <a:latin typeface="+mn-lt"/>
              </a:rPr>
              <a:t>Миссия Университетской </a:t>
            </a:r>
            <a:r>
              <a:rPr lang="ru-RU" sz="1600" i="0" dirty="0" smtClean="0">
                <a:solidFill>
                  <a:srgbClr val="210979"/>
                </a:solidFill>
                <a:latin typeface="+mn-lt"/>
              </a:rPr>
              <a:t>клиники</a:t>
            </a:r>
            <a:endParaRPr lang="ru-RU" sz="1600" i="0" dirty="0">
              <a:solidFill>
                <a:srgbClr val="21097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9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794" y="7830"/>
            <a:ext cx="9906001" cy="838884"/>
            <a:chOff x="-1" y="7830"/>
            <a:chExt cx="9906001" cy="83888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rgbClr val="2A166F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9" name="Рисунок 8" descr="http://webtort.ru/graphics/icons/icons/mebel/meb6/medpunk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53" y="764704"/>
            <a:ext cx="1408141" cy="5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7143" y="926724"/>
            <a:ext cx="59311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10965"/>
                </a:solidFill>
                <a:latin typeface="+mn-lt"/>
                <a:cs typeface="Times New Roman" panose="02020603050405020304" pitchFamily="18" charset="0"/>
              </a:rPr>
              <a:t>Структура Университетской </a:t>
            </a:r>
            <a:r>
              <a:rPr lang="ru-RU" sz="1600" b="1" dirty="0" smtClean="0">
                <a:solidFill>
                  <a:srgbClr val="210965"/>
                </a:solidFill>
                <a:latin typeface="+mn-lt"/>
                <a:cs typeface="Times New Roman" panose="02020603050405020304" pitchFamily="18" charset="0"/>
              </a:rPr>
              <a:t>клиники </a:t>
            </a:r>
            <a:endParaRPr lang="ru-RU" sz="1600" b="1" dirty="0">
              <a:solidFill>
                <a:srgbClr val="21096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Полилиния 17"/>
          <p:cNvSpPr/>
          <p:nvPr/>
        </p:nvSpPr>
        <p:spPr>
          <a:xfrm>
            <a:off x="136667" y="1430780"/>
            <a:ext cx="2973683" cy="570252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lvl="0"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Центр хирургии высоких технологии на 40 коек</a:t>
            </a:r>
          </a:p>
        </p:txBody>
      </p:sp>
      <p:sp>
        <p:nvSpPr>
          <p:cNvPr id="16" name="Полилиния 18"/>
          <p:cNvSpPr/>
          <p:nvPr/>
        </p:nvSpPr>
        <p:spPr>
          <a:xfrm>
            <a:off x="3423208" y="1438378"/>
            <a:ext cx="2973683" cy="56337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Центр внутренней медицины </a:t>
            </a:r>
            <a:r>
              <a:rPr lang="ru-RU" sz="1400" b="1">
                <a:solidFill>
                  <a:srgbClr val="210979"/>
                </a:solidFill>
                <a:cs typeface="Times New Roman" panose="02020603050405020304" pitchFamily="18" charset="0"/>
              </a:rPr>
              <a:t>на </a:t>
            </a:r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1400" b="1">
                <a:solidFill>
                  <a:srgbClr val="210979"/>
                </a:solidFill>
                <a:cs typeface="Times New Roman" panose="02020603050405020304" pitchFamily="18" charset="0"/>
              </a:rPr>
              <a:t>40 </a:t>
            </a: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коек </a:t>
            </a:r>
          </a:p>
        </p:txBody>
      </p:sp>
      <p:sp>
        <p:nvSpPr>
          <p:cNvPr id="17" name="Полилиния 19"/>
          <p:cNvSpPr/>
          <p:nvPr/>
        </p:nvSpPr>
        <p:spPr>
          <a:xfrm>
            <a:off x="136667" y="2438892"/>
            <a:ext cx="2973683" cy="122413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Реконструктивно-восстановительная хирургия, гинекология, урология, оториноларингология, челюстно-лицевая  хирургия</a:t>
            </a:r>
          </a:p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Малоинвазивная хирургия</a:t>
            </a:r>
          </a:p>
        </p:txBody>
      </p:sp>
      <p:sp>
        <p:nvSpPr>
          <p:cNvPr id="18" name="Полилиния 20"/>
          <p:cNvSpPr/>
          <p:nvPr/>
        </p:nvSpPr>
        <p:spPr>
          <a:xfrm>
            <a:off x="6678403" y="2438892"/>
            <a:ext cx="2962624" cy="122413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Сестринский процесс</a:t>
            </a:r>
          </a:p>
          <a:p>
            <a:pPr lvl="0" algn="ctr"/>
            <a:r>
              <a:rPr lang="ru-RU" sz="1200" b="1">
                <a:solidFill>
                  <a:srgbClr val="210979"/>
                </a:solidFill>
                <a:cs typeface="Times New Roman" panose="02020603050405020304" pitchFamily="18" charset="0"/>
              </a:rPr>
              <a:t>Сестринский </a:t>
            </a:r>
            <a:r>
              <a:rPr lang="ru-RU" sz="1200" b="1" smtClean="0">
                <a:solidFill>
                  <a:srgbClr val="210979"/>
                </a:solidFill>
                <a:cs typeface="Times New Roman" panose="02020603050405020304" pitchFamily="18" charset="0"/>
              </a:rPr>
              <a:t>диагноз</a:t>
            </a:r>
            <a:endParaRPr lang="ru-RU" sz="12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олилиния 21"/>
          <p:cNvSpPr/>
          <p:nvPr/>
        </p:nvSpPr>
        <p:spPr>
          <a:xfrm>
            <a:off x="3423208" y="2438892"/>
            <a:ext cx="2824306" cy="122413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ctr" anchorCtr="0">
            <a:noAutofit/>
          </a:bodyPr>
          <a:lstStyle/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Лечение орфанных заболеваний</a:t>
            </a:r>
          </a:p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Коморбидные пациенты</a:t>
            </a:r>
          </a:p>
          <a:p>
            <a:pPr lvl="0" algn="ctr"/>
            <a:r>
              <a:rPr lang="ru-RU" sz="1200" b="1" dirty="0">
                <a:solidFill>
                  <a:srgbClr val="210979"/>
                </a:solidFill>
                <a:cs typeface="Times New Roman" panose="02020603050405020304" pitchFamily="18" charset="0"/>
              </a:rPr>
              <a:t>Консилиумы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688344" y="1438378"/>
            <a:ext cx="2962624" cy="563376"/>
          </a:xfrm>
          <a:custGeom>
            <a:avLst/>
            <a:gdLst>
              <a:gd name="connsiteX0" fmla="*/ 0 w 2391453"/>
              <a:gd name="connsiteY0" fmla="*/ 0 h 3211650"/>
              <a:gd name="connsiteX1" fmla="*/ 2391453 w 2391453"/>
              <a:gd name="connsiteY1" fmla="*/ 0 h 3211650"/>
              <a:gd name="connsiteX2" fmla="*/ 2391453 w 2391453"/>
              <a:gd name="connsiteY2" fmla="*/ 3211650 h 3211650"/>
              <a:gd name="connsiteX3" fmla="*/ 0 w 2391453"/>
              <a:gd name="connsiteY3" fmla="*/ 3211650 h 3211650"/>
              <a:gd name="connsiteX4" fmla="*/ 0 w 2391453"/>
              <a:gd name="connsiteY4" fmla="*/ 0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453" h="3211650">
                <a:moveTo>
                  <a:pt x="0" y="0"/>
                </a:moveTo>
                <a:lnTo>
                  <a:pt x="2391453" y="0"/>
                </a:lnTo>
                <a:lnTo>
                  <a:pt x="2391453" y="3211650"/>
                </a:lnTo>
                <a:lnTo>
                  <a:pt x="0" y="3211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80010" tIns="80010" rIns="106680" bIns="120015" numCol="1" spcCol="1270" anchor="t" anchorCtr="0">
            <a:noAutofit/>
          </a:bodyPr>
          <a:lstStyle/>
          <a:p>
            <a:pPr lvl="0" algn="ctr"/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Отделение сестринского ухода на 20 коек </a:t>
            </a:r>
          </a:p>
          <a:p>
            <a:pPr algn="ctr"/>
            <a:endParaRPr lang="ru-RU" sz="140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01131" y="2078854"/>
            <a:ext cx="53817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10979"/>
                </a:solidFill>
                <a:cs typeface="Times New Roman" panose="02020603050405020304" pitchFamily="18" charset="0"/>
              </a:rPr>
              <a:t>Виды медицинских услуг</a:t>
            </a:r>
          </a:p>
        </p:txBody>
      </p:sp>
      <p:pic>
        <p:nvPicPr>
          <p:cNvPr id="22" name="Picture 4" descr="Картинки по запросу Центр внутренней медици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45" y="3935307"/>
            <a:ext cx="2944427" cy="17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ртинки по запросу орфанные заболеван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67" y="3935305"/>
            <a:ext cx="2827047" cy="18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Картинки по запросу Центр внутренней медицин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" y="3935304"/>
            <a:ext cx="2893500" cy="1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7182" y="-28458"/>
            <a:ext cx="743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Университетская клиника  КГМУ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на базе Городской больницы №1</a:t>
            </a:r>
          </a:p>
        </p:txBody>
      </p:sp>
    </p:spTree>
    <p:extLst>
      <p:ext uri="{BB962C8B-B14F-4D97-AF65-F5344CB8AC3E}">
        <p14:creationId xmlns:p14="http://schemas.microsoft.com/office/powerpoint/2010/main" val="21199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379" y="-122427"/>
            <a:ext cx="89139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rPr>
            </a:br>
            <a:endParaRPr lang="ru-RU" dirty="0">
              <a:solidFill>
                <a:srgbClr val="21097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032371" y="1052736"/>
            <a:ext cx="834388" cy="6480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210979"/>
                </a:solidFill>
                <a:cs typeface="Times New Roman" panose="02020603050405020304" pitchFamily="18" charset="0"/>
              </a:rPr>
              <a:t>май</a:t>
            </a:r>
            <a:endParaRPr lang="en-US" sz="105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050" b="1" dirty="0">
                <a:solidFill>
                  <a:srgbClr val="210979"/>
                </a:solidFill>
                <a:cs typeface="Times New Roman" panose="02020603050405020304" pitchFamily="18" charset="0"/>
              </a:rPr>
              <a:t>2018</a:t>
            </a:r>
            <a:endParaRPr lang="ru-RU" sz="1050" b="1" dirty="0">
              <a:solidFill>
                <a:srgbClr val="21097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9230" y="1060420"/>
            <a:ext cx="9474310" cy="2008540"/>
            <a:chOff x="257059" y="1196752"/>
            <a:chExt cx="8746918" cy="2008540"/>
          </a:xfrm>
        </p:grpSpPr>
        <p:sp>
          <p:nvSpPr>
            <p:cNvPr id="5" name="Пятиугольник 4"/>
            <p:cNvSpPr/>
            <p:nvPr/>
          </p:nvSpPr>
          <p:spPr>
            <a:xfrm>
              <a:off x="257059" y="1196752"/>
              <a:ext cx="2658757" cy="21602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Юридическая экспертиза</a:t>
              </a:r>
            </a:p>
          </p:txBody>
        </p:sp>
        <p:sp>
          <p:nvSpPr>
            <p:cNvPr id="6" name="Нашивка 5"/>
            <p:cNvSpPr/>
            <p:nvPr/>
          </p:nvSpPr>
          <p:spPr>
            <a:xfrm>
              <a:off x="2915816" y="1196752"/>
              <a:ext cx="2675962" cy="246156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Подготовка тендера</a:t>
              </a:r>
            </a:p>
          </p:txBody>
        </p:sp>
        <p:sp>
          <p:nvSpPr>
            <p:cNvPr id="7" name="Нашивка 6"/>
            <p:cNvSpPr/>
            <p:nvPr/>
          </p:nvSpPr>
          <p:spPr>
            <a:xfrm>
              <a:off x="5580112" y="1196752"/>
              <a:ext cx="2675962" cy="250765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Тендер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69418" y="2780928"/>
              <a:ext cx="2574389" cy="2918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Концессия предложения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915816" y="2799206"/>
              <a:ext cx="2592288" cy="290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Тендерная документация и проект Концессионного соглашения АБР </a:t>
              </a:r>
              <a:endParaRPr lang="en-US" sz="105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591778" y="2784698"/>
              <a:ext cx="2652630" cy="2864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Концессионное соглашения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80112" y="1484784"/>
              <a:ext cx="2664296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1 ступень </a:t>
              </a:r>
            </a:p>
            <a:p>
              <a:r>
                <a:rPr lang="ru-RU" sz="10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Предварительная квалификация</a:t>
              </a:r>
              <a:endParaRPr lang="ru-RU" sz="1000" i="1" u="sng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ru-RU" sz="10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Ожидаемое время завершения: </a:t>
              </a:r>
              <a:r>
                <a:rPr lang="ru-RU" sz="1000" b="1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Июль, 2017</a:t>
              </a:r>
              <a:endParaRPr lang="en-US" sz="10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0112" y="2147238"/>
              <a:ext cx="2664296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2 ступень</a:t>
              </a:r>
              <a:endParaRPr lang="en-US" sz="10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r>
                <a:rPr lang="ru-RU" sz="10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Оценка технических и ценовых предложений  </a:t>
              </a:r>
              <a:endParaRPr lang="en-US" sz="10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ru-RU" sz="10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Ожидаемое время завершения</a:t>
              </a:r>
              <a:r>
                <a:rPr lang="en-US" sz="10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, </a:t>
              </a:r>
              <a:r>
                <a:rPr lang="ru-RU" sz="10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Март, 2018</a:t>
              </a:r>
              <a:endParaRPr lang="en-US" sz="1000" i="1" u="sng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7059" y="1484784"/>
              <a:ext cx="2586749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Выполнено в 2016 году</a:t>
              </a:r>
              <a:r>
                <a:rPr lang="en-US" sz="9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:</a:t>
              </a: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-Правовая экспертиза</a:t>
              </a:r>
              <a:endParaRPr lang="en-US" sz="9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-Исследование рынка</a:t>
              </a: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-Финансовая поддержка</a:t>
              </a: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-Социально-экономические исследования</a:t>
              </a: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-Определение рисков</a:t>
              </a:r>
            </a:p>
            <a:p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-Экспертиза концессионного предложения уполномоченными </a:t>
              </a:r>
              <a:r>
                <a:rPr lang="ru-RU" sz="900" dirty="0" smtClean="0">
                  <a:solidFill>
                    <a:srgbClr val="210979"/>
                  </a:solidFill>
                  <a:cs typeface="Times New Roman" panose="02020603050405020304" pitchFamily="18" charset="0"/>
                </a:rPr>
                <a:t>организациями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5817" y="1484784"/>
              <a:ext cx="2592288" cy="12157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Подготовительные работы</a:t>
              </a:r>
              <a:r>
                <a:rPr lang="en-US" sz="9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Тендерная документация</a:t>
              </a:r>
              <a:endParaRPr lang="en-US" sz="9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Проект Концессионного соглашения</a:t>
              </a:r>
              <a:endParaRPr lang="en-US" sz="9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Экспертиза концессионных документов уполномоченными организациями</a:t>
              </a:r>
              <a:endParaRPr lang="en-US" sz="9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ru-RU" sz="9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Ожидаемое время завершения</a:t>
              </a:r>
              <a:r>
                <a:rPr lang="en-US" sz="9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, </a:t>
              </a:r>
              <a:r>
                <a:rPr lang="ru-RU" sz="900" i="1" u="sng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 2017</a:t>
              </a:r>
            </a:p>
            <a:p>
              <a:pPr algn="ctr"/>
              <a:endParaRPr lang="en-US" sz="900" i="1" u="sng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  <a:p>
              <a:endParaRPr lang="ru-RU" sz="10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435683" y="1785860"/>
              <a:ext cx="568294" cy="1419432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Предложение завершено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00594" y="2348880"/>
              <a:ext cx="12574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Результаты этапа: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83837" y="3148936"/>
            <a:ext cx="9425564" cy="3664440"/>
            <a:chOff x="107504" y="3264256"/>
            <a:chExt cx="8701915" cy="366444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71234" y="4972723"/>
              <a:ext cx="770485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Центр гинекологии и репродуктологии (20 коек) </a:t>
              </a:r>
              <a:endParaRPr lang="ru-RU" sz="12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9074" y="5229200"/>
              <a:ext cx="75447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- Гинекология                                                                                           </a:t>
              </a:r>
              <a:r>
                <a:rPr lang="ru-RU" altLang="ru-RU" sz="1050" b="1" dirty="0" smtClean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                                                   - </a:t>
              </a: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Экстракорпоральное оплодотворение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83568" y="5445224"/>
              <a:ext cx="770485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Центр </a:t>
              </a:r>
              <a:r>
                <a:rPr lang="ru-RU" altLang="ru-RU" sz="1200" b="1" dirty="0" err="1">
                  <a:solidFill>
                    <a:srgbClr val="210979"/>
                  </a:solidFill>
                  <a:cs typeface="Times New Roman" panose="02020603050405020304" pitchFamily="18" charset="0"/>
                </a:rPr>
                <a:t>перинатологии</a:t>
              </a:r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 (20 коек) -неонатология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11560" y="3311245"/>
              <a:ext cx="779802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Приемно-диагностический блок : </a:t>
              </a:r>
              <a:r>
                <a:rPr lang="ru-RU" altLang="zh-CN" sz="1200" b="1" dirty="0">
                  <a:solidFill>
                    <a:srgbClr val="210979"/>
                  </a:solidFill>
                  <a:ea typeface="Arial Unicode MS" pitchFamily="34" charset="-122"/>
                  <a:cs typeface="Times New Roman" panose="02020603050405020304" pitchFamily="18" charset="0"/>
                </a:rPr>
                <a:t>Приемное отделение  Травматологический пункт</a:t>
              </a:r>
              <a:endParaRPr lang="en-US" altLang="zh-CN" sz="1200" b="1" dirty="0">
                <a:solidFill>
                  <a:srgbClr val="210979"/>
                </a:solidFill>
                <a:ea typeface="Arial Unicode MS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11560" y="3645025"/>
              <a:ext cx="779802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Хирургический центр (110 коек). Операционный блок. 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51470" y="4293096"/>
              <a:ext cx="773695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Центр внутренней медицины (140 коек) </a:t>
              </a:r>
              <a:endParaRPr lang="ru-RU" sz="1200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7472" y="4577114"/>
              <a:ext cx="295232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Неврология. Инсультный центр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Интервенционная кардиология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9198" y="3892986"/>
              <a:ext cx="160854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ru-RU" sz="100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-    </a:t>
              </a: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Общая хирургия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Гнойная хирургия 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051720" y="3877598"/>
              <a:ext cx="180659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-    Оториноларингология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Офтальмология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438422" y="4571397"/>
              <a:ext cx="165618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Гематология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Ревматологии</a:t>
              </a:r>
              <a:endParaRPr lang="ru-RU" sz="1050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513439" y="6464369"/>
              <a:ext cx="1914545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Симуляционный центр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535996" y="6459539"/>
              <a:ext cx="1836204" cy="2818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Учебно-научный центр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473879" y="6464369"/>
              <a:ext cx="1914545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Центр </a:t>
              </a:r>
              <a:r>
                <a:rPr lang="ru-RU" altLang="ru-RU" sz="1200" b="1" dirty="0" err="1">
                  <a:solidFill>
                    <a:srgbClr val="210979"/>
                  </a:solidFill>
                  <a:cs typeface="Times New Roman" panose="02020603050405020304" pitchFamily="18" charset="0"/>
                </a:rPr>
                <a:t>патоморфологии</a:t>
              </a:r>
              <a:endParaRPr lang="ru-RU" alt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83568" y="6467031"/>
              <a:ext cx="1741252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Диагностические лаборатории 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851920" y="3905521"/>
              <a:ext cx="302336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Реанимация и интенсивная терапия  </a:t>
              </a:r>
            </a:p>
            <a:p>
              <a:pPr marL="171450" indent="-171450">
                <a:buFontTx/>
                <a:buChar char="-"/>
              </a:pPr>
              <a:r>
                <a:rPr 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Операционный блок  </a:t>
              </a:r>
              <a:endParaRPr lang="ru-RU" altLang="ru-RU" sz="105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79074" y="6093296"/>
              <a:ext cx="394082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Консультативно-диагностический центр 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4716016" y="6093296"/>
              <a:ext cx="3672408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Дневной стационар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683568" y="5769471"/>
              <a:ext cx="770485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1200" b="1" dirty="0">
                  <a:solidFill>
                    <a:srgbClr val="210979"/>
                  </a:solidFill>
                  <a:cs typeface="Times New Roman" panose="02020603050405020304" pitchFamily="18" charset="0"/>
                </a:rPr>
                <a:t>Реабилитационный центр (10 коек)</a:t>
              </a:r>
              <a:endParaRPr lang="ru-RU" sz="1200" b="1" dirty="0">
                <a:solidFill>
                  <a:srgbClr val="21097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779654" y="4581549"/>
              <a:ext cx="2592288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Нефрология.  Гемодиализ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Общая терапия  </a:t>
              </a:r>
            </a:p>
            <a:p>
              <a:pPr marL="171450" indent="-171450">
                <a:buFontTx/>
                <a:buChar char="-"/>
              </a:pPr>
              <a:endParaRPr lang="en-US" altLang="zh-CN" sz="1050" b="1" dirty="0">
                <a:solidFill>
                  <a:srgbClr val="210979"/>
                </a:solidFill>
                <a:latin typeface="+mn-lt"/>
                <a:ea typeface="Arial Unicode MS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72200" y="3717032"/>
              <a:ext cx="24372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altLang="ru-RU" sz="105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endParaRP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Травматология и ортопедия</a:t>
              </a:r>
            </a:p>
            <a:p>
              <a:pPr marL="171450" indent="-171450">
                <a:buFontTx/>
                <a:buChar char="-"/>
              </a:pPr>
              <a:r>
                <a:rPr lang="ru-RU" altLang="ru-RU" sz="1050" b="1" dirty="0">
                  <a:solidFill>
                    <a:srgbClr val="210979"/>
                  </a:solidFill>
                  <a:latin typeface="+mn-lt"/>
                  <a:cs typeface="Times New Roman" panose="02020603050405020304" pitchFamily="18" charset="0"/>
                </a:rPr>
                <a:t>Челюстно-лицевая хирургия </a:t>
              </a:r>
            </a:p>
            <a:p>
              <a:pPr marL="171450" indent="-171450">
                <a:buFontTx/>
                <a:buChar char="-"/>
              </a:pPr>
              <a:endParaRPr lang="ru-RU" altLang="ru-RU" sz="1050" b="1" dirty="0">
                <a:solidFill>
                  <a:srgbClr val="210979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2" descr="http://i.istockimg.com/file_thumbview_approve/48660288/6/stock-illustration-48660288-plastic-surgery-icon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5" t="4051" r="59209" b="67592"/>
            <a:stretch/>
          </p:blipFill>
          <p:spPr bwMode="auto">
            <a:xfrm>
              <a:off x="111808" y="3264256"/>
              <a:ext cx="436768" cy="426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3887755"/>
              <a:ext cx="428571" cy="333333"/>
            </a:xfrm>
            <a:prstGeom prst="rect">
              <a:avLst/>
            </a:prstGeom>
          </p:spPr>
        </p:pic>
        <p:pic>
          <p:nvPicPr>
            <p:cNvPr id="53" name="Picture 6" descr="30 черно-белые медицинские иконки — Cтоковый вектор #255985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0" r="65360" b="80570"/>
            <a:stretch/>
          </p:blipFill>
          <p:spPr bwMode="auto">
            <a:xfrm>
              <a:off x="179512" y="4262593"/>
              <a:ext cx="267302" cy="31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4" descr="https://image.freepik.com/free-icon/_318-4444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636914"/>
              <a:ext cx="347319" cy="3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:\Users\BalhozhinaA\Desktop\15516587-Black-and-white-silhouettes-of-mother-and-child-Stock-Phot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2" y="5208492"/>
              <a:ext cx="275698" cy="38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48" y="5733256"/>
              <a:ext cx="396045" cy="30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-15552" y="-2172"/>
            <a:ext cx="9906001" cy="838884"/>
            <a:chOff x="-1" y="7830"/>
            <a:chExt cx="9906001" cy="838884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kern="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Строительство многопрофильной клинической больницы 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на 300 коек при РГП на ПХВ «КГМУ» </a:t>
              </a:r>
              <a:r>
                <a:rPr lang="ru-RU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МЗ </a:t>
              </a:r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РК  </a:t>
              </a:r>
              <a:r>
                <a:rPr lang="ru-RU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в </a:t>
              </a:r>
              <a:r>
                <a:rPr lang="ru-RU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рамках </a:t>
              </a:r>
              <a:r>
                <a:rPr lang="ru-RU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ГЧП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60" name="Рисунок 59" descr="Логотип.jpg"/>
            <p:cNvPicPr>
              <a:picLocks noChangeAspect="1"/>
            </p:cNvPicPr>
            <p:nvPr/>
          </p:nvPicPr>
          <p:blipFill>
            <a:blip r:embed="rId8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27" name="Picture 4" descr="http://findicons.com/files/icons/183/gis_gps_map/256/hospit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42" y="0"/>
            <a:ext cx="692091" cy="69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2722" y="-23395"/>
            <a:ext cx="6624736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A166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0" y="7830"/>
            <a:ext cx="9906000" cy="838884"/>
            <a:chOff x="-1" y="7830"/>
            <a:chExt cx="9906001" cy="838884"/>
          </a:xfrm>
        </p:grpSpPr>
        <p:sp>
          <p:nvSpPr>
            <p:cNvPr id="15" name="Прямоугольник 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b="1" kern="0" dirty="0">
                <a:solidFill>
                  <a:srgbClr val="2A166F"/>
                </a:solidFill>
                <a:cs typeface="Arial" charset="0"/>
              </a:endParaRPr>
            </a:p>
          </p:txBody>
        </p:sp>
        <p:sp>
          <p:nvSpPr>
            <p:cNvPr id="7" name="Прямоугольник 5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7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3" name="Прямоугольник 2"/>
          <p:cNvSpPr/>
          <p:nvPr/>
        </p:nvSpPr>
        <p:spPr>
          <a:xfrm>
            <a:off x="1856656" y="2636912"/>
            <a:ext cx="644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СТУДЕНЧЕСКАЯ ЖИЗНЬ</a:t>
            </a:r>
            <a:endParaRPr lang="ru-RU" sz="40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8" name="Picture 3" descr="C:\Users\Urmashov\Desktop\f28954c7d80e92873106585a6bacfb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91" y="4293096"/>
            <a:ext cx="3930029" cy="241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404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095108" y="107340"/>
            <a:ext cx="663200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Отделение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Жас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Отан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 молодёжного крыла партии «Н</a:t>
            </a:r>
            <a:r>
              <a:rPr lang="kk-KZ" b="1" dirty="0">
                <a:solidFill>
                  <a:schemeClr val="lt1"/>
                </a:solidFill>
                <a:latin typeface="+mn-lt"/>
                <a:cs typeface="+mn-cs"/>
              </a:rPr>
              <a:t>ұ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р 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Отан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8887" y="1684546"/>
            <a:ext cx="3822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Активисты филиала принимают активное участие в реализации основных проектов МК «Жас Отан», таких как,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Жастар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Отанға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!»,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Жастар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кадрлық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резерві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Еркін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пікір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Дипломмен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ауылға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!»,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Қазақша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сөйлесейік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!» на уровне университета.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12" y="1548884"/>
            <a:ext cx="1995754" cy="1304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384129"/>
            <a:ext cx="3236259" cy="1991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3717033"/>
            <a:ext cx="327636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39" y="3429000"/>
            <a:ext cx="4640911" cy="2375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344030" y="1177007"/>
            <a:ext cx="3063339" cy="529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МАНАС ОРЫНБАЙ </a:t>
            </a:r>
          </a:p>
          <a:p>
            <a:pPr algn="ctr">
              <a:spcBef>
                <a:spcPct val="20000"/>
              </a:spcBef>
            </a:pP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(5-061 ОМ)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080514" y="0"/>
            <a:ext cx="679519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Локальный комитет </a:t>
            </a:r>
          </a:p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Республиканского движения «АЛЬЯНС СТУДЕНТОВ КАЗАХСТАНА»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94" y="846714"/>
            <a:ext cx="1962503" cy="141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671319" y="1268760"/>
            <a:ext cx="732401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kk-KZ" sz="1200" b="1" dirty="0" smtClean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Цели </a:t>
            </a: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АСК КГМУ на 2017-18 учебный год: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защита прав и интересов студентов;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антикоррупционная политика;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благотворительные мероприятия;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м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ероприятия</a:t>
            </a: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, направленные на улучшение отношении КГМУ </a:t>
            </a:r>
          </a:p>
          <a:p>
            <a:pPr algn="just"/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с другими учебными учреждениями города;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саморазвитие студентов;</a:t>
            </a:r>
          </a:p>
          <a:p>
            <a:pPr marL="171450" indent="-171450" algn="just">
              <a:buFontTx/>
              <a:buChar char="-"/>
            </a:pPr>
            <a:r>
              <a:rPr lang="kk-KZ" sz="1200" b="1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базовые проекты Альянса Студентов Казахстана.</a:t>
            </a:r>
            <a:endParaRPr lang="ru-RU" sz="1200" b="1" dirty="0">
              <a:solidFill>
                <a:srgbClr val="00206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0675" y="2204865"/>
            <a:ext cx="3570811" cy="2098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23" y="3021544"/>
            <a:ext cx="4150835" cy="256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584515" y="5661249"/>
            <a:ext cx="4340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АКЦИЯ «СТАНЬ ДОНОРОМ 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- СПАСИ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ЖИЗНЬ!», ПОСВЯЩЕННАЯ ПРОПАГАНДЕ ОРГАННОГО ДОНОРСТВА И ДОБРОВОЛЬНОГО, БЕЗВОЗМЕЗДНОГО ДОНОРСТВА КРОВИ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87" y="4725145"/>
            <a:ext cx="3040081" cy="1957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5386303" y="4263480"/>
            <a:ext cx="4463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КРУГЛЫЙ СТОЛ НА ТЕМУ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«ПОЧЕМУ ВАЖНО БЫТЬ ЗДОРОВЫМ»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24774" y="908721"/>
            <a:ext cx="4212469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АУБАКИРОВ </a:t>
            </a:r>
            <a:r>
              <a:rPr lang="kk-KZ" sz="14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БАХТИЯР 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kk-KZ" sz="1200" b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kk-KZ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2-007 ОМ)</a:t>
            </a:r>
          </a:p>
        </p:txBody>
      </p:sp>
    </p:spTree>
    <p:extLst>
      <p:ext uri="{BB962C8B-B14F-4D97-AF65-F5344CB8AC3E}">
        <p14:creationId xmlns:p14="http://schemas.microsoft.com/office/powerpoint/2010/main" val="1794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205955" y="0"/>
            <a:ext cx="620830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Локальный комитет </a:t>
            </a:r>
          </a:p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«Ассоциации медицинских студентов Казахстана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KazMSA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32761" y="1268760"/>
            <a:ext cx="4056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ТУЗЕЛ ҰЛЖАНАР</a:t>
            </a:r>
          </a:p>
          <a:p>
            <a:pPr algn="ctr"/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(4-070 ОМ)</a:t>
            </a:r>
          </a:p>
          <a:p>
            <a:pPr algn="ctr"/>
            <a:endParaRPr lang="kk-KZ" sz="12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Ассоциация медицинских студентов Казахстана «</a:t>
            </a:r>
            <a:r>
              <a:rPr lang="en-US" sz="1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KazMSA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–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неполитическая некоммерческая организация, призвана дать представление будущим врачам о целях мирового здравоохранения.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64" y="3284984"/>
            <a:ext cx="421246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47" y="1004829"/>
            <a:ext cx="5135972" cy="228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680520" y="3573017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Мероприятия 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 раннему выявлению онкологических заболеваний;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по профилактике СПИДа;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направленные на защиту прав людей с ограниченными возможностями.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948" y="4869161"/>
            <a:ext cx="5208972" cy="170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052567" y="5733257"/>
            <a:ext cx="3198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АКЦИЯ  «ДАРИ ДЕТЯМ ДОБРО» </a:t>
            </a:r>
          </a:p>
          <a:p>
            <a:pPr algn="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ДЕТСКОМ ДОМЕ «ҚҰЛЫНШАҚ»</a:t>
            </a:r>
          </a:p>
        </p:txBody>
      </p:sp>
    </p:spTree>
    <p:extLst>
      <p:ext uri="{BB962C8B-B14F-4D97-AF65-F5344CB8AC3E}">
        <p14:creationId xmlns:p14="http://schemas.microsoft.com/office/powerpoint/2010/main" val="20543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0"/>
            <a:ext cx="9906001" cy="838884"/>
            <a:chOff x="-1" y="7830"/>
            <a:chExt cx="9906001" cy="83888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Логотип.jpg"/>
            <p:cNvPicPr>
              <a:picLocks noChangeAspect="1"/>
            </p:cNvPicPr>
            <p:nvPr/>
          </p:nvPicPr>
          <p:blipFill>
            <a:blip r:embed="rId2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84648" y="1166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  <a:latin typeface="+mn-lt"/>
                <a:cs typeface="+mn-cs"/>
              </a:rPr>
              <a:t>Кафедры КГМУ</a:t>
            </a:r>
            <a:endParaRPr lang="ru-RU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graphicFrame>
        <p:nvGraphicFramePr>
          <p:cNvPr id="2" name="Таблица 6"/>
          <p:cNvGraphicFramePr>
            <a:graphicFrameLocks noGrp="1"/>
          </p:cNvGraphicFramePr>
          <p:nvPr>
            <p:extLst/>
          </p:nvPr>
        </p:nvGraphicFramePr>
        <p:xfrm>
          <a:off x="92458" y="908720"/>
          <a:ext cx="972108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8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80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№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Наименование</a:t>
                      </a:r>
                      <a:r>
                        <a:rPr lang="ru-RU" sz="1400" b="0" baseline="0" dirty="0" smtClean="0"/>
                        <a:t> кафедры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ФИО зав. кафедрой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45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пропедевтики детских болезней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Кабиева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46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Кафедра русского языка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к.м.н., доцент </a:t>
                      </a:r>
                      <a:r>
                        <a:rPr lang="ru-RU" sz="1400" b="0" dirty="0" smtClean="0"/>
                        <a:t>Акишева Ж.С.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скорой медицинской помощи </a:t>
                      </a:r>
                      <a:endParaRPr lang="ru-RU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к.м.н. </a:t>
                      </a:r>
                      <a:r>
                        <a:rPr lang="ru-RU" sz="1400" b="0" dirty="0" err="1" smtClean="0"/>
                        <a:t>Жумабекова</a:t>
                      </a:r>
                      <a:r>
                        <a:rPr lang="ru-RU" sz="1400" b="0" dirty="0" smtClean="0"/>
                        <a:t> Г.С.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48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нейрохирургии и неврологии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доцент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Турсынов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49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педиатрии и  </a:t>
                      </a:r>
                      <a:r>
                        <a:rPr lang="ru-RU" sz="14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перинатологии</a:t>
                      </a:r>
                      <a:r>
                        <a:rPr lang="ru-RU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д.м.н.,профессор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dirty="0" err="1" smtClean="0"/>
                        <a:t>Абеуова</a:t>
                      </a:r>
                      <a:r>
                        <a:rPr lang="ru-RU" sz="1400" b="0" dirty="0" smtClean="0"/>
                        <a:t> Б.А.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50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Кафедра терапевтических дисциплин </a:t>
                      </a:r>
                      <a:endParaRPr lang="ru-RU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д.м.н., профессор </a:t>
                      </a:r>
                      <a:r>
                        <a:rPr lang="ru-RU" sz="1400" b="0" dirty="0" err="1" smtClean="0"/>
                        <a:t>Тургунова</a:t>
                      </a:r>
                      <a:r>
                        <a:rPr lang="ru-RU" sz="1400" b="0" dirty="0" smtClean="0"/>
                        <a:t> Л.Г.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/>
                        <a:t>51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smtClean="0"/>
                        <a:t>Кафедра хирургических дисциплин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к.м.н., профессор </a:t>
                      </a:r>
                      <a:r>
                        <a:rPr lang="ru-RU" sz="1400" b="0" dirty="0" err="1" smtClean="0"/>
                        <a:t>Абатов</a:t>
                      </a:r>
                      <a:r>
                        <a:rPr lang="ru-RU" sz="1400" b="0" dirty="0" smtClean="0"/>
                        <a:t> Н.Т.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8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13" name="Picture 3" descr="C:\Users\Mashrapova\Desktop\Документы с D\Концерт Шалкыма-2016\DSC_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90" y="2677551"/>
            <a:ext cx="2786107" cy="167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" name="Picture 2" descr="C:\Users\Mashrapova\Desktop\Документы с D\ЭТЮД отчетный концерт 28.04.2017\IMG_1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6" y="4149080"/>
            <a:ext cx="3144262" cy="2014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" name="Picture 2" descr="C:\Users\Mashrapova\Desktop\Документы с D\Дебат МВД\IMG_1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86" y="2708920"/>
            <a:ext cx="2418271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" name="Picture 2" descr="C:\Users\Mashrapova\Desktop\203\ФОТО кружки\Каракоз 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87" y="980728"/>
            <a:ext cx="2451305" cy="1458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9" name="Прямоугольник 2"/>
          <p:cNvSpPr/>
          <p:nvPr/>
        </p:nvSpPr>
        <p:spPr>
          <a:xfrm>
            <a:off x="170556" y="1124744"/>
            <a:ext cx="38463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Локальный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комитет «Ассоциации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медицинских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студентов Казахстана </a:t>
            </a:r>
            <a:endParaRPr lang="ru-RU" sz="12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KazMSA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2. Локальный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комитет Республиканского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движения «Альянс студентов Казахстана»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3. Отделение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Жас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Отан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молодёжного крыла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партии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ұ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 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Отан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4. Студенческая республика «</a:t>
            </a:r>
            <a:r>
              <a:rPr lang="ru-RU" sz="12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Самрук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Команда КВН  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Күлкі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терапиясы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казахская лига)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6. Команда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КВН «Клиника смеха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русская лига)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7. Авторско-поэтический клуб 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Жыр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жауһар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8.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Клуб инициативных студентов </a:t>
            </a:r>
          </a:p>
        </p:txBody>
      </p:sp>
      <p:sp>
        <p:nvSpPr>
          <p:cNvPr id="20" name="Прямоугольник 3"/>
          <p:cNvSpPr/>
          <p:nvPr/>
        </p:nvSpPr>
        <p:spPr>
          <a:xfrm>
            <a:off x="6435165" y="1192982"/>
            <a:ext cx="3470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17.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Шоу-балет «Этюд»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18.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Домбровый оркестр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19.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Театр танца 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Golden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step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20.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Кружок « Конферансье»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21.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Хор</a:t>
            </a:r>
          </a:p>
          <a:p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22.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Группа современного танца </a:t>
            </a:r>
            <a:r>
              <a:rPr lang="kk-KZ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«Yes Team» 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23.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Кружок изобразительного 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искусства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3" descr="C:\Users\Mashrapova\Desktop\Документы с D\Фестиваль\DSC_03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60" y="4955020"/>
            <a:ext cx="2508809" cy="149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3392827" y="4509120"/>
            <a:ext cx="3900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9. Женский клуб 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Ақжүніс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10. Дискуссионный клуб 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Намыс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(казахская лига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11. Дискуссионный клуб «</a:t>
            </a:r>
            <a:r>
              <a:rPr lang="en-US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Insight</a:t>
            </a:r>
            <a:r>
              <a:rPr lang="en-US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(русская лига)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12. Клуб молодых журналистов  «</a:t>
            </a:r>
            <a:r>
              <a:rPr lang="en-US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KSMU-Life 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13. Молодёжный центр здоровья «Жұлдыз» 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14. 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Народный ансамбль восточных танцев 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Қаракөз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15. Вокальный кружок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16. Кружок театрального 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искусства</a:t>
            </a:r>
          </a:p>
          <a:p>
            <a:pPr algn="just"/>
            <a:r>
              <a:rPr lang="en-US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русская лига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41026" y="76562"/>
            <a:ext cx="519533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Студенческие  объединения и творческие кружки</a:t>
            </a:r>
          </a:p>
        </p:txBody>
      </p:sp>
    </p:spTree>
    <p:extLst>
      <p:ext uri="{BB962C8B-B14F-4D97-AF65-F5344CB8AC3E}">
        <p14:creationId xmlns:p14="http://schemas.microsoft.com/office/powerpoint/2010/main" val="10367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337356" y="76562"/>
            <a:ext cx="394550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Студенческая Республика  «САМРУК»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04" y="836712"/>
            <a:ext cx="1718417" cy="158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06035" y="1467361"/>
            <a:ext cx="737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университете создана и успешно функционирует Студенческая Республика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Самрук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которая  осуществляет работу по следующим направлениям: культура, наука, образование, спорт, социальная работа, защита прав и интересов студентов, пропаганда ЗОЖ, профилактика религиозного экстремизма, противодействие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коррупции.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Изображение выглядит как здание, внутренний, человек, больш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917C17B-0A79-4BF3-AFEE-61D4534F1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06" y="2780928"/>
            <a:ext cx="4005959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Сурет 2">
            <a:extLst>
              <a:ext uri="{FF2B5EF4-FFF2-40B4-BE49-F238E27FC236}">
                <a16:creationId xmlns:a16="http://schemas.microsoft.com/office/drawing/2014/main" xmlns="" id="{9436EAAB-F9F4-485A-8C63-6A593B4006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5" y="2396886"/>
            <a:ext cx="3081342" cy="189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8151356" y="3142791"/>
            <a:ext cx="1190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І БАЛ РЕКТОРА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11095" y="6279704"/>
            <a:ext cx="3978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 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ФЛЕШМОБ, ПОСВЯЩЁННЫЙ ВСЕМИРНОМУ ДНЮ ЗДОРОВОГО ПИТАНИЯ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72480" y="6279704"/>
            <a:ext cx="444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І РЕСПУБЛИКАНСКИЙ ФОРУМ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ЛИДЕРОВ МЕДИЦИНСКОЙ МОЛОДЁЖИ РК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9147" y="4322819"/>
            <a:ext cx="3102166" cy="1909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2421770" y="1105000"/>
            <a:ext cx="3650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ПРЕЗИДЕНТ – САМАТОВ ТЕМИРЛАН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(5-001 ОЗ)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228385" y="-27384"/>
            <a:ext cx="355744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Команда КВН 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Күлкі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терапиясы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Команда КВН «Клиника смеха»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52" y="4365104"/>
            <a:ext cx="390043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057" y="908721"/>
            <a:ext cx="3822423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23" y="3023604"/>
            <a:ext cx="3654908" cy="357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16463" y="1539950"/>
            <a:ext cx="50705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Команда КВН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Күлкі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терапиясы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становилась лауреатом областного фестиваля КВН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Маусымашар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 2015», участником полуфинала Республиканской высшей лиги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Жайдарман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участником республиканского юмористического фестиваля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Көңілді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тапқырлар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алаңы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1053" y="3645024"/>
            <a:ext cx="38614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Команда КВН КГМУ «Клиника смеха» становилась вице-чемпионом «Осеннего кубка» Карагандинской лиги КВН.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6596" y="980729"/>
            <a:ext cx="398589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КАПИТАН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КОМАНДЫ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КВН «КҮЛКІ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ТЕРАПИЯСЫ» - </a:t>
            </a:r>
          </a:p>
          <a:p>
            <a:pPr algn="ctr">
              <a:spcBef>
                <a:spcPct val="20000"/>
              </a:spcBef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АЙТБАЙ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БАҚБЕРГЕН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(4-068 ОМ)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2555" y="3121804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КАПИТАН КОМАНДЫ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КВН «КЛИНИКА 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СМЕХА» - ҚЫРЫҚБАЕВ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ОЛЖАС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(3-052 ОМ)</a:t>
            </a:r>
            <a:endParaRPr lang="kk-KZ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985238" y="44624"/>
            <a:ext cx="464973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Авторско-поэтический клуб «ЖЫР ЖАУҺАР»</a:t>
            </a:r>
          </a:p>
        </p:txBody>
      </p:sp>
      <p:pic>
        <p:nvPicPr>
          <p:cNvPr id="9" name="Picture 2" descr="C:\Users\Urmashov\Desktop\1d8d56a01a4b0c41e3e7f5f66a6911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9" y="3573016"/>
            <a:ext cx="409225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7" y="1268760"/>
            <a:ext cx="374441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052567" y="6207696"/>
            <a:ext cx="3900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ТВОРЧЕСКИЙ ВЕЧЕР СТУДЕНЧЕСКОГО ПОЭТИЧЕСКОГО КЛУБА «ЖЫР ЖАУ</a:t>
            </a:r>
            <a:r>
              <a:rPr lang="kk-KZ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Һ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55078" y="6207696"/>
            <a:ext cx="3900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СБОРНИК СТИХОВ СТУДЕНЧЕСКОГО ПОЭТИЧЕСКОГО КЛУБА «ЖЫР ЖАУ</a:t>
            </a:r>
            <a:r>
              <a:rPr lang="kk-KZ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Һ</a:t>
            </a:r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АР»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4471" y="1469684"/>
            <a:ext cx="54606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авторско-поэтического клуба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Жыр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Жауһар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становились  лауреатами областного конкурса молодых поэтов «Абай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есімі-әлемге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аян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победителями областного конкурса (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мүшайра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Бұқарекең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жырлайды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в номинации «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Бұқар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жырауша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лауреатами </a:t>
            </a:r>
            <a:r>
              <a:rPr lang="en-US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III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степени  Областной межвузовской олимпиады на знание основ Конституции и государственных символов РК,  обладателями «Гран при» XІІ городского поэтического конкурса имени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Оралхана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Бокея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Мукагали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Макатаева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0043" y="1052737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ӘБІЛЖАНОВ ДАРЫН</a:t>
            </a:r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kk-KZ" sz="1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(2-028 ОМ)</a:t>
            </a:r>
          </a:p>
        </p:txBody>
      </p:sp>
    </p:spTree>
    <p:extLst>
      <p:ext uri="{BB962C8B-B14F-4D97-AF65-F5344CB8AC3E}">
        <p14:creationId xmlns:p14="http://schemas.microsoft.com/office/powerpoint/2010/main" val="6379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661545" y="76562"/>
            <a:ext cx="329712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Клуб инициативных студентов </a:t>
            </a:r>
          </a:p>
        </p:txBody>
      </p:sp>
      <p:pic>
        <p:nvPicPr>
          <p:cNvPr id="1026" name="Picture 2" descr="C:\Users\Urmashov\Desktop\172aef752b35ce73da47daea27c99f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3" y="2780928"/>
            <a:ext cx="443933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7279" y="2762320"/>
            <a:ext cx="4469522" cy="275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4897431" y="5766356"/>
            <a:ext cx="4736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КРУГЛЫЙ СТОЛ, ПОСВЯЩЕННЫЙ МЕЖДУНАРОДНОМУ ДНЮ БОРЬБЫ С БЕШЕНСТВОМ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6506" y="5805265"/>
            <a:ext cx="4212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КРУГЛЫЙ СТОЛ, ПОСВЯЩЕННЫЙ «ВСЕМИРНОМУ ДНЮ СЕРДЦА»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2481" y="1340769"/>
            <a:ext cx="9303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Клуб инициативных студентов объединяет в своих рядах социально-активных юношей и девушек, принимающих деятельное участие в общественной жизни университета. КИС инициирует, организует и принимает участие во вне учебных мероприятиях, днях открытых дверей, постоянно проводит круглые столы и другие события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В задачи клуба входит развитие волонтёрского движения университета. 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8269" y="930206"/>
            <a:ext cx="5627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АИМБЕТОВ ТАЛГАТ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(4-006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945759" y="107340"/>
            <a:ext cx="272869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Женский клуб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Ақжүніс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pic>
        <p:nvPicPr>
          <p:cNvPr id="8" name="Picture 2" descr="C:\Users\Urmashov\Desktop\Logotip Akzhun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69" y="788098"/>
            <a:ext cx="1628652" cy="213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4471" y="1336119"/>
            <a:ext cx="79568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женского клуба «Ақжүніс» проводят работу в кризисном центре г.Караганды «Дом мамы». Цель проекта - сосредоточиться на причине отказа от ребенка, выяснить, почему так происходит, помочь маме и не дать ребенку попасть в Детский дом. А также поддержка </a:t>
            </a: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матерей-одиночек</a:t>
            </a:r>
            <a:endParaRPr lang="kk-KZ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ЗАДАЧИ: </a:t>
            </a:r>
          </a:p>
          <a:p>
            <a:pPr marL="171450" lvl="0" indent="-1714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приумножать личные качества каждой девушки;</a:t>
            </a:r>
          </a:p>
          <a:p>
            <a:pPr marL="171450" lvl="0" indent="-171450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</a:t>
            </a:r>
            <a:r>
              <a:rPr lang="kk-KZ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делать жизнь университета более насыщенной и интересной;</a:t>
            </a:r>
          </a:p>
          <a:p>
            <a:pPr marL="171450" lvl="0" indent="-171450">
              <a:buFontTx/>
              <a:buChar char="-"/>
            </a:pPr>
            <a:r>
              <a:rPr lang="kk-KZ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роведение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различных мероприятий, конкурсов, мастер-классов</a:t>
            </a:r>
          </a:p>
        </p:txBody>
      </p:sp>
      <p:pic>
        <p:nvPicPr>
          <p:cNvPr id="13" name="Picture 3" descr="C:\Users\Urmashov\Desktop\IMG-20161228-WA0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7" y="3527906"/>
            <a:ext cx="4105515" cy="2565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" name="Picture 4" descr="C:\Users\Urmashov\Desktop\Фото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73" y="3383890"/>
            <a:ext cx="4069321" cy="278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2066679" y="980728"/>
            <a:ext cx="5655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СЕРІКБАЙ АЙДАНА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(3-003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867621" y="-25642"/>
            <a:ext cx="495334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Дискуссионный клуб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Намыс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 (казахская лига)</a:t>
            </a:r>
          </a:p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Дискуссионный клуб «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Insight» (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русская лига)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4300" t="17264" r="30866" b="21418"/>
          <a:stretch/>
        </p:blipFill>
        <p:spPr>
          <a:xfrm>
            <a:off x="4562957" y="1833406"/>
            <a:ext cx="926805" cy="803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rmashov\Desktop\eb985b5766148017412c7b55e42647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52" y="964994"/>
            <a:ext cx="3784035" cy="2536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C:\Users\Urmashov\Desktop\0ee9065a594d7522c43e7b88a3edea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4075438"/>
            <a:ext cx="3624215" cy="2233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Прямоугольник 5"/>
          <p:cNvSpPr/>
          <p:nvPr/>
        </p:nvSpPr>
        <p:spPr>
          <a:xfrm>
            <a:off x="428497" y="1582921"/>
            <a:ext cx="43466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дискуссионного клуба «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Insight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становились победителями городского  первенства интеллектуального клуба «Что? Где? Когда?», победителями городского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 на кубок 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акима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Караганды, победителями областного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 «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First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Blood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KSU»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53000" y="4114815"/>
            <a:ext cx="4602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Участники дискуссионного клуба «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Намыс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становились обладателями I места XIII Республиканского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 на кубок партии «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Нұр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Отан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», областного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 «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First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Blood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KSU»,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турнира, посвященного 25-летию Независимости Казахстана в Карагандинской академии МВД РК им.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Б.Бейсенова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XIV областного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дебатного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турнира на кубок партии «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Нұр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Отан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567" y="4981464"/>
            <a:ext cx="736433" cy="67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94471" y="980729"/>
            <a:ext cx="4953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КЛУБА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INSIGHT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– ФИСЕНКО ИГОРЬ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(5-119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75156" y="3536117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КЛУБА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НАМЫС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– МАЛИКАЙДАР АЙЖАН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(5-072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124924" y="107340"/>
            <a:ext cx="437036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Клуб молодых журналистов  «</a:t>
            </a:r>
            <a:r>
              <a:rPr lang="en-US" b="1" dirty="0">
                <a:solidFill>
                  <a:schemeClr val="lt1"/>
                </a:solidFill>
                <a:latin typeface="+mn-lt"/>
                <a:cs typeface="+mn-cs"/>
              </a:rPr>
              <a:t>KSMU-Life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7618" y="1499300"/>
            <a:ext cx="4993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KSMU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Life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ориентирован на визуализацию новостей университета. В задачи входит объективное донесение до зрителя информации, замена текстовой информации видеороликами, возможность погрузить зрителя в предстоящие и прошедшие события</a:t>
            </a:r>
          </a:p>
        </p:txBody>
      </p:sp>
      <p:pic>
        <p:nvPicPr>
          <p:cNvPr id="2050" name="Picture 2" descr="C:\Users\Urmashov\Desktop\Ak_906EiYi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34" y="980729"/>
            <a:ext cx="3206293" cy="245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https://pp.userapi.com/c840325/v840325592/1fa68/2lmYbjrexw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8" y="3573015"/>
            <a:ext cx="3666407" cy="2255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C:\Users\Urmashov\Desktop\Безымянны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6" y="3429001"/>
            <a:ext cx="4647986" cy="2646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3" name="Прямоугольник 12"/>
          <p:cNvSpPr/>
          <p:nvPr/>
        </p:nvSpPr>
        <p:spPr>
          <a:xfrm>
            <a:off x="662523" y="1052736"/>
            <a:ext cx="5226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МӘКЕНБАЙ ҚУАТ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(2-006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150413" y="107340"/>
            <a:ext cx="433689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Молодёжный центр здоровья «Жұлдыз»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6506" y="1438906"/>
            <a:ext cx="90490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Активисты молодёжного центра здоровья «Жұлдыз» стали инициаторами проведения цикла круглых столов «Страницы жизни КГМУ» и «Качественная жизнь с вакцинацией», на постоянной основе посещают с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шефским визитом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детский дом для детей с ограниченными возможностями в развитии, а также домов ветеранов Великой Отечественной Войны 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тружеников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тыла.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Основная цель центра - приобщение </a:t>
            </a: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студентов КГМУ к волонтерскому движению в сфере формирования у населения навыков здорового образа жизни, укрепления и сохранения здоровья, профилактики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заболеваний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7510" y="3611504"/>
            <a:ext cx="4423499" cy="262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858" y="3611504"/>
            <a:ext cx="4280317" cy="262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676636" y="980728"/>
            <a:ext cx="6474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6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КАНЫБЕКОВА КАРИНА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(4-094 ОМ)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22699" y="-23395"/>
            <a:ext cx="7176797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sz="2000" b="1" dirty="0">
              <a:solidFill>
                <a:srgbClr val="2A166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7830"/>
            <a:ext cx="9906001" cy="838884"/>
            <a:chOff x="-1" y="7830"/>
            <a:chExt cx="9906001" cy="83888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738103"/>
              <a:ext cx="9906000" cy="99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A166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7830"/>
              <a:ext cx="9905999" cy="573757"/>
            </a:xfrm>
            <a:prstGeom prst="rect">
              <a:avLst/>
            </a:prstGeom>
            <a:solidFill>
              <a:srgbClr val="1B045C"/>
            </a:solidFill>
            <a:ln>
              <a:solidFill>
                <a:srgbClr val="240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Логотип.jpg"/>
            <p:cNvPicPr>
              <a:picLocks noChangeAspect="1"/>
            </p:cNvPicPr>
            <p:nvPr/>
          </p:nvPicPr>
          <p:blipFill>
            <a:blip r:embed="rId3" cstate="print"/>
            <a:srcRect l="11465" t="5556" r="12102" b="5556"/>
            <a:stretch>
              <a:fillRect/>
            </a:stretch>
          </p:blipFill>
          <p:spPr>
            <a:xfrm>
              <a:off x="1071" y="19753"/>
              <a:ext cx="1212876" cy="826961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99474" y="107340"/>
            <a:ext cx="524297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Народный ансамбль восточных танцев «</a:t>
            </a:r>
            <a:r>
              <a:rPr lang="ru-RU" b="1" dirty="0" err="1">
                <a:solidFill>
                  <a:schemeClr val="lt1"/>
                </a:solidFill>
                <a:latin typeface="+mn-lt"/>
                <a:cs typeface="+mn-cs"/>
              </a:rPr>
              <a:t>Қаракөз</a:t>
            </a:r>
            <a:r>
              <a:rPr lang="ru-RU" b="1" dirty="0">
                <a:solidFill>
                  <a:schemeClr val="lt1"/>
                </a:solidFill>
                <a:latin typeface="+mn-lt"/>
                <a:cs typeface="+mn-cs"/>
              </a:rPr>
              <a:t>»</a:t>
            </a:r>
          </a:p>
        </p:txBody>
      </p:sp>
      <p:pic>
        <p:nvPicPr>
          <p:cNvPr id="4098" name="Picture 2" descr="C:\Users\Urmashov\Desktop\877b655812c63a59b0b1f75c54ba4d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8" y="3933056"/>
            <a:ext cx="3966360" cy="252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645599" y="1542272"/>
            <a:ext cx="4281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Народный ансамбль восточных танцев «Қаракөз»  является неоднократным лауреатом и призером городских, областных и республиканских конкурсов. В данный момент в составе ансамбля более 60 участников. Репертуар ансамбля разнообразен и с каждым годом появляются новые постановки.   Сегодня ансамбль с успехом исполняет казахские, узбекские, уйгурские, индийские и многие другие народные </a:t>
            </a: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танцы</a:t>
            </a:r>
            <a:endParaRPr lang="ru-RU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rmashov\Desktop\f28954c7d80e92873106585a6bacfb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02" y="1082530"/>
            <a:ext cx="3930029" cy="2418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" name="Рисунок 16" descr="http://www.kgmu.kz/media/upload/eccbc87e4b5ce2fe28308fd9f2a7baf3/9bd59d7015d03e5c4035eb05601adee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1" y="3933056"/>
            <a:ext cx="3978442" cy="252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12035" y="1105000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kk-KZ" sz="1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РУКОВОДИТЕЛЬ – СЕЙТМУРАТОВА КАРИНА</a:t>
            </a:r>
            <a:endParaRPr lang="kk-KZ" sz="1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folHlink">
                <a:gamma/>
                <a:shade val="46275"/>
                <a:invGamma/>
              </a:schemeClr>
            </a:gs>
            <a:gs pos="50000">
              <a:schemeClr val="folHlink"/>
            </a:gs>
            <a:gs pos="100000">
              <a:schemeClr val="folHlink">
                <a:gamma/>
                <a:shade val="46275"/>
                <a:invGamma/>
              </a:schemeClr>
            </a:gs>
          </a:gsLst>
          <a:lin ang="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B0E11808B0F464B95FF5B296E590F81" ma:contentTypeVersion="2" ma:contentTypeDescription="Создание документа." ma:contentTypeScope="" ma:versionID="01089f14a4fa3fa582e160d3bded1bbb">
  <xsd:schema xmlns:xsd="http://www.w3.org/2001/XMLSchema" xmlns:xs="http://www.w3.org/2001/XMLSchema" xmlns:p="http://schemas.microsoft.com/office/2006/metadata/properties" xmlns:ns2="ebc0f912-8df8-4dd4-ad8f-e168548ada8e" targetNamespace="http://schemas.microsoft.com/office/2006/metadata/properties" ma:root="true" ma:fieldsID="1b057da68949dea8e47327b763617957" ns2:_="">
    <xsd:import namespace="ebc0f912-8df8-4dd4-ad8f-e168548ada8e"/>
    <xsd:element name="properties">
      <xsd:complexType>
        <xsd:sequence>
          <xsd:element name="documentManagement">
            <xsd:complexType>
              <xsd:all>
                <xsd:element ref="ns2:_x0423__x0442__x0432__x0435__x0440__x0436__x0434__x0435__x043d_" minOccurs="0"/>
                <xsd:element ref="ns2:k99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0f912-8df8-4dd4-ad8f-e168548ada8e" elementFormDefault="qualified">
    <xsd:import namespace="http://schemas.microsoft.com/office/2006/documentManagement/types"/>
    <xsd:import namespace="http://schemas.microsoft.com/office/infopath/2007/PartnerControls"/>
    <xsd:element name="_x0423__x0442__x0432__x0435__x0440__x0436__x0434__x0435__x043d_" ma:index="8" nillable="true" ma:displayName="Утвержден" ma:default="0" ma:internalName="_x0423__x0442__x0432__x0435__x0440__x0436__x0434__x0435__x043d_">
      <xsd:simpleType>
        <xsd:restriction base="dms:Boolean"/>
      </xsd:simpleType>
    </xsd:element>
    <xsd:element name="k99t" ma:index="9" nillable="true" ma:displayName="Текст" ma:internalName="k99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99t xmlns="ebc0f912-8df8-4dd4-ad8f-e168548ada8e" xsi:nil="true"/>
    <_x0423__x0442__x0432__x0435__x0440__x0436__x0434__x0435__x043d_ xmlns="ebc0f912-8df8-4dd4-ad8f-e168548ada8e">false</_x0423__x0442__x0432__x0435__x0440__x0436__x0434__x0435__x043d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806B51-1D67-400A-9F4B-2A77139CC7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c0f912-8df8-4dd4-ad8f-e168548ada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E10BF8-A417-4923-BD1B-5265D5087FD5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bc0f912-8df8-4dd4-ad8f-e168548ada8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6FA46D-F142-46F2-8BF3-7C0CD5255B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ABD</Template>
  <TotalTime>16148</TotalTime>
  <Words>11574</Words>
  <Application>Microsoft Office PowerPoint</Application>
  <PresentationFormat>Лист A4 (210x297 мм)</PresentationFormat>
  <Paragraphs>2666</Paragraphs>
  <Slides>124</Slides>
  <Notes>88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124</vt:i4>
      </vt:variant>
    </vt:vector>
  </HeadingPairs>
  <TitlesOfParts>
    <vt:vector size="12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Медицинского центра КГМУ</vt:lpstr>
      <vt:lpstr>Медицинский центр. Кадровый состав</vt:lpstr>
      <vt:lpstr>Медицинский центр: амбулаторная-поликлиническая помощь</vt:lpstr>
      <vt:lpstr>Презентация PowerPoint</vt:lpstr>
      <vt:lpstr>Презентация PowerPoint</vt:lpstr>
      <vt:lpstr>Медицинские услуги населению Карагандинской помощи оказываются в рамках ГОБМП по договорам субподряда с 44 организациями, оказывающими амбулаторно-поликлиническую помощь: </vt:lpstr>
      <vt:lpstr>Check-up Медицинского центра</vt:lpstr>
      <vt:lpstr>Структура стоматологической  клиники</vt:lpstr>
      <vt:lpstr>Стоматологическая клиника: Кадровый состав</vt:lpstr>
      <vt:lpstr>Специализированная стоматологическая помощь</vt:lpstr>
      <vt:lpstr>Оказание стоматологической помощи в рамках гарантированного объема бесплатной медицинской помощи и на платной основе</vt:lpstr>
      <vt:lpstr>Презентация PowerPoint</vt:lpstr>
      <vt:lpstr>Акции, посвященные международным и государственным праздникам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Хегай</dc:creator>
  <cp:lastModifiedBy>Айгуль Мунасипова</cp:lastModifiedBy>
  <cp:revision>1408</cp:revision>
  <cp:lastPrinted>2017-11-24T03:54:54Z</cp:lastPrinted>
  <dcterms:created xsi:type="dcterms:W3CDTF">2016-02-19T03:15:31Z</dcterms:created>
  <dcterms:modified xsi:type="dcterms:W3CDTF">2017-11-30T04:14:45Z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0x0101004B0E11808B0F464B95FF5B296E590F81</vt:lpwstr>
  </property>
</Properties>
</file>